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  <p:sldMasterId id="2147483653" r:id="rId3"/>
  </p:sldMasterIdLst>
  <p:notesMasterIdLst>
    <p:notesMasterId r:id="rId14"/>
  </p:notesMasterIdLst>
  <p:sldIdLst>
    <p:sldId id="617" r:id="rId4"/>
    <p:sldId id="426" r:id="rId5"/>
    <p:sldId id="631" r:id="rId6"/>
    <p:sldId id="723" r:id="rId7"/>
    <p:sldId id="728" r:id="rId8"/>
    <p:sldId id="729" r:id="rId9"/>
    <p:sldId id="730" r:id="rId10"/>
    <p:sldId id="724" r:id="rId11"/>
    <p:sldId id="726" r:id="rId12"/>
    <p:sldId id="727" r:id="rId13"/>
  </p:sldIdLst>
  <p:sldSz cx="6858000" cy="9144000" type="screen4x3"/>
  <p:notesSz cx="6807200" cy="9939338"/>
  <p:defaultTextStyle>
    <a:defPPr>
      <a:defRPr lang="ja-JP"/>
    </a:defPPr>
    <a:lvl1pPr algn="l" rtl="0" fontAlgn="base">
      <a:spcBef>
        <a:spcPct val="20000"/>
      </a:spcBef>
      <a:spcAft>
        <a:spcPct val="0"/>
      </a:spcAft>
      <a:buClr>
        <a:srgbClr val="FF0000"/>
      </a:buClr>
      <a:buFont typeface="Wingdings" pitchFamily="2" charset="2"/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rgbClr val="FF0000"/>
      </a:buClr>
      <a:buFont typeface="Wingdings" pitchFamily="2" charset="2"/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rgbClr val="FF0000"/>
      </a:buClr>
      <a:buFont typeface="Wingdings" pitchFamily="2" charset="2"/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rgbClr val="FF0000"/>
      </a:buClr>
      <a:buFont typeface="Wingdings" pitchFamily="2" charset="2"/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rgbClr val="FF0000"/>
      </a:buClr>
      <a:buFont typeface="Wingdings" pitchFamily="2" charset="2"/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ＭＳ Ｐゴシック" charset="-128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99FF99"/>
    <a:srgbClr val="00FF00"/>
    <a:srgbClr val="CCECFF"/>
    <a:srgbClr val="333399"/>
    <a:srgbClr val="3399FF"/>
    <a:srgbClr val="9900CC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1" autoAdjust="0"/>
    <p:restoredTop sz="97509" autoAdjust="0"/>
  </p:normalViewPr>
  <p:slideViewPr>
    <p:cSldViewPr>
      <p:cViewPr>
        <p:scale>
          <a:sx n="75" d="100"/>
          <a:sy n="75" d="100"/>
        </p:scale>
        <p:origin x="-1416" y="-72"/>
      </p:cViewPr>
      <p:guideLst>
        <p:guide orient="horz" pos="2880"/>
        <p:guide pos="24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3000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>
                <a:latin typeface="Arial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>
                <a:latin typeface="Arial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06600" y="746125"/>
            <a:ext cx="2795588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>
                <a:latin typeface="Arial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>
                <a:latin typeface="Arial" charset="0"/>
                <a:ea typeface="ＭＳ Ｐゴシック" pitchFamily="50" charset="-128"/>
              </a:defRPr>
            </a:lvl1pPr>
          </a:lstStyle>
          <a:p>
            <a:pPr>
              <a:defRPr/>
            </a:pPr>
            <a:fld id="{FAAB60AE-21EB-4F0B-B429-B87AAA53834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841451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6A668C86-EB5F-4E7A-B650-5C46A65E6790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1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F14919C6-1965-4F54-B8A7-B29DEC1D3DB0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2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48342D5-69F1-45C1-9274-27B660E5963B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4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915FF213-9F18-4311-853D-021BB395689B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5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D41E1DDB-820E-470F-9950-08DD65B597AB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6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703BE207-C28C-4C58-8DAC-FA2F87AF074E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7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F841F140-9AFD-4DBF-BD48-9A8EC17B50DA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8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88EF1B8A-F17A-4F97-9CD0-53530A21292B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9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charset="0"/>
                <a:ea typeface="ＭＳ Ｐ明朝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29277CED-17E1-47BC-BC74-29B5FBA734B5}" type="slidenum">
              <a:rPr lang="en-US" altLang="ja-JP" smtClean="0">
                <a:ea typeface="ＭＳ Ｐゴシック" charset="-128"/>
              </a:rPr>
              <a:pPr eaLnBrk="1" hangingPunct="1">
                <a:spcBef>
                  <a:spcPct val="0"/>
                </a:spcBef>
              </a:pPr>
              <a:t>10</a:t>
            </a:fld>
            <a:endParaRPr lang="en-US" altLang="ja-JP" smtClean="0">
              <a:ea typeface="ＭＳ Ｐゴシック" charset="-128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ja-JP" altLang="ja-JP" smtClean="0">
              <a:ea typeface="ＭＳ Ｐ明朝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000099"/>
              </a:gs>
              <a:gs pos="100000">
                <a:srgbClr val="9393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3407974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000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6605E-481C-49FB-B496-BBBC44E6091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33876467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75E5D-22BE-4F02-B5F3-B779ECF5977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83931839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646F9-03AE-48AE-BF40-D150276FAA3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50821140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0F95C-E735-4D14-9956-32D00D840A1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4190163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21949-4685-46BF-8A58-52B9C0BC200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18890569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CA3B9-F9CA-448D-BF6D-B88B041D34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58238854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16EB6-0A9D-4A39-8B0F-AF2BAAF4582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75777269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E696E-1CC9-43E4-9999-8F610B8F9C4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67283962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C5D504-E03B-4E9D-9B55-C96787FB833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9682143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899025" y="58738"/>
            <a:ext cx="1616075" cy="810895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6038" y="58738"/>
            <a:ext cx="4700587" cy="81089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90C63-C63B-43CB-9551-7D1DDCB7631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35328075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タイトルと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038" y="58738"/>
            <a:ext cx="5775325" cy="627062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表プレースホルダー 2"/>
          <p:cNvSpPr>
            <a:spLocks noGrp="1"/>
          </p:cNvSpPr>
          <p:nvPr>
            <p:ph type="tbl"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/>
          <a:lstStyle/>
          <a:p>
            <a:pPr lvl="0"/>
            <a:endParaRPr lang="ja-JP" altLang="en-US" noProof="0" smtClean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FB909-2D59-4A4F-927F-E9E10793F7B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3029187459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000099"/>
              </a:gs>
              <a:gs pos="100000">
                <a:srgbClr val="9393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197475" y="8818563"/>
            <a:ext cx="1635125" cy="32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kumimoji="0" lang="en-US" altLang="ja-JP" sz="1000" smtClean="0">
                <a:solidFill>
                  <a:schemeClr val="bg1"/>
                </a:solidFill>
                <a:latin typeface="Arial" pitchFamily="34" charset="0"/>
              </a:rPr>
              <a:t>Ver 2.9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516313"/>
            <a:ext cx="6858000" cy="1055687"/>
          </a:xfrm>
          <a:prstGeom prst="rect">
            <a:avLst/>
          </a:prstGeom>
          <a:gradFill rotWithShape="1">
            <a:gsLst>
              <a:gs pos="0">
                <a:srgbClr val="333399"/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1F1F5C"/>
                  </a:outerShdw>
                </a:effectLst>
              </a14:hiddenEffects>
            </a:ext>
          </a:extLst>
        </p:spPr>
        <p:txBody>
          <a:bodyPr wrap="none" lIns="90000" tIns="46800" rIns="54000" bIns="46800" anchor="ctr"/>
          <a:lstStyle>
            <a:lvl1pPr marL="87313" indent="-87313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sz="4000" b="1" smtClean="0">
              <a:solidFill>
                <a:schemeClr val="bg1"/>
              </a:solidFill>
              <a:latin typeface="Tahoma" pitchFamily="34" charset="0"/>
              <a:ea typeface="HGS創英角ｺﾞｼｯｸUB" pitchFamily="50" charset="-128"/>
            </a:endParaRP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3516313"/>
            <a:ext cx="5829300" cy="105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ja-JP" altLang="en-US" noProof="0" smtClean="0"/>
              <a:t>マスタ タイトルの書式設定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60645811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DA41B1-BD58-420A-8BCC-BA76246CC98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5177443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DADC2-0C26-43AA-9727-373E8CA34D1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71236126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7FCDC-4DAE-43D5-AB7D-B203160AE0B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18576720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7819C6-DBB1-4699-9503-2ED8CCB05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34822053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C39C9B-37B0-4C49-AEFB-177174F79D3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71097221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26715-1C5F-445E-91D8-0B84A6EC61E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888454332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81273-94B0-4E16-8B27-F4123B1E02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387325533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940D3-28B6-4469-85EC-437FD5C75B1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35698018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2592B-47A6-4964-8FA7-B7E163CDB64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31342312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36A84-26BA-4763-B3D7-F1CA494A20D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47673246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000099"/>
              </a:gs>
              <a:gs pos="100000">
                <a:srgbClr val="9393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197475" y="8818563"/>
            <a:ext cx="1635125" cy="32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  <a:defRPr/>
            </a:pPr>
            <a:r>
              <a:rPr kumimoji="0" lang="en-US" altLang="ja-JP" sz="1000" smtClean="0">
                <a:solidFill>
                  <a:schemeClr val="bg1"/>
                </a:solidFill>
                <a:latin typeface="Arial" pitchFamily="34" charset="0"/>
              </a:rPr>
              <a:t>Ver 2.9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516313"/>
            <a:ext cx="6858000" cy="1055687"/>
          </a:xfrm>
          <a:prstGeom prst="rect">
            <a:avLst/>
          </a:prstGeom>
          <a:gradFill rotWithShape="1">
            <a:gsLst>
              <a:gs pos="0">
                <a:srgbClr val="333399"/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FF66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1F1F5C"/>
                  </a:outerShdw>
                </a:effectLst>
              </a14:hiddenEffects>
            </a:ext>
          </a:extLst>
        </p:spPr>
        <p:txBody>
          <a:bodyPr wrap="none" lIns="90000" tIns="46800" rIns="54000" bIns="46800" anchor="ctr"/>
          <a:lstStyle>
            <a:lvl1pPr marL="87313" indent="-87313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sz="4000" b="1" smtClean="0">
              <a:solidFill>
                <a:schemeClr val="bg1"/>
              </a:solidFill>
              <a:latin typeface="Tahoma" pitchFamily="34" charset="0"/>
              <a:ea typeface="HGS創英角ｺﾞｼｯｸUB" pitchFamily="50" charset="-128"/>
            </a:endParaRP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0" y="3516313"/>
            <a:ext cx="5829300" cy="105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ja-JP" altLang="en-US" noProof="0" smtClean="0"/>
              <a:t>マスタ タイトルの書式設定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71802839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51933-2575-421B-8E3E-447492CDD5F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47703442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90F10-3BE2-4C0A-90BF-7556747CF91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304551281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10FAE-82A6-487A-BBEC-C949022F8D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26498038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8D746-CF27-42B1-8B42-0C2960E918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3186396998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5B26F-98BF-42EC-AE07-1D80C58176D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691661823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27C09-A736-46BA-AE38-CF74446D0F6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72411270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003CD-F71E-42F4-86DC-988102629B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3440726783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22F1B-8880-4A2F-8CA0-9E98A9A4F7F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60767849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EACE0-E938-4B33-80AA-6853777E5E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2009852690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  <a:prstGeom prst="rect">
            <a:avLst/>
          </a:prstGeo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6DCC6-48C1-4FEB-9512-540C7433CB4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  <p:extLst>
      <p:ext uri="{BB962C8B-B14F-4D97-AF65-F5344CB8AC3E}">
        <p14:creationId xmlns:p14="http://schemas.microsoft.com/office/powerpoint/2010/main" val="148059301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000099"/>
              </a:gs>
              <a:gs pos="100000">
                <a:srgbClr val="9393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19713" y="8593138"/>
            <a:ext cx="1533525" cy="59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kumimoji="0" sz="10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fld id="{0A899375-CA95-40D1-B6A7-38C49C5CF6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46238" y="8831263"/>
            <a:ext cx="365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9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-12700"/>
            <a:ext cx="6858000" cy="744538"/>
          </a:xfrm>
          <a:prstGeom prst="rect">
            <a:avLst/>
          </a:prstGeom>
          <a:gradFill rotWithShape="1">
            <a:gsLst>
              <a:gs pos="0">
                <a:srgbClr val="000099"/>
              </a:gs>
              <a:gs pos="100000">
                <a:schemeClr val="hlink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spcBef>
                <a:spcPct val="0"/>
              </a:spcBef>
              <a:buClrTx/>
              <a:buFontTx/>
              <a:buNone/>
              <a:defRPr/>
            </a:pPr>
            <a:endParaRPr lang="ja-JP" altLang="ja-JP" sz="18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ＭＳ Ｐゴシック" pitchFamily="50" charset="-128"/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46038" y="58738"/>
            <a:ext cx="5775325" cy="62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0C0C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7" r:id="rId1"/>
    <p:sldLayoutId id="2147485576" r:id="rId2"/>
    <p:sldLayoutId id="2147485577" r:id="rId3"/>
    <p:sldLayoutId id="2147485578" r:id="rId4"/>
    <p:sldLayoutId id="2147485579" r:id="rId5"/>
    <p:sldLayoutId id="2147485580" r:id="rId6"/>
    <p:sldLayoutId id="2147485581" r:id="rId7"/>
    <p:sldLayoutId id="2147485582" r:id="rId8"/>
    <p:sldLayoutId id="2147485583" r:id="rId9"/>
    <p:sldLayoutId id="2147485584" r:id="rId10"/>
    <p:sldLayoutId id="2147485585" r:id="rId11"/>
    <p:sldLayoutId id="2147485586" r:id="rId12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FF99CC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19713" y="8593138"/>
            <a:ext cx="1533525" cy="59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kumimoji="0" sz="10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fld id="{6AAB5219-1AB0-482D-8B4F-91267EAAA75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46238" y="8831263"/>
            <a:ext cx="365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9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8" r:id="rId1"/>
    <p:sldLayoutId id="2147485587" r:id="rId2"/>
    <p:sldLayoutId id="2147485588" r:id="rId3"/>
    <p:sldLayoutId id="2147485589" r:id="rId4"/>
    <p:sldLayoutId id="2147485590" r:id="rId5"/>
    <p:sldLayoutId id="2147485591" r:id="rId6"/>
    <p:sldLayoutId id="2147485592" r:id="rId7"/>
    <p:sldLayoutId id="2147485593" r:id="rId8"/>
    <p:sldLayoutId id="2147485594" r:id="rId9"/>
    <p:sldLayoutId id="2147485595" r:id="rId10"/>
    <p:sldLayoutId id="2147485596" r:id="rId11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8821738"/>
            <a:ext cx="6858000" cy="322262"/>
          </a:xfrm>
          <a:prstGeom prst="rect">
            <a:avLst/>
          </a:prstGeom>
          <a:gradFill rotWithShape="1">
            <a:gsLst>
              <a:gs pos="0">
                <a:srgbClr val="FF99CC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pitchFamily="50" charset="-128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  <a:defRPr/>
            </a:pPr>
            <a:endParaRPr lang="ja-JP" altLang="ja-JP" b="1" smtClean="0">
              <a:latin typeface="Arial" pitchFamily="34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19713" y="8593138"/>
            <a:ext cx="1533525" cy="595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kumimoji="0" sz="10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fld id="{011349D5-7B8D-4071-AB7F-A75241A9BD9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46238" y="8831263"/>
            <a:ext cx="3657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7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7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FontTx/>
              <a:buNone/>
              <a:defRPr sz="900">
                <a:solidFill>
                  <a:schemeClr val="bg1"/>
                </a:solidFill>
                <a:latin typeface="+mn-lt"/>
                <a:ea typeface="ＭＳ Ｐゴシック" pitchFamily="50" charset="-128"/>
              </a:defRPr>
            </a:lvl1pPr>
          </a:lstStyle>
          <a:p>
            <a:pPr>
              <a:defRPr/>
            </a:pPr>
            <a:r>
              <a:rPr lang="en-US" altLang="ja-JP"/>
              <a:t>© NTT Communications 2013 All Rights Reserved</a:t>
            </a:r>
            <a:endParaRPr kumimoji="0"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09" r:id="rId1"/>
    <p:sldLayoutId id="2147485597" r:id="rId2"/>
    <p:sldLayoutId id="2147485598" r:id="rId3"/>
    <p:sldLayoutId id="2147485599" r:id="rId4"/>
    <p:sldLayoutId id="2147485600" r:id="rId5"/>
    <p:sldLayoutId id="2147485601" r:id="rId6"/>
    <p:sldLayoutId id="2147485602" r:id="rId7"/>
    <p:sldLayoutId id="2147485603" r:id="rId8"/>
    <p:sldLayoutId id="2147485604" r:id="rId9"/>
    <p:sldLayoutId id="2147485605" r:id="rId10"/>
    <p:sldLayoutId id="2147485606" r:id="rId11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HG創英角ｺﾞｼｯｸUB" pitchFamily="49" charset="-128"/>
          <a:ea typeface="ＭＳ Ｐゴシック" pitchFamily="50" charset="-128"/>
          <a:cs typeface="Arial Unicode MS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r>
              <a:rPr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2018 All Rights Reserved</a:t>
            </a:r>
            <a:endParaRPr kumimoji="0" lang="en-US" altLang="ja-JP" sz="900" dirty="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81075" y="6372225"/>
            <a:ext cx="4800600" cy="1655763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algn="ctr" eaLnBrk="1" hangingPunct="1">
              <a:buFont typeface="Wingdings" pitchFamily="2" charset="2"/>
              <a:buNone/>
            </a:pPr>
            <a:r>
              <a:rPr lang="ja-JP" altLang="ja-JP" sz="1800" b="1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Version </a:t>
            </a:r>
            <a:r>
              <a:rPr lang="en-US" altLang="ja-JP" sz="1800" b="1" smtClean="0">
                <a:latin typeface="Verdana" pitchFamily="34" charset="0"/>
                <a:ea typeface="Meiryo UI" pitchFamily="50" charset="-128"/>
                <a:cs typeface="Verdana" pitchFamily="34" charset="0"/>
              </a:rPr>
              <a:t>1.0</a:t>
            </a:r>
            <a:endParaRPr lang="ja-JP" altLang="en-US" sz="1800" b="1" smtClean="0"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marL="0" indent="0" algn="ctr" eaLnBrk="1" hangingPunct="1">
              <a:buFont typeface="Wingdings" pitchFamily="2" charset="2"/>
              <a:buNone/>
            </a:pPr>
            <a:endParaRPr lang="en-US" altLang="ja-JP" sz="1800" b="1" smtClean="0"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marL="0" indent="0" algn="ctr" eaLnBrk="1" hangingPunct="1">
              <a:buFont typeface="Wingdings" pitchFamily="2" charset="2"/>
              <a:buNone/>
            </a:pPr>
            <a:endParaRPr lang="ja-JP" altLang="en-US" sz="1800" b="1" smtClean="0">
              <a:latin typeface="Verdana" pitchFamily="34" charset="0"/>
              <a:ea typeface="Meiryo UI" pitchFamily="50" charset="-128"/>
              <a:cs typeface="Verdana" pitchFamily="34" charset="0"/>
            </a:endParaRP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404813" y="2190687"/>
            <a:ext cx="5976937" cy="184321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29" tIns="45714" rIns="91429" bIns="45714" anchor="ctr"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>
              <a:buSzPct val="100000"/>
            </a:pP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[For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IMAP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users]</a:t>
            </a:r>
            <a:endParaRPr kumimoji="0" lang="en-US" altLang="ja-JP" sz="2400" dirty="0" smtClean="0">
              <a:solidFill>
                <a:srgbClr val="000000"/>
              </a:solidFill>
              <a:latin typeface="Arial Black" pitchFamily="34" charset="0"/>
            </a:endParaRPr>
          </a:p>
          <a:p>
            <a:pPr algn="ctr">
              <a:buSzPct val="100000"/>
            </a:pP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How to copy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emails</a:t>
            </a:r>
            <a:endParaRPr kumimoji="0" lang="en-US" altLang="ja-JP" sz="2400" dirty="0" smtClean="0">
              <a:solidFill>
                <a:srgbClr val="000000"/>
              </a:solidFill>
              <a:latin typeface="Arial Black" pitchFamily="34" charset="0"/>
            </a:endParaRPr>
          </a:p>
          <a:p>
            <a:pPr algn="ctr">
              <a:buSzPct val="100000"/>
            </a:pP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 from Enterprise Mail</a:t>
            </a:r>
          </a:p>
          <a:p>
            <a:pPr algn="ctr">
              <a:buSzPct val="100000"/>
            </a:pP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into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your local </a:t>
            </a:r>
            <a:r>
              <a:rPr kumimoji="0" lang="en-US" altLang="ja-JP" sz="2400" dirty="0" smtClean="0">
                <a:solidFill>
                  <a:srgbClr val="000000"/>
                </a:solidFill>
                <a:latin typeface="Arial Black" pitchFamily="34" charset="0"/>
              </a:rPr>
              <a:t>folder</a:t>
            </a:r>
            <a:endParaRPr kumimoji="0" lang="en-US" altLang="ja-JP" sz="2400" dirty="0">
              <a:solidFill>
                <a:srgbClr val="0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216F4604-0404-4C37-A3D5-4D4BE027983D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2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2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ja-JP" altLang="ja-JP" sz="2000" dirty="0">
                <a:solidFill>
                  <a:srgbClr val="FFFFFF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Revision </a:t>
            </a:r>
            <a:r>
              <a:rPr lang="en-US" altLang="ja-JP" sz="2000" dirty="0" smtClean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</a:t>
            </a:r>
            <a:r>
              <a:rPr lang="ja-JP" altLang="ja-JP" sz="2000" dirty="0" smtClean="0">
                <a:solidFill>
                  <a:srgbClr val="FFFFFF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istory</a:t>
            </a:r>
            <a:endParaRPr lang="ja-JP" altLang="en-US" sz="2000" dirty="0" smtClean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  <p:graphicFrame>
        <p:nvGraphicFramePr>
          <p:cNvPr id="8" name="Group 45"/>
          <p:cNvGraphicFramePr>
            <a:graphicFrameLocks noGrp="1"/>
          </p:cNvGraphicFramePr>
          <p:nvPr>
            <p:ph type="tbl" idx="1"/>
          </p:nvPr>
        </p:nvGraphicFramePr>
        <p:xfrm>
          <a:off x="188913" y="1187450"/>
          <a:ext cx="6480175" cy="2197099"/>
        </p:xfrm>
        <a:graphic>
          <a:graphicData uri="http://schemas.openxmlformats.org/drawingml/2006/table">
            <a:tbl>
              <a:tblPr/>
              <a:tblGrid>
                <a:gridCol w="822325"/>
                <a:gridCol w="977602"/>
                <a:gridCol w="760710"/>
                <a:gridCol w="3919538"/>
              </a:tblGrid>
              <a:tr h="244477">
                <a:tc rowSpan="2"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Version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rowSpan="2"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Date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Revision </a:t>
                      </a: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</a:t>
                      </a:r>
                      <a:r>
                        <a:rPr kumimoji="1" lang="ja-JP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istory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244477"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Section</a:t>
                      </a: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Revised Parts</a:t>
                      </a:r>
                      <a:endParaRPr kumimoji="1" lang="ja-JP" altLang="ja-JP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96237"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Version 1.0</a:t>
                      </a: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r>
                        <a:rPr kumimoji="1" lang="ja-JP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Newly created</a:t>
                      </a:r>
                      <a:r>
                        <a:rPr kumimoji="1" lang="ja-JP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　</a:t>
                      </a: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37"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  <a:defRPr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  <a:defRPr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17"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ＭＳ Ｐゴシック" pitchFamily="50" charset="-128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7"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7"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1" lang="ja-JP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167FEEFF-4CEF-4848-9845-BD7654C397E8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3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94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ja-JP" altLang="ja-JP" dirty="0">
                <a:solidFill>
                  <a:srgbClr val="FFFFFF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Table of Contents</a:t>
            </a:r>
            <a:endParaRPr lang="ja-JP" altLang="en-US" dirty="0">
              <a:solidFill>
                <a:srgbClr val="FFFFFF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088624"/>
              </p:ext>
            </p:extLst>
          </p:nvPr>
        </p:nvGraphicFramePr>
        <p:xfrm>
          <a:off x="333375" y="920750"/>
          <a:ext cx="6191250" cy="822780"/>
        </p:xfrm>
        <a:graphic>
          <a:graphicData uri="http://schemas.openxmlformats.org/drawingml/2006/table">
            <a:tbl>
              <a:tblPr bandRow="1">
                <a:tableStyleId>{7DF18680-E054-41AD-8BC1-D1AEF772440D}</a:tableStyleId>
              </a:tblPr>
              <a:tblGrid>
                <a:gridCol w="265231"/>
                <a:gridCol w="5926019"/>
              </a:tblGrid>
              <a:tr h="274108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kumimoji="1" lang="ja-JP" altLang="en-US" sz="1200" b="1" kern="1200" dirty="0">
                        <a:solidFill>
                          <a:srgbClr val="000000"/>
                        </a:solidFill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Introduction</a:t>
                      </a:r>
                      <a:endParaRPr kumimoji="1" lang="en-US" altLang="ja-JP" sz="1200" b="1" kern="1200" dirty="0" smtClean="0">
                        <a:solidFill>
                          <a:srgbClr val="000000"/>
                        </a:solidFill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108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2</a:t>
                      </a:r>
                      <a:endParaRPr kumimoji="1" lang="ja-JP" altLang="en-US" sz="1200" b="1" kern="1200" dirty="0">
                        <a:solidFill>
                          <a:srgbClr val="000000"/>
                        </a:solidFill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How </a:t>
                      </a: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to copy </a:t>
                      </a: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emails into your local folder</a:t>
                      </a:r>
                      <a:r>
                        <a:rPr kumimoji="1" lang="en-US" altLang="ja-JP" sz="1200" b="1" kern="1200" baseline="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 </a:t>
                      </a:r>
                      <a:r>
                        <a:rPr kumimoji="1" lang="en-US" altLang="ja-JP" sz="1200" b="1" kern="1200" baseline="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[Microsoft Outlook]</a:t>
                      </a:r>
                      <a:endParaRPr kumimoji="1" lang="en-US" altLang="ja-JP" sz="1200" b="1" kern="1200" dirty="0" smtClean="0">
                        <a:solidFill>
                          <a:srgbClr val="000000"/>
                        </a:solidFill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4108">
                <a:tc>
                  <a:txBody>
                    <a:bodyPr/>
                    <a:lstStyle/>
                    <a:p>
                      <a:pPr algn="l"/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buClrTx/>
                        <a:buFont typeface="ＭＳ Ｐゴシック" pitchFamily="50" charset="-128"/>
                        <a:buNone/>
                      </a:pP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How </a:t>
                      </a: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to copy </a:t>
                      </a: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emails into your local folder [Thunderbird</a:t>
                      </a:r>
                      <a:r>
                        <a:rPr kumimoji="1" lang="en-US" altLang="ja-JP" sz="1200" b="1" kern="1200" dirty="0" smtClean="0">
                          <a:solidFill>
                            <a:srgbClr val="000000"/>
                          </a:solidFill>
                          <a:latin typeface="Verdana" panose="020B0604030504040204" pitchFamily="34" charset="0"/>
                          <a:ea typeface="Meiryo UI" pitchFamily="50" charset="-128"/>
                          <a:cs typeface="Verdana" panose="020B0604030504040204" pitchFamily="34" charset="0"/>
                        </a:rPr>
                        <a:t>]</a:t>
                      </a:r>
                      <a:endParaRPr kumimoji="1" lang="ja-JP" altLang="ja-JP" sz="1200" b="1" kern="1200" dirty="0" smtClean="0">
                        <a:solidFill>
                          <a:srgbClr val="000000"/>
                        </a:solidFill>
                        <a:latin typeface="Verdana" panose="020B0604030504040204" pitchFamily="34" charset="0"/>
                        <a:ea typeface="Meiryo UI" pitchFamily="50" charset="-128"/>
                        <a:cs typeface="Verdana" panose="020B0604030504040204" pitchFamily="34" charset="0"/>
                      </a:endParaRPr>
                    </a:p>
                  </a:txBody>
                  <a:tcPr marL="91419" marR="91419" marT="45690" marB="4569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9227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127545E8-B4A1-47DA-9A21-777E23AD5F3D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4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ja-JP" dirty="0" smtClean="0">
                <a:solidFill>
                  <a:srgbClr val="FFFFFF"/>
                </a:solidFill>
                <a:latin typeface="Verdana" pitchFamily="34" charset="0"/>
              </a:rPr>
              <a:t>1</a:t>
            </a:r>
            <a:r>
              <a:rPr lang="en-US" altLang="ja-JP" dirty="0" smtClean="0">
                <a:solidFill>
                  <a:srgbClr val="FFFFFF"/>
                </a:solidFill>
                <a:latin typeface="Verdana" pitchFamily="34" charset="0"/>
              </a:rPr>
              <a:t>. Introduction</a:t>
            </a:r>
            <a:endParaRPr lang="en-US" altLang="ja-JP" dirty="0" smtClean="0">
              <a:latin typeface="Verdana" pitchFamily="34" charset="0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8913" y="900113"/>
            <a:ext cx="6172200" cy="7616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This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document is the manual which describes how to copy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from Enterprise Mail to your local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for users utilize email client software, such as Microsoft Outlook or Thunderbird and connect Enterprise Mail with IMAP.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Please note that the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content of this document might be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different from your environment due to the difference of the version of your software.    </a:t>
            </a:r>
            <a:endParaRPr lang="ja-JP" altLang="en-US" sz="1200" dirty="0" smtClean="0">
              <a:latin typeface="Verdana" pitchFamily="34" charset="0"/>
              <a:ea typeface="Meiryo UI" pitchFamily="50" charset="-128"/>
              <a:cs typeface="Verdana" pitchFamily="34" charset="0"/>
            </a:endParaRP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2660228"/>
            <a:ext cx="5976937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AE3A4579-86D2-4F65-9B43-5827C3DA4B4D}" type="slidenum">
              <a:rPr kumimoji="0" lang="en-US" altLang="ja-JP" sz="100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pPr eaLnBrk="1" hangingPunct="1"/>
              <a:t>5</a:t>
            </a:fld>
            <a:endParaRPr kumimoji="0" lang="en-US" altLang="ja-JP" sz="1000" smtClean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[Microsoft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Outlook]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  <a:cs typeface="Verdana" panose="020B0604030504040204" pitchFamily="34" charset="0"/>
            </a:endParaRP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3375" y="827088"/>
            <a:ext cx="6172200" cy="15846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Please note that the snapshots in this document are from Microsoft Outlook 2010. You can execute the same procedures even if you use Microsoft Outlook 2013 or 2016.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have two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types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of areas which contains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 emails synchronize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with IMAP server of Enterprise Mail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2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in your local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 </a:t>
            </a:r>
            <a:endParaRPr lang="en-US" altLang="ja-JP" sz="1200" dirty="0" smtClean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 can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view emails even if your Enterprise Mail account is deleted by copying emails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from IMAP server to your local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folder.</a:t>
            </a:r>
            <a:endParaRPr lang="en-US" altLang="ja-JP" sz="1200" dirty="0" smtClean="0">
              <a:solidFill>
                <a:srgbClr val="000000"/>
              </a:solidFill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ClrTx/>
              <a:buFont typeface="ＭＳ Ｐゴシック" charset="-128"/>
              <a:buNone/>
            </a:pPr>
            <a:endParaRPr lang="en-US" altLang="ja-JP" sz="1200" dirty="0" smtClean="0"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270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All Rights Reserved</a:t>
            </a:r>
          </a:p>
        </p:txBody>
      </p:sp>
      <p:sp>
        <p:nvSpPr>
          <p:cNvPr id="11271" name="Rectangle 5"/>
          <p:cNvSpPr>
            <a:spLocks noChangeArrowheads="1"/>
          </p:cNvSpPr>
          <p:nvPr/>
        </p:nvSpPr>
        <p:spPr bwMode="auto">
          <a:xfrm>
            <a:off x="417513" y="3633365"/>
            <a:ext cx="2003425" cy="1928813"/>
          </a:xfrm>
          <a:prstGeom prst="rect">
            <a:avLst/>
          </a:prstGeom>
          <a:noFill/>
          <a:ln w="38100" algn="ctr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272" name="四角形吹き出し 2"/>
          <p:cNvSpPr>
            <a:spLocks noChangeArrowheads="1"/>
          </p:cNvSpPr>
          <p:nvPr/>
        </p:nvSpPr>
        <p:spPr bwMode="auto">
          <a:xfrm>
            <a:off x="2636838" y="4598565"/>
            <a:ext cx="2520354" cy="765524"/>
          </a:xfrm>
          <a:prstGeom prst="wedgeRectCallout">
            <a:avLst>
              <a:gd name="adj1" fmla="val -80356"/>
              <a:gd name="adj2" fmla="val -113426"/>
            </a:avLst>
          </a:prstGeom>
          <a:solidFill>
            <a:srgbClr val="99FF99"/>
          </a:solidFill>
          <a:ln w="25400" algn="ctr">
            <a:solidFill>
              <a:srgbClr val="00CC66"/>
            </a:solidFill>
            <a:round/>
            <a:headEnd/>
            <a:tailEnd/>
          </a:ln>
        </p:spPr>
        <p:txBody>
          <a:bodyPr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marL="0" indent="0" eaLnBrk="1" hangingPunct="1"/>
            <a:r>
              <a:rPr lang="en-US" altLang="ja-JP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Emails synchronize </a:t>
            </a:r>
            <a:r>
              <a:rPr lang="en-US" altLang="ja-JP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IMAP server of Enterprise Mail</a:t>
            </a:r>
            <a:endParaRPr lang="ja-JP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1274" name="直線コネクタ 4"/>
          <p:cNvCxnSpPr>
            <a:cxnSpLocks noChangeShapeType="1"/>
          </p:cNvCxnSpPr>
          <p:nvPr/>
        </p:nvCxnSpPr>
        <p:spPr bwMode="auto">
          <a:xfrm>
            <a:off x="546100" y="3761953"/>
            <a:ext cx="828675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275" name="直線コネクタ 30"/>
          <p:cNvCxnSpPr>
            <a:cxnSpLocks noChangeShapeType="1"/>
          </p:cNvCxnSpPr>
          <p:nvPr/>
        </p:nvCxnSpPr>
        <p:spPr bwMode="auto">
          <a:xfrm>
            <a:off x="549275" y="5635203"/>
            <a:ext cx="827088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276" name="Rectangle 5"/>
          <p:cNvSpPr>
            <a:spLocks noChangeArrowheads="1"/>
          </p:cNvSpPr>
          <p:nvPr/>
        </p:nvSpPr>
        <p:spPr bwMode="auto">
          <a:xfrm>
            <a:off x="404813" y="5562178"/>
            <a:ext cx="2016125" cy="468312"/>
          </a:xfrm>
          <a:prstGeom prst="rect">
            <a:avLst/>
          </a:prstGeom>
          <a:noFill/>
          <a:ln w="38100" algn="ctr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277" name="四角形吹き出し 25"/>
          <p:cNvSpPr>
            <a:spLocks noChangeArrowheads="1"/>
          </p:cNvSpPr>
          <p:nvPr/>
        </p:nvSpPr>
        <p:spPr bwMode="auto">
          <a:xfrm>
            <a:off x="2805113" y="5954290"/>
            <a:ext cx="2711450" cy="739750"/>
          </a:xfrm>
          <a:prstGeom prst="wedgeRectCallout">
            <a:avLst>
              <a:gd name="adj1" fmla="val -81931"/>
              <a:gd name="adj2" fmla="val -78750"/>
            </a:avLst>
          </a:prstGeom>
          <a:solidFill>
            <a:srgbClr val="99FF99"/>
          </a:solidFill>
          <a:ln w="25400" algn="ctr">
            <a:solidFill>
              <a:srgbClr val="00CC66"/>
            </a:solidFill>
            <a:round/>
            <a:headEnd/>
            <a:tailEnd/>
          </a:ln>
        </p:spPr>
        <p:txBody>
          <a:bodyPr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r>
              <a:rPr lang="en-US" altLang="ja-JP" dirty="0" smtClean="0">
                <a:latin typeface="Verdana" panose="020B0604030504040204" pitchFamily="34" charset="0"/>
                <a:cs typeface="Verdana" panose="020B0604030504040204" pitchFamily="34" charset="0"/>
              </a:rPr>
              <a:t>Local </a:t>
            </a:r>
            <a:r>
              <a:rPr lang="en-US" altLang="ja-JP" dirty="0" smtClean="0">
                <a:latin typeface="Verdana" panose="020B0604030504040204" pitchFamily="34" charset="0"/>
                <a:cs typeface="Verdana" panose="020B0604030504040204" pitchFamily="34" charset="0"/>
              </a:rPr>
              <a:t>Storage (PST file)</a:t>
            </a:r>
            <a:endParaRPr lang="ja-JP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" y="1116013"/>
            <a:ext cx="29432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507312A4-641F-41F6-8E70-C618FAEBAB6E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6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188913" y="971550"/>
            <a:ext cx="3168650" cy="784860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endParaRPr lang="ja-JP" altLang="ja-JP">
              <a:latin typeface="Verdana" pitchFamily="34" charset="0"/>
            </a:endParaRPr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182563" y="5521325"/>
            <a:ext cx="31686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000">
                <a:latin typeface="Verdana" pitchFamily="34" charset="0"/>
              </a:rPr>
              <a:t>[</a:t>
            </a:r>
            <a:r>
              <a:rPr lang="ja-JP" altLang="en-US" sz="1000">
                <a:latin typeface="Verdana" pitchFamily="34" charset="0"/>
              </a:rPr>
              <a:t>Fig. </a:t>
            </a:r>
            <a:r>
              <a:rPr lang="en-US" altLang="ja-JP" sz="1000">
                <a:latin typeface="Verdana" pitchFamily="34" charset="0"/>
              </a:rPr>
              <a:t>01/</a:t>
            </a:r>
            <a:r>
              <a:rPr lang="ja-JP" altLang="en-US" sz="1000">
                <a:latin typeface="Verdana" pitchFamily="34" charset="0"/>
              </a:rPr>
              <a:t>Step </a:t>
            </a:r>
            <a:r>
              <a:rPr lang="en-US" altLang="ja-JP" sz="1000">
                <a:latin typeface="Verdana" pitchFamily="34" charset="0"/>
              </a:rPr>
              <a:t>1 to 2]</a:t>
            </a:r>
          </a:p>
        </p:txBody>
      </p:sp>
      <p:sp>
        <p:nvSpPr>
          <p:cNvPr id="12294" name="Line 9"/>
          <p:cNvSpPr>
            <a:spLocks noChangeShapeType="1"/>
          </p:cNvSpPr>
          <p:nvPr/>
        </p:nvSpPr>
        <p:spPr bwMode="auto">
          <a:xfrm>
            <a:off x="3429000" y="950913"/>
            <a:ext cx="0" cy="78692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ja-JP" altLang="en-US"/>
          </a:p>
        </p:txBody>
      </p:sp>
      <p:sp>
        <p:nvSpPr>
          <p:cNvPr id="12295" name="Rectangle 17"/>
          <p:cNvSpPr>
            <a:spLocks noChangeArrowheads="1"/>
          </p:cNvSpPr>
          <p:nvPr/>
        </p:nvSpPr>
        <p:spPr bwMode="auto">
          <a:xfrm>
            <a:off x="3505200" y="962025"/>
            <a:ext cx="3168650" cy="172720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latin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ja-JP" altLang="ja-JP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. Right click on the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which contains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 you want to copy into your local folder.</a:t>
            </a:r>
            <a:endParaRPr lang="en-US" altLang="ja-JP" sz="1100" dirty="0" smtClean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Meiryo UI" pitchFamily="50" charset="-128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2. Select [Copy Folder] and specify the destination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folder on your local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storage.</a:t>
            </a:r>
            <a:endParaRPr lang="ja-JP" altLang="en-US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Meiryo UI" pitchFamily="50" charset="-128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296" name="Rectangle 37"/>
          <p:cNvSpPr>
            <a:spLocks noChangeArrowheads="1"/>
          </p:cNvSpPr>
          <p:nvPr/>
        </p:nvSpPr>
        <p:spPr bwMode="auto">
          <a:xfrm>
            <a:off x="3500438" y="971550"/>
            <a:ext cx="3151187" cy="2873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CC99"/>
              </a:gs>
            </a:gsLst>
            <a:path path="shape">
              <a:fillToRect l="50000" t="50000" r="50000" b="50000"/>
            </a:path>
          </a:gradFill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ja-JP" altLang="en-US" b="1">
                <a:latin typeface="Verdana" pitchFamily="34" charset="0"/>
                <a:ea typeface="Meiryo UI" pitchFamily="50" charset="-128"/>
                <a:cs typeface="Verdana" pitchFamily="34" charset="0"/>
              </a:rPr>
              <a:t>　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Operation steps [Fig. 01]</a:t>
            </a:r>
          </a:p>
        </p:txBody>
      </p:sp>
      <p:sp>
        <p:nvSpPr>
          <p:cNvPr id="12297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All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Rights Reserved</a:t>
            </a:r>
          </a:p>
        </p:txBody>
      </p:sp>
      <p:sp>
        <p:nvSpPr>
          <p:cNvPr id="12298" name="Rectangle 1"/>
          <p:cNvSpPr>
            <a:spLocks noChangeArrowheads="1"/>
          </p:cNvSpPr>
          <p:nvPr/>
        </p:nvSpPr>
        <p:spPr bwMode="auto">
          <a:xfrm>
            <a:off x="333375" y="5942013"/>
            <a:ext cx="903288" cy="142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cxnSp>
        <p:nvCxnSpPr>
          <p:cNvPr id="12299" name="直線コネクタ 32"/>
          <p:cNvCxnSpPr>
            <a:cxnSpLocks noChangeShapeType="1"/>
          </p:cNvCxnSpPr>
          <p:nvPr/>
        </p:nvCxnSpPr>
        <p:spPr bwMode="auto">
          <a:xfrm>
            <a:off x="436563" y="2339975"/>
            <a:ext cx="1500187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300" name="直線コネクタ 34"/>
          <p:cNvCxnSpPr>
            <a:cxnSpLocks noChangeShapeType="1"/>
          </p:cNvCxnSpPr>
          <p:nvPr/>
        </p:nvCxnSpPr>
        <p:spPr bwMode="auto">
          <a:xfrm>
            <a:off x="482600" y="4389438"/>
            <a:ext cx="1500188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301" name="Oval 51"/>
          <p:cNvSpPr>
            <a:spLocks noChangeArrowheads="1"/>
          </p:cNvSpPr>
          <p:nvPr/>
        </p:nvSpPr>
        <p:spPr bwMode="auto">
          <a:xfrm>
            <a:off x="225425" y="2581275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ja-JP" b="1">
                <a:latin typeface="Verdana" pitchFamily="34" charset="0"/>
              </a:rPr>
              <a:t>1</a:t>
            </a:r>
          </a:p>
        </p:txBody>
      </p:sp>
      <p:sp>
        <p:nvSpPr>
          <p:cNvPr id="12302" name="右大かっこ 4"/>
          <p:cNvSpPr>
            <a:spLocks/>
          </p:cNvSpPr>
          <p:nvPr/>
        </p:nvSpPr>
        <p:spPr bwMode="auto">
          <a:xfrm>
            <a:off x="1482725" y="2465388"/>
            <a:ext cx="111125" cy="1692275"/>
          </a:xfrm>
          <a:prstGeom prst="rightBracket">
            <a:avLst>
              <a:gd name="adj" fmla="val 8319"/>
            </a:avLst>
          </a:prstGeom>
          <a:noFill/>
          <a:ln w="38100" algn="ctr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2303" name="フリーフォーム 20"/>
          <p:cNvSpPr>
            <a:spLocks/>
          </p:cNvSpPr>
          <p:nvPr/>
        </p:nvSpPr>
        <p:spPr bwMode="auto">
          <a:xfrm>
            <a:off x="1773238" y="2865438"/>
            <a:ext cx="1042987" cy="2106612"/>
          </a:xfrm>
          <a:custGeom>
            <a:avLst/>
            <a:gdLst>
              <a:gd name="T0" fmla="*/ 0 w 1043643"/>
              <a:gd name="T1" fmla="*/ 6848 h 2106663"/>
              <a:gd name="T2" fmla="*/ 913825 w 1043643"/>
              <a:gd name="T3" fmla="*/ 451337 h 2106663"/>
              <a:gd name="T4" fmla="*/ 939209 w 1043643"/>
              <a:gd name="T5" fmla="*/ 1721306 h 2106663"/>
              <a:gd name="T6" fmla="*/ 0 w 1043643"/>
              <a:gd name="T7" fmla="*/ 2076898 h 210666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43643" h="2106663">
                <a:moveTo>
                  <a:pt x="0" y="6848"/>
                </a:moveTo>
                <a:cubicBezTo>
                  <a:pt x="312208" y="-40777"/>
                  <a:pt x="757767" y="165598"/>
                  <a:pt x="914400" y="451348"/>
                </a:cubicBezTo>
                <a:cubicBezTo>
                  <a:pt x="1071033" y="737098"/>
                  <a:pt x="1092200" y="1450415"/>
                  <a:pt x="939800" y="1721348"/>
                </a:cubicBezTo>
                <a:cubicBezTo>
                  <a:pt x="787400" y="1992281"/>
                  <a:pt x="355600" y="2182781"/>
                  <a:pt x="0" y="2076948"/>
                </a:cubicBezTo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2304" name="Oval 54"/>
          <p:cNvSpPr>
            <a:spLocks noChangeArrowheads="1"/>
          </p:cNvSpPr>
          <p:nvPr/>
        </p:nvSpPr>
        <p:spPr bwMode="auto">
          <a:xfrm>
            <a:off x="1997075" y="2581275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800" b="1">
                <a:latin typeface="Verdana" pitchFamily="34" charset="0"/>
              </a:rPr>
              <a:t>2</a:t>
            </a:r>
          </a:p>
        </p:txBody>
      </p:sp>
      <p:sp>
        <p:nvSpPr>
          <p:cNvPr id="12305" name="右大かっこ 55"/>
          <p:cNvSpPr>
            <a:spLocks/>
          </p:cNvSpPr>
          <p:nvPr/>
        </p:nvSpPr>
        <p:spPr bwMode="auto">
          <a:xfrm>
            <a:off x="1482725" y="4481513"/>
            <a:ext cx="111125" cy="828675"/>
          </a:xfrm>
          <a:prstGeom prst="rightBracket">
            <a:avLst>
              <a:gd name="adj" fmla="val 8286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pic>
        <p:nvPicPr>
          <p:cNvPr id="1230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" y="5867400"/>
            <a:ext cx="1800225" cy="2519363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8" name="Text Box 7"/>
          <p:cNvSpPr txBox="1">
            <a:spLocks noChangeArrowheads="1"/>
          </p:cNvSpPr>
          <p:nvPr/>
        </p:nvSpPr>
        <p:spPr bwMode="auto">
          <a:xfrm>
            <a:off x="147638" y="8459788"/>
            <a:ext cx="31686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000">
                <a:latin typeface="Verdana" pitchFamily="34" charset="0"/>
              </a:rPr>
              <a:t>[</a:t>
            </a:r>
            <a:r>
              <a:rPr lang="ja-JP" altLang="en-US" sz="1000">
                <a:latin typeface="Verdana" pitchFamily="34" charset="0"/>
              </a:rPr>
              <a:t>Fig. </a:t>
            </a:r>
            <a:r>
              <a:rPr lang="en-US" altLang="ja-JP" sz="1000">
                <a:latin typeface="Verdana" pitchFamily="34" charset="0"/>
              </a:rPr>
              <a:t>02/</a:t>
            </a:r>
            <a:r>
              <a:rPr lang="ja-JP" altLang="en-US" sz="1000">
                <a:latin typeface="Verdana" pitchFamily="34" charset="0"/>
              </a:rPr>
              <a:t>Step </a:t>
            </a:r>
            <a:r>
              <a:rPr lang="en-US" altLang="ja-JP" sz="1000">
                <a:latin typeface="Verdana" pitchFamily="34" charset="0"/>
              </a:rPr>
              <a:t>2]</a:t>
            </a:r>
          </a:p>
        </p:txBody>
      </p:sp>
      <p:sp>
        <p:nvSpPr>
          <p:cNvPr id="12309" name="Oval 54"/>
          <p:cNvSpPr>
            <a:spLocks noChangeArrowheads="1"/>
          </p:cNvSpPr>
          <p:nvPr/>
        </p:nvSpPr>
        <p:spPr bwMode="auto">
          <a:xfrm>
            <a:off x="569913" y="6372225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800" b="1">
                <a:latin typeface="Verdana" pitchFamily="34" charset="0"/>
              </a:rPr>
              <a:t>2</a:t>
            </a:r>
          </a:p>
        </p:txBody>
      </p:sp>
      <p:sp>
        <p:nvSpPr>
          <p:cNvPr id="12310" name="Rectangle 26"/>
          <p:cNvSpPr>
            <a:spLocks noChangeArrowheads="1"/>
          </p:cNvSpPr>
          <p:nvPr/>
        </p:nvSpPr>
        <p:spPr bwMode="auto">
          <a:xfrm>
            <a:off x="866775" y="6588125"/>
            <a:ext cx="1800225" cy="215900"/>
          </a:xfrm>
          <a:prstGeom prst="rect">
            <a:avLst/>
          </a:prstGeom>
          <a:noFill/>
          <a:ln w="2540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>
              <a:latin typeface="Verdana" pitchFamily="34" charset="0"/>
            </a:endParaRPr>
          </a:p>
        </p:txBody>
      </p:sp>
      <p:sp>
        <p:nvSpPr>
          <p:cNvPr id="24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[Microsoft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Outlook]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1193800"/>
            <a:ext cx="2905125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53442942-2C10-4B3B-9209-8E1E9D172D4F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7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188913" y="971550"/>
            <a:ext cx="3168650" cy="784860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endParaRPr lang="ja-JP" altLang="ja-JP">
              <a:latin typeface="Verdana" pitchFamily="34" charset="0"/>
            </a:endParaRPr>
          </a:p>
        </p:txBody>
      </p:sp>
      <p:sp>
        <p:nvSpPr>
          <p:cNvPr id="13317" name="Line 9"/>
          <p:cNvSpPr>
            <a:spLocks noChangeShapeType="1"/>
          </p:cNvSpPr>
          <p:nvPr/>
        </p:nvSpPr>
        <p:spPr bwMode="auto">
          <a:xfrm>
            <a:off x="3429000" y="950913"/>
            <a:ext cx="0" cy="78692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ja-JP" altLang="en-US"/>
          </a:p>
        </p:txBody>
      </p:sp>
      <p:sp>
        <p:nvSpPr>
          <p:cNvPr id="13318" name="Rectangle 17"/>
          <p:cNvSpPr>
            <a:spLocks noChangeArrowheads="1"/>
          </p:cNvSpPr>
          <p:nvPr/>
        </p:nvSpPr>
        <p:spPr bwMode="auto">
          <a:xfrm>
            <a:off x="3505200" y="962025"/>
            <a:ext cx="3168650" cy="1268413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latin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1. Check if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 and folders have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been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correctly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copied into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your local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.</a:t>
            </a:r>
            <a:endParaRPr lang="en-US" altLang="ja-JP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eaLnBrk="1" hangingPunct="1">
              <a:spcBef>
                <a:spcPct val="0"/>
              </a:spcBef>
              <a:buClrTx/>
            </a:pPr>
            <a:endParaRPr lang="en-US" altLang="ja-JP" sz="1000" dirty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3319" name="Rectangle 37"/>
          <p:cNvSpPr>
            <a:spLocks noChangeArrowheads="1"/>
          </p:cNvSpPr>
          <p:nvPr/>
        </p:nvSpPr>
        <p:spPr bwMode="auto">
          <a:xfrm>
            <a:off x="3500438" y="971550"/>
            <a:ext cx="3151187" cy="2873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CC99"/>
              </a:gs>
            </a:gsLst>
            <a:path path="shape">
              <a:fillToRect l="50000" t="50000" r="50000" b="50000"/>
            </a:path>
          </a:gradFill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ja-JP" altLang="en-US" b="1">
                <a:latin typeface="Verdana" pitchFamily="34" charset="0"/>
                <a:ea typeface="Meiryo UI" pitchFamily="50" charset="-128"/>
                <a:cs typeface="Verdana" pitchFamily="34" charset="0"/>
              </a:rPr>
              <a:t>　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Operation steps [Fig. 0</a:t>
            </a:r>
            <a:r>
              <a:rPr lang="en-US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3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]</a:t>
            </a:r>
          </a:p>
        </p:txBody>
      </p:sp>
      <p:sp>
        <p:nvSpPr>
          <p:cNvPr id="13320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  <p:cxnSp>
        <p:nvCxnSpPr>
          <p:cNvPr id="13321" name="直線コネクタ 30"/>
          <p:cNvCxnSpPr>
            <a:cxnSpLocks noChangeShapeType="1"/>
          </p:cNvCxnSpPr>
          <p:nvPr/>
        </p:nvCxnSpPr>
        <p:spPr bwMode="auto">
          <a:xfrm>
            <a:off x="481013" y="2441575"/>
            <a:ext cx="1728787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322" name="直線コネクタ 33"/>
          <p:cNvCxnSpPr>
            <a:cxnSpLocks noChangeShapeType="1"/>
          </p:cNvCxnSpPr>
          <p:nvPr/>
        </p:nvCxnSpPr>
        <p:spPr bwMode="auto">
          <a:xfrm>
            <a:off x="481013" y="4525963"/>
            <a:ext cx="1728787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323" name="右大かっこ 36"/>
          <p:cNvSpPr>
            <a:spLocks/>
          </p:cNvSpPr>
          <p:nvPr/>
        </p:nvSpPr>
        <p:spPr bwMode="auto">
          <a:xfrm>
            <a:off x="1682750" y="2555875"/>
            <a:ext cx="180975" cy="1800225"/>
          </a:xfrm>
          <a:prstGeom prst="rightBracket">
            <a:avLst>
              <a:gd name="adj" fmla="val 8289"/>
            </a:avLst>
          </a:prstGeom>
          <a:noFill/>
          <a:ln w="38100" algn="ctr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3324" name="右大かっこ 37"/>
          <p:cNvSpPr>
            <a:spLocks/>
          </p:cNvSpPr>
          <p:nvPr/>
        </p:nvSpPr>
        <p:spPr bwMode="auto">
          <a:xfrm>
            <a:off x="1682750" y="4849813"/>
            <a:ext cx="180975" cy="1384300"/>
          </a:xfrm>
          <a:prstGeom prst="rightBracket">
            <a:avLst>
              <a:gd name="adj" fmla="val 8287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3325" name="Oval 51"/>
          <p:cNvSpPr>
            <a:spLocks noChangeArrowheads="1"/>
          </p:cNvSpPr>
          <p:nvPr/>
        </p:nvSpPr>
        <p:spPr bwMode="auto">
          <a:xfrm>
            <a:off x="2060575" y="4895850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ja-JP" b="1">
                <a:latin typeface="Verdana" pitchFamily="34" charset="0"/>
              </a:rPr>
              <a:t>1</a:t>
            </a:r>
          </a:p>
        </p:txBody>
      </p:sp>
      <p:sp>
        <p:nvSpPr>
          <p:cNvPr id="13326" name="Text Box 139"/>
          <p:cNvSpPr txBox="1">
            <a:spLocks noChangeArrowheads="1"/>
          </p:cNvSpPr>
          <p:nvPr/>
        </p:nvSpPr>
        <p:spPr bwMode="auto">
          <a:xfrm>
            <a:off x="222250" y="6300788"/>
            <a:ext cx="31686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000">
                <a:latin typeface="Verdana" pitchFamily="34" charset="0"/>
              </a:rPr>
              <a:t>[</a:t>
            </a:r>
            <a:r>
              <a:rPr lang="ja-JP" altLang="en-US" sz="1000">
                <a:latin typeface="Verdana" pitchFamily="34" charset="0"/>
              </a:rPr>
              <a:t>Fig. </a:t>
            </a:r>
            <a:r>
              <a:rPr lang="en-US" altLang="ja-JP" sz="1000">
                <a:latin typeface="Verdana" pitchFamily="34" charset="0"/>
              </a:rPr>
              <a:t>03/</a:t>
            </a:r>
            <a:r>
              <a:rPr lang="ja-JP" altLang="en-US" sz="1000">
                <a:latin typeface="Verdana" pitchFamily="34" charset="0"/>
              </a:rPr>
              <a:t>Steps </a:t>
            </a:r>
            <a:r>
              <a:rPr lang="en-US" altLang="ja-JP" sz="1000">
                <a:latin typeface="Verdana" pitchFamily="34" charset="0"/>
              </a:rPr>
              <a:t>1]</a:t>
            </a:r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[Microsoft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Outlook]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35D5CDF5-B1E8-4879-845F-2210F1CF1D3D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8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3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. </a:t>
            </a:r>
            <a:r>
              <a:rPr lang="en-US" altLang="ja-JP" sz="1800" dirty="0">
                <a:solidFill>
                  <a:srgbClr val="FFFFFF"/>
                </a:solidFill>
                <a:latin typeface="Verdana" pitchFamily="34" charset="0"/>
              </a:rPr>
              <a:t>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[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Thunderbird]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  <p:pic>
        <p:nvPicPr>
          <p:cNvPr id="143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2484438"/>
            <a:ext cx="60166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5"/>
          <p:cNvSpPr>
            <a:spLocks noChangeArrowheads="1"/>
          </p:cNvSpPr>
          <p:nvPr/>
        </p:nvSpPr>
        <p:spPr bwMode="auto">
          <a:xfrm>
            <a:off x="404813" y="2986088"/>
            <a:ext cx="1223962" cy="1657350"/>
          </a:xfrm>
          <a:prstGeom prst="rect">
            <a:avLst/>
          </a:prstGeom>
          <a:noFill/>
          <a:ln w="38100" algn="ctr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>
              <a:latin typeface="Verdana" pitchFamily="34" charset="0"/>
            </a:endParaRPr>
          </a:p>
        </p:txBody>
      </p:sp>
      <p:sp>
        <p:nvSpPr>
          <p:cNvPr id="14344" name="Rectangle 5"/>
          <p:cNvSpPr>
            <a:spLocks noChangeArrowheads="1"/>
          </p:cNvSpPr>
          <p:nvPr/>
        </p:nvSpPr>
        <p:spPr bwMode="auto">
          <a:xfrm>
            <a:off x="404813" y="4643438"/>
            <a:ext cx="1223962" cy="936625"/>
          </a:xfrm>
          <a:prstGeom prst="rect">
            <a:avLst/>
          </a:prstGeom>
          <a:noFill/>
          <a:ln w="38100" algn="ctr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>
              <a:latin typeface="Verdana" pitchFamily="34" charset="0"/>
            </a:endParaRPr>
          </a:p>
        </p:txBody>
      </p:sp>
      <p:sp>
        <p:nvSpPr>
          <p:cNvPr id="2" name="正方形/長方形 1"/>
          <p:cNvSpPr/>
          <p:nvPr/>
        </p:nvSpPr>
        <p:spPr bwMode="auto">
          <a:xfrm>
            <a:off x="1916113" y="3382963"/>
            <a:ext cx="3457575" cy="12604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254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marL="180975" indent="-180975">
              <a:defRPr/>
            </a:pPr>
            <a:endParaRPr lang="ja-JP" altLang="en-US">
              <a:latin typeface="ＭＳ Ｐゴシック" pitchFamily="50" charset="-128"/>
              <a:ea typeface="ＭＳ Ｐゴシック" pitchFamily="50" charset="-128"/>
            </a:endParaRPr>
          </a:p>
        </p:txBody>
      </p:sp>
      <p:cxnSp>
        <p:nvCxnSpPr>
          <p:cNvPr id="14349" name="直線コネクタ 4"/>
          <p:cNvCxnSpPr>
            <a:cxnSpLocks noChangeShapeType="1"/>
          </p:cNvCxnSpPr>
          <p:nvPr/>
        </p:nvCxnSpPr>
        <p:spPr bwMode="auto">
          <a:xfrm>
            <a:off x="661988" y="3092450"/>
            <a:ext cx="828675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350" name="直線コネクタ 30"/>
          <p:cNvCxnSpPr>
            <a:cxnSpLocks noChangeShapeType="1"/>
          </p:cNvCxnSpPr>
          <p:nvPr/>
        </p:nvCxnSpPr>
        <p:spPr bwMode="auto">
          <a:xfrm>
            <a:off x="657225" y="4700588"/>
            <a:ext cx="827088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四角形吹き出し 2"/>
          <p:cNvSpPr>
            <a:spLocks noChangeArrowheads="1"/>
          </p:cNvSpPr>
          <p:nvPr/>
        </p:nvSpPr>
        <p:spPr bwMode="auto">
          <a:xfrm>
            <a:off x="2348880" y="4276724"/>
            <a:ext cx="2520354" cy="963613"/>
          </a:xfrm>
          <a:prstGeom prst="wedgeRectCallout">
            <a:avLst>
              <a:gd name="adj1" fmla="val -80356"/>
              <a:gd name="adj2" fmla="val -113426"/>
            </a:avLst>
          </a:prstGeom>
          <a:solidFill>
            <a:srgbClr val="99FF99"/>
          </a:solidFill>
          <a:ln w="25400" algn="ctr">
            <a:solidFill>
              <a:srgbClr val="00CC66"/>
            </a:solidFill>
            <a:round/>
            <a:headEnd/>
            <a:tailEnd/>
          </a:ln>
        </p:spPr>
        <p:txBody>
          <a:bodyPr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marL="0" indent="0" eaLnBrk="1" hangingPunct="1"/>
            <a:r>
              <a:rPr lang="en-US" altLang="ja-JP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Emails synchronize </a:t>
            </a:r>
            <a:r>
              <a:rPr lang="en-US" altLang="ja-JP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IMAP server of Enterprise Mail</a:t>
            </a:r>
            <a:endParaRPr lang="ja-JP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四角形吹き出し 25"/>
          <p:cNvSpPr>
            <a:spLocks noChangeArrowheads="1"/>
          </p:cNvSpPr>
          <p:nvPr/>
        </p:nvSpPr>
        <p:spPr bwMode="auto">
          <a:xfrm>
            <a:off x="2420888" y="5632450"/>
            <a:ext cx="2711450" cy="739750"/>
          </a:xfrm>
          <a:prstGeom prst="wedgeRectCallout">
            <a:avLst>
              <a:gd name="adj1" fmla="val -81931"/>
              <a:gd name="adj2" fmla="val -78750"/>
            </a:avLst>
          </a:prstGeom>
          <a:solidFill>
            <a:srgbClr val="99FF99"/>
          </a:solidFill>
          <a:ln w="25400" algn="ctr">
            <a:solidFill>
              <a:srgbClr val="00CC66"/>
            </a:solidFill>
            <a:round/>
            <a:headEnd/>
            <a:tailEnd/>
          </a:ln>
        </p:spPr>
        <p:txBody>
          <a:bodyPr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r>
              <a:rPr lang="en-US" altLang="ja-JP" dirty="0" smtClean="0">
                <a:latin typeface="Verdana" panose="020B0604030504040204" pitchFamily="34" charset="0"/>
                <a:cs typeface="Verdana" panose="020B0604030504040204" pitchFamily="34" charset="0"/>
              </a:rPr>
              <a:t>Local </a:t>
            </a:r>
            <a:r>
              <a:rPr lang="en-US" altLang="ja-JP" dirty="0" smtClean="0">
                <a:latin typeface="Verdana" panose="020B0604030504040204" pitchFamily="34" charset="0"/>
                <a:cs typeface="Verdana" panose="020B0604030504040204" pitchFamily="34" charset="0"/>
              </a:rPr>
              <a:t>Folder</a:t>
            </a:r>
            <a:endParaRPr lang="ja-JP" altLang="en-US" dirty="0"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3375" y="827088"/>
            <a:ext cx="6172200" cy="16573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Please </a:t>
            </a:r>
            <a:r>
              <a:rPr lang="en-US" altLang="ja-JP" sz="12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note that the snapshots in this document are from 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Thunderbird 52.5.</a:t>
            </a:r>
            <a:endParaRPr lang="en-US" altLang="ja-JP" sz="12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 have two types of areas which contains emails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 emails synchronize with IMAP server of Enterprise Mail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2 emails in your local folder </a:t>
            </a:r>
          </a:p>
          <a:p>
            <a:pPr marL="0" indent="0">
              <a:buClrTx/>
              <a:buFont typeface="ＭＳ Ｐゴシック" charset="-128"/>
              <a:buNone/>
            </a:pPr>
            <a:r>
              <a:rPr lang="en-US" altLang="ja-JP" sz="12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 can view emails even if your Enterprise Mail account is deleted by copying emails from IMAP server to your local folder</a:t>
            </a:r>
            <a:r>
              <a:rPr lang="en-US" altLang="ja-JP" sz="12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.</a:t>
            </a:r>
            <a:endParaRPr lang="en-US" altLang="ja-JP" sz="1200" dirty="0">
              <a:solidFill>
                <a:srgbClr val="000000"/>
              </a:solidFill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D1B1F28D-1958-477F-9B89-0776DECBDA11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9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363" name="Rectangle 6"/>
          <p:cNvSpPr>
            <a:spLocks noChangeArrowheads="1"/>
          </p:cNvSpPr>
          <p:nvPr/>
        </p:nvSpPr>
        <p:spPr bwMode="auto">
          <a:xfrm>
            <a:off x="188913" y="971550"/>
            <a:ext cx="3168650" cy="784860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endParaRPr lang="ja-JP" altLang="ja-JP">
              <a:latin typeface="Verdana" pitchFamily="34" charset="0"/>
            </a:endParaRPr>
          </a:p>
        </p:txBody>
      </p:sp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182563" y="5726113"/>
            <a:ext cx="31686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000">
                <a:latin typeface="Verdana" pitchFamily="34" charset="0"/>
              </a:rPr>
              <a:t>[</a:t>
            </a:r>
            <a:r>
              <a:rPr lang="ja-JP" altLang="en-US" sz="1000">
                <a:latin typeface="Verdana" pitchFamily="34" charset="0"/>
              </a:rPr>
              <a:t>Fig. </a:t>
            </a:r>
            <a:r>
              <a:rPr lang="en-US" altLang="ja-JP" sz="1000">
                <a:latin typeface="Verdana" pitchFamily="34" charset="0"/>
              </a:rPr>
              <a:t>01/</a:t>
            </a:r>
            <a:r>
              <a:rPr lang="ja-JP" altLang="en-US" sz="1000">
                <a:latin typeface="Verdana" pitchFamily="34" charset="0"/>
              </a:rPr>
              <a:t>Step </a:t>
            </a:r>
            <a:r>
              <a:rPr lang="en-US" altLang="ja-JP" sz="1000">
                <a:latin typeface="Verdana" pitchFamily="34" charset="0"/>
              </a:rPr>
              <a:t>1 to 2]</a:t>
            </a:r>
          </a:p>
        </p:txBody>
      </p:sp>
      <p:sp>
        <p:nvSpPr>
          <p:cNvPr id="15365" name="Line 9"/>
          <p:cNvSpPr>
            <a:spLocks noChangeShapeType="1"/>
          </p:cNvSpPr>
          <p:nvPr/>
        </p:nvSpPr>
        <p:spPr bwMode="auto">
          <a:xfrm>
            <a:off x="3429000" y="950913"/>
            <a:ext cx="0" cy="78692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ja-JP" altLang="en-US"/>
          </a:p>
        </p:txBody>
      </p:sp>
      <p:sp>
        <p:nvSpPr>
          <p:cNvPr id="15366" name="Rectangle 17"/>
          <p:cNvSpPr>
            <a:spLocks noChangeArrowheads="1"/>
          </p:cNvSpPr>
          <p:nvPr/>
        </p:nvSpPr>
        <p:spPr bwMode="auto">
          <a:xfrm>
            <a:off x="3505200" y="962025"/>
            <a:ext cx="3168650" cy="153035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latin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ja-JP" altLang="ja-JP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.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C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lick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on the folder which contains emails you want to copy into your local folder.</a:t>
            </a: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sz="1100" dirty="0" smtClean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Meiryo UI" pitchFamily="50" charset="-128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2. Drag and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d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rop the folder on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your local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Meiryo UI" pitchFamily="50" charset="-128"/>
              </a:rPr>
              <a:t>folder.</a:t>
            </a:r>
            <a:endParaRPr lang="ja-JP" altLang="en-US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Meiryo UI" pitchFamily="50" charset="-128"/>
            </a:endParaRPr>
          </a:p>
          <a:p>
            <a:pPr eaLnBrk="1" hangingPunct="1">
              <a:spcBef>
                <a:spcPct val="0"/>
              </a:spcBef>
              <a:buClrTx/>
            </a:pPr>
            <a:endParaRPr lang="en-US" altLang="ja-JP" sz="1000" dirty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5367" name="Rectangle 37"/>
          <p:cNvSpPr>
            <a:spLocks noChangeArrowheads="1"/>
          </p:cNvSpPr>
          <p:nvPr/>
        </p:nvSpPr>
        <p:spPr bwMode="auto">
          <a:xfrm>
            <a:off x="3500438" y="971550"/>
            <a:ext cx="3151187" cy="2873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CC99"/>
              </a:gs>
            </a:gsLst>
            <a:path path="shape">
              <a:fillToRect l="50000" t="50000" r="50000" b="50000"/>
            </a:path>
          </a:gradFill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ja-JP" altLang="en-US" b="1">
                <a:latin typeface="Verdana" pitchFamily="34" charset="0"/>
                <a:ea typeface="Meiryo UI" pitchFamily="50" charset="-128"/>
                <a:cs typeface="Verdana" pitchFamily="34" charset="0"/>
              </a:rPr>
              <a:t>　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Operation steps [Fig. 01]</a:t>
            </a:r>
          </a:p>
        </p:txBody>
      </p:sp>
      <p:sp>
        <p:nvSpPr>
          <p:cNvPr id="15368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  <p:sp>
        <p:nvSpPr>
          <p:cNvPr id="15369" name="Rectangle 1"/>
          <p:cNvSpPr>
            <a:spLocks noChangeArrowheads="1"/>
          </p:cNvSpPr>
          <p:nvPr/>
        </p:nvSpPr>
        <p:spPr bwMode="auto">
          <a:xfrm>
            <a:off x="333375" y="5942013"/>
            <a:ext cx="903288" cy="142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pic>
        <p:nvPicPr>
          <p:cNvPr id="153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25" y="1092200"/>
            <a:ext cx="29432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正方形/長方形 31"/>
          <p:cNvSpPr/>
          <p:nvPr/>
        </p:nvSpPr>
        <p:spPr bwMode="auto">
          <a:xfrm>
            <a:off x="2708275" y="2492375"/>
            <a:ext cx="536575" cy="2008188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25400" cap="flat" cmpd="sng" algn="ctr">
            <a:solidFill>
              <a:schemeClr val="bg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marL="180975" indent="-180975">
              <a:defRPr/>
            </a:pPr>
            <a:endParaRPr lang="ja-JP" altLang="en-US">
              <a:latin typeface="ＭＳ Ｐゴシック" pitchFamily="50" charset="-128"/>
              <a:ea typeface="ＭＳ Ｐゴシック" pitchFamily="50" charset="-128"/>
            </a:endParaRPr>
          </a:p>
        </p:txBody>
      </p:sp>
      <p:cxnSp>
        <p:nvCxnSpPr>
          <p:cNvPr id="15373" name="直線コネクタ 32"/>
          <p:cNvCxnSpPr>
            <a:cxnSpLocks noChangeShapeType="1"/>
          </p:cNvCxnSpPr>
          <p:nvPr/>
        </p:nvCxnSpPr>
        <p:spPr bwMode="auto">
          <a:xfrm>
            <a:off x="704850" y="2000250"/>
            <a:ext cx="1500188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374" name="直線コネクタ 34"/>
          <p:cNvCxnSpPr>
            <a:cxnSpLocks noChangeShapeType="1"/>
          </p:cNvCxnSpPr>
          <p:nvPr/>
        </p:nvCxnSpPr>
        <p:spPr bwMode="auto">
          <a:xfrm>
            <a:off x="704850" y="4600575"/>
            <a:ext cx="1500188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375" name="Oval 51"/>
          <p:cNvSpPr>
            <a:spLocks noChangeArrowheads="1"/>
          </p:cNvSpPr>
          <p:nvPr/>
        </p:nvSpPr>
        <p:spPr bwMode="auto">
          <a:xfrm>
            <a:off x="341313" y="2014538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ja-JP" b="1">
                <a:latin typeface="Verdana" pitchFamily="34" charset="0"/>
              </a:rPr>
              <a:t>1</a:t>
            </a:r>
          </a:p>
        </p:txBody>
      </p:sp>
      <p:sp>
        <p:nvSpPr>
          <p:cNvPr id="15376" name="右大かっこ 4"/>
          <p:cNvSpPr>
            <a:spLocks/>
          </p:cNvSpPr>
          <p:nvPr/>
        </p:nvSpPr>
        <p:spPr bwMode="auto">
          <a:xfrm>
            <a:off x="1462088" y="2139950"/>
            <a:ext cx="179387" cy="2252663"/>
          </a:xfrm>
          <a:prstGeom prst="rightBracket">
            <a:avLst>
              <a:gd name="adj" fmla="val 8372"/>
            </a:avLst>
          </a:prstGeom>
          <a:noFill/>
          <a:ln w="38100" algn="ctr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5377" name="フリーフォーム 20"/>
          <p:cNvSpPr>
            <a:spLocks/>
          </p:cNvSpPr>
          <p:nvPr/>
        </p:nvSpPr>
        <p:spPr bwMode="auto">
          <a:xfrm>
            <a:off x="1893888" y="3040063"/>
            <a:ext cx="1044575" cy="2106612"/>
          </a:xfrm>
          <a:custGeom>
            <a:avLst/>
            <a:gdLst>
              <a:gd name="T0" fmla="*/ 0 w 1043643"/>
              <a:gd name="T1" fmla="*/ 6848 h 2106663"/>
              <a:gd name="T2" fmla="*/ 915217 w 1043643"/>
              <a:gd name="T3" fmla="*/ 451337 h 2106663"/>
              <a:gd name="T4" fmla="*/ 940639 w 1043643"/>
              <a:gd name="T5" fmla="*/ 1721306 h 2106663"/>
              <a:gd name="T6" fmla="*/ 0 w 1043643"/>
              <a:gd name="T7" fmla="*/ 2076898 h 210666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43643" h="2106663">
                <a:moveTo>
                  <a:pt x="0" y="6848"/>
                </a:moveTo>
                <a:cubicBezTo>
                  <a:pt x="312208" y="-40777"/>
                  <a:pt x="757767" y="165598"/>
                  <a:pt x="914400" y="451348"/>
                </a:cubicBezTo>
                <a:cubicBezTo>
                  <a:pt x="1071033" y="737098"/>
                  <a:pt x="1092200" y="1450415"/>
                  <a:pt x="939800" y="1721348"/>
                </a:cubicBezTo>
                <a:cubicBezTo>
                  <a:pt x="787400" y="1992281"/>
                  <a:pt x="355600" y="2182781"/>
                  <a:pt x="0" y="2076948"/>
                </a:cubicBezTo>
              </a:path>
            </a:pathLst>
          </a:custGeom>
          <a:noFill/>
          <a:ln w="571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5378" name="Oval 54"/>
          <p:cNvSpPr>
            <a:spLocks noChangeArrowheads="1"/>
          </p:cNvSpPr>
          <p:nvPr/>
        </p:nvSpPr>
        <p:spPr bwMode="auto">
          <a:xfrm>
            <a:off x="1997075" y="2789238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800" b="1">
                <a:latin typeface="Verdana" pitchFamily="34" charset="0"/>
              </a:rPr>
              <a:t>2</a:t>
            </a:r>
          </a:p>
        </p:txBody>
      </p:sp>
      <p:sp>
        <p:nvSpPr>
          <p:cNvPr id="15379" name="右大かっこ 55"/>
          <p:cNvSpPr>
            <a:spLocks/>
          </p:cNvSpPr>
          <p:nvPr/>
        </p:nvSpPr>
        <p:spPr bwMode="auto">
          <a:xfrm>
            <a:off x="1482725" y="4679950"/>
            <a:ext cx="179388" cy="828675"/>
          </a:xfrm>
          <a:prstGeom prst="rightBracket">
            <a:avLst>
              <a:gd name="adj" fmla="val 8362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3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. </a:t>
            </a:r>
            <a:r>
              <a:rPr lang="en-US" altLang="ja-JP" sz="1800" dirty="0">
                <a:solidFill>
                  <a:srgbClr val="FFFFFF"/>
                </a:solidFill>
                <a:latin typeface="Verdana" pitchFamily="34" charset="0"/>
              </a:rPr>
              <a:t>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[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Thunderbird]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スライド番号プレースホルダー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fld id="{B76E6820-CB70-436C-92FA-C6859ADF3301}" type="slidenum">
              <a:rPr kumimoji="0" lang="en-US" altLang="ja-JP" sz="1000" smtClean="0">
                <a:solidFill>
                  <a:schemeClr val="bg1"/>
                </a:solidFill>
                <a:latin typeface="Verdana" pitchFamily="34" charset="0"/>
              </a:rPr>
              <a:pPr eaLnBrk="1" hangingPunct="1"/>
              <a:t>10</a:t>
            </a:fld>
            <a:endParaRPr kumimoji="0" lang="en-US" altLang="ja-JP" sz="1000" smtClean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188913" y="971550"/>
            <a:ext cx="3168650" cy="7848600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endParaRPr lang="ja-JP" altLang="ja-JP">
              <a:latin typeface="Verdana" pitchFamily="34" charset="0"/>
            </a:endParaRPr>
          </a:p>
        </p:txBody>
      </p:sp>
      <p:sp>
        <p:nvSpPr>
          <p:cNvPr id="16388" name="Line 9"/>
          <p:cNvSpPr>
            <a:spLocks noChangeShapeType="1"/>
          </p:cNvSpPr>
          <p:nvPr/>
        </p:nvSpPr>
        <p:spPr bwMode="auto">
          <a:xfrm>
            <a:off x="3429000" y="950913"/>
            <a:ext cx="0" cy="78692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ja-JP" altLang="en-US"/>
          </a:p>
        </p:txBody>
      </p:sp>
      <p:sp>
        <p:nvSpPr>
          <p:cNvPr id="16389" name="Rectangle 17"/>
          <p:cNvSpPr>
            <a:spLocks noChangeArrowheads="1"/>
          </p:cNvSpPr>
          <p:nvPr/>
        </p:nvSpPr>
        <p:spPr bwMode="auto">
          <a:xfrm>
            <a:off x="3505200" y="962025"/>
            <a:ext cx="3168650" cy="1268413"/>
          </a:xfrm>
          <a:prstGeom prst="rect">
            <a:avLst/>
          </a:prstGeom>
          <a:noFill/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sz="1100" dirty="0" smtClean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endParaRPr lang="en-US" altLang="ja-JP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>
              <a:spcBef>
                <a:spcPct val="0"/>
              </a:spcBef>
              <a:buClrTx/>
              <a:buSzPct val="100000"/>
            </a:pP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1. Check if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emails and folders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have been correctly copied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into </a:t>
            </a:r>
            <a:r>
              <a:rPr lang="en-US" altLang="ja-JP" sz="1100" dirty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your local 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folder</a:t>
            </a:r>
            <a:r>
              <a:rPr lang="en-US" altLang="ja-JP" sz="1100" dirty="0" smtClean="0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.</a:t>
            </a:r>
            <a:endParaRPr lang="en-US" altLang="ja-JP" sz="1100" dirty="0">
              <a:solidFill>
                <a:srgbClr val="000000"/>
              </a:solidFill>
              <a:latin typeface="Verdana" pitchFamily="34" charset="0"/>
              <a:ea typeface="Meiryo UI" pitchFamily="50" charset="-128"/>
              <a:cs typeface="Verdana" pitchFamily="34" charset="0"/>
            </a:endParaRPr>
          </a:p>
          <a:p>
            <a:pPr eaLnBrk="1" hangingPunct="1">
              <a:spcBef>
                <a:spcPct val="0"/>
              </a:spcBef>
              <a:buClrTx/>
            </a:pPr>
            <a:endParaRPr lang="en-US" altLang="ja-JP" sz="1000" dirty="0">
              <a:solidFill>
                <a:srgbClr val="000000"/>
              </a:solidFill>
              <a:latin typeface="Verdana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ja-JP" dirty="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6390" name="Rectangle 37"/>
          <p:cNvSpPr>
            <a:spLocks noChangeArrowheads="1"/>
          </p:cNvSpPr>
          <p:nvPr/>
        </p:nvSpPr>
        <p:spPr bwMode="auto">
          <a:xfrm>
            <a:off x="3500438" y="971550"/>
            <a:ext cx="3151187" cy="28733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CC99"/>
              </a:gs>
            </a:gsLst>
            <a:path path="shape">
              <a:fillToRect l="50000" t="50000" r="50000" b="50000"/>
            </a:path>
          </a:gradFill>
          <a:ln w="25400" algn="ctr">
            <a:solidFill>
              <a:srgbClr val="00CC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>
              <a:spcBef>
                <a:spcPct val="0"/>
              </a:spcBef>
              <a:buClrTx/>
              <a:buSzPct val="100000"/>
              <a:buFont typeface="ＭＳ Ｐゴシック" charset="-128"/>
              <a:buNone/>
            </a:pPr>
            <a:r>
              <a:rPr lang="ja-JP" altLang="en-US" b="1">
                <a:latin typeface="Verdana" pitchFamily="34" charset="0"/>
                <a:ea typeface="Meiryo UI" pitchFamily="50" charset="-128"/>
                <a:cs typeface="Verdana" pitchFamily="34" charset="0"/>
              </a:rPr>
              <a:t>　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Operation steps [Fig. 0</a:t>
            </a:r>
            <a:r>
              <a:rPr lang="en-US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2</a:t>
            </a:r>
            <a:r>
              <a:rPr lang="ja-JP" altLang="ja-JP" b="1">
                <a:solidFill>
                  <a:srgbClr val="000000"/>
                </a:solidFill>
                <a:latin typeface="Verdana" pitchFamily="34" charset="0"/>
                <a:ea typeface="Meiryo UI" pitchFamily="50" charset="-128"/>
                <a:cs typeface="Verdana" pitchFamily="34" charset="0"/>
              </a:rPr>
              <a:t>]</a:t>
            </a:r>
          </a:p>
        </p:txBody>
      </p:sp>
      <p:sp>
        <p:nvSpPr>
          <p:cNvPr id="16391" name="Rectangle 3"/>
          <p:cNvSpPr>
            <a:spLocks noGrp="1" noChangeArrowheads="1"/>
          </p:cNvSpPr>
          <p:nvPr>
            <p:ph type="ftr" sz="quarter" idx="11"/>
          </p:nvPr>
        </p:nvSpPr>
        <p:spPr>
          <a:xfrm>
            <a:off x="1196975" y="8831263"/>
            <a:ext cx="3657600" cy="304800"/>
          </a:xfrm>
          <a:noFill/>
        </p:spPr>
        <p:txBody>
          <a:bodyPr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r" eaLnBrk="1" hangingPunct="1"/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© NTT Communications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2018 </a:t>
            </a:r>
            <a:r>
              <a:rPr kumimoji="0" lang="en-US" altLang="ja-JP" sz="900" dirty="0" smtClean="0">
                <a:solidFill>
                  <a:schemeClr val="bg1"/>
                </a:solidFill>
                <a:latin typeface="Verdana" pitchFamily="34" charset="0"/>
              </a:rPr>
              <a:t>All Rights Reserved</a:t>
            </a:r>
          </a:p>
        </p:txBody>
      </p:sp>
      <p:pic>
        <p:nvPicPr>
          <p:cNvPr id="1639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1166813"/>
            <a:ext cx="2663825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CC66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394" name="直線コネクタ 30"/>
          <p:cNvCxnSpPr>
            <a:cxnSpLocks noChangeShapeType="1"/>
          </p:cNvCxnSpPr>
          <p:nvPr/>
        </p:nvCxnSpPr>
        <p:spPr bwMode="auto">
          <a:xfrm>
            <a:off x="765175" y="2052638"/>
            <a:ext cx="1727200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5" name="直線コネクタ 33"/>
          <p:cNvCxnSpPr>
            <a:cxnSpLocks noChangeShapeType="1"/>
          </p:cNvCxnSpPr>
          <p:nvPr/>
        </p:nvCxnSpPr>
        <p:spPr bwMode="auto">
          <a:xfrm>
            <a:off x="765175" y="4662488"/>
            <a:ext cx="1727200" cy="0"/>
          </a:xfrm>
          <a:prstGeom prst="line">
            <a:avLst/>
          </a:prstGeom>
          <a:noFill/>
          <a:ln w="57150" algn="ctr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396" name="右大かっこ 36"/>
          <p:cNvSpPr>
            <a:spLocks/>
          </p:cNvSpPr>
          <p:nvPr/>
        </p:nvSpPr>
        <p:spPr bwMode="auto">
          <a:xfrm>
            <a:off x="1682750" y="2230438"/>
            <a:ext cx="180975" cy="2252662"/>
          </a:xfrm>
          <a:prstGeom prst="rightBracket">
            <a:avLst>
              <a:gd name="adj" fmla="val 8298"/>
            </a:avLst>
          </a:prstGeom>
          <a:noFill/>
          <a:ln w="38100" algn="ctr">
            <a:solidFill>
              <a:srgbClr val="FF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6397" name="右大かっこ 37"/>
          <p:cNvSpPr>
            <a:spLocks/>
          </p:cNvSpPr>
          <p:nvPr/>
        </p:nvSpPr>
        <p:spPr bwMode="auto">
          <a:xfrm>
            <a:off x="1682750" y="4849813"/>
            <a:ext cx="180975" cy="2243137"/>
          </a:xfrm>
          <a:prstGeom prst="rightBracket">
            <a:avLst>
              <a:gd name="adj" fmla="val 8321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16398" name="Oval 51"/>
          <p:cNvSpPr>
            <a:spLocks noChangeArrowheads="1"/>
          </p:cNvSpPr>
          <p:nvPr/>
        </p:nvSpPr>
        <p:spPr bwMode="auto">
          <a:xfrm>
            <a:off x="2060575" y="4895850"/>
            <a:ext cx="215900" cy="215900"/>
          </a:xfrm>
          <a:prstGeom prst="ellipse">
            <a:avLst/>
          </a:prstGeom>
          <a:solidFill>
            <a:srgbClr val="FFCC99">
              <a:alpha val="50195"/>
            </a:srgbClr>
          </a:solidFill>
          <a:ln w="19050" algn="ctr">
            <a:solidFill>
              <a:srgbClr val="FF66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marL="180975" indent="-180975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/>
            <a:r>
              <a:rPr lang="en-US" altLang="ja-JP" b="1">
                <a:latin typeface="Verdana" pitchFamily="34" charset="0"/>
              </a:rPr>
              <a:t>1</a:t>
            </a:r>
          </a:p>
        </p:txBody>
      </p:sp>
      <p:sp>
        <p:nvSpPr>
          <p:cNvPr id="16399" name="Text Box 139"/>
          <p:cNvSpPr txBox="1">
            <a:spLocks noChangeArrowheads="1"/>
          </p:cNvSpPr>
          <p:nvPr/>
        </p:nvSpPr>
        <p:spPr bwMode="auto">
          <a:xfrm>
            <a:off x="152400" y="7451725"/>
            <a:ext cx="3168650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defRPr kumimoji="1" sz="1200">
                <a:solidFill>
                  <a:schemeClr val="tx1"/>
                </a:solidFill>
                <a:latin typeface="ＭＳ Ｐゴシック" charset="-128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ja-JP" sz="1000">
                <a:latin typeface="Verdana" pitchFamily="34" charset="0"/>
              </a:rPr>
              <a:t>[</a:t>
            </a:r>
            <a:r>
              <a:rPr lang="ja-JP" altLang="en-US" sz="1000">
                <a:latin typeface="Verdana" pitchFamily="34" charset="0"/>
              </a:rPr>
              <a:t>Fig. </a:t>
            </a:r>
            <a:r>
              <a:rPr lang="en-US" altLang="ja-JP" sz="1000">
                <a:latin typeface="Verdana" pitchFamily="34" charset="0"/>
              </a:rPr>
              <a:t>02/</a:t>
            </a:r>
            <a:r>
              <a:rPr lang="ja-JP" altLang="en-US" sz="1000">
                <a:latin typeface="Verdana" pitchFamily="34" charset="0"/>
              </a:rPr>
              <a:t>Steps </a:t>
            </a:r>
            <a:r>
              <a:rPr lang="en-US" altLang="ja-JP" sz="1000">
                <a:latin typeface="Verdana" pitchFamily="34" charset="0"/>
              </a:rPr>
              <a:t>1]</a:t>
            </a:r>
          </a:p>
        </p:txBody>
      </p:sp>
      <p:sp>
        <p:nvSpPr>
          <p:cNvPr id="17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8" y="56506"/>
            <a:ext cx="6623050" cy="6270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3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. </a:t>
            </a:r>
            <a:r>
              <a:rPr lang="en-US" altLang="ja-JP" sz="1800" dirty="0">
                <a:solidFill>
                  <a:srgbClr val="FFFFFF"/>
                </a:solidFill>
                <a:latin typeface="Verdana" pitchFamily="34" charset="0"/>
              </a:rPr>
              <a:t>How to copy 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emails into your local folder</a:t>
            </a:r>
            <a:b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</a:b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[</a:t>
            </a:r>
            <a:r>
              <a:rPr lang="en-US" altLang="ja-JP" sz="1800" dirty="0" smtClean="0">
                <a:solidFill>
                  <a:srgbClr val="FFFFFF"/>
                </a:solidFill>
                <a:latin typeface="Verdana" pitchFamily="34" charset="0"/>
              </a:rPr>
              <a:t>Thunderbird]</a:t>
            </a:r>
            <a:endParaRPr lang="ja-JP" altLang="en-US" sz="1800" dirty="0">
              <a:solidFill>
                <a:srgbClr val="FFFFFF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NTT">
  <a:themeElements>
    <a:clrScheme name="6_NT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6_NTT">
      <a:majorFont>
        <a:latin typeface="HG創英角ｺﾞｼｯｸUB"/>
        <a:ea typeface="ＭＳ Ｐゴシック"/>
        <a:cs typeface="Arial Unicode MS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6_NT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T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T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T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T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T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T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TT">
  <a:themeElements>
    <a:clrScheme name="NT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TT">
      <a:majorFont>
        <a:latin typeface="HG創英角ｺﾞｼｯｸUB"/>
        <a:ea typeface="ＭＳ Ｐゴシック"/>
        <a:cs typeface="Arial Unicode MS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NT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T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T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T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T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T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T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NTT">
  <a:themeElements>
    <a:clrScheme name="1_NT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NTT">
      <a:majorFont>
        <a:latin typeface="HG創英角ｺﾞｼｯｸUB"/>
        <a:ea typeface="ＭＳ Ｐゴシック"/>
        <a:cs typeface="Arial Unicode MS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5400" cap="flat" cmpd="sng" algn="ctr">
          <a:solidFill>
            <a:srgbClr val="00CC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180975" marR="0" indent="-180975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FF0000"/>
          </a:buClr>
          <a:buSzTx/>
          <a:buFont typeface="Wingdings" pitchFamily="2" charset="2"/>
          <a:buNone/>
          <a:tabLst/>
          <a:defRPr kumimoji="1" lang="ja-JP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ＭＳ Ｐゴシック" pitchFamily="50" charset="-128"/>
            <a:ea typeface="ＭＳ Ｐゴシック" pitchFamily="50" charset="-128"/>
          </a:defRPr>
        </a:defPPr>
      </a:lstStyle>
    </a:lnDef>
  </a:objectDefaults>
  <a:extraClrSchemeLst>
    <a:extraClrScheme>
      <a:clrScheme name="1_NT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T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NT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T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T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T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NT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NTTコム</Template>
  <TotalTime>26542</TotalTime>
  <Words>584</Words>
  <Application>Microsoft Office PowerPoint</Application>
  <PresentationFormat>On-screen Show (4:3)</PresentationFormat>
  <Paragraphs>102</Paragraphs>
  <Slides>10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6_NTT</vt:lpstr>
      <vt:lpstr>NTT</vt:lpstr>
      <vt:lpstr>1_NTT</vt:lpstr>
      <vt:lpstr>PowerPoint Presentation</vt:lpstr>
      <vt:lpstr>Revision History</vt:lpstr>
      <vt:lpstr>Table of Contents</vt:lpstr>
      <vt:lpstr>1. Introduction</vt:lpstr>
      <vt:lpstr>2. How to copy emails into your local folder [Microsoft Outlook]</vt:lpstr>
      <vt:lpstr>2. How to copy emails into your local folder [Microsoft Outlook]</vt:lpstr>
      <vt:lpstr>2. How to copy emails into your local folder [Microsoft Outlook]</vt:lpstr>
      <vt:lpstr>3. How to copy emails into your local folder [Thunderbird]</vt:lpstr>
      <vt:lpstr>3. How to copy emails into your local folder [Thunderbird]</vt:lpstr>
      <vt:lpstr>3. How to copy emails into your local folder [Thunderbird]</vt:lpstr>
    </vt:vector>
  </TitlesOfParts>
  <Company>NTT-COM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Bizメール操作マニュアル （内部向け）</dc:title>
  <dc:creator>officeit</dc:creator>
  <cp:lastModifiedBy>nttcom</cp:lastModifiedBy>
  <cp:revision>1169</cp:revision>
  <cp:lastPrinted>2014-12-03T01:34:24Z</cp:lastPrinted>
  <dcterms:created xsi:type="dcterms:W3CDTF">2011-06-27T04:50:51Z</dcterms:created>
  <dcterms:modified xsi:type="dcterms:W3CDTF">2017-12-10T13:22:09Z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情報管理区分">
    <vt:lpwstr>管理区分外</vt:lpwstr>
  </property>
  <property fmtid="{D5CDD505-2E9C-101B-9397-08002B2CF9AE}" pid="3" name="文書区分">
    <vt:lpwstr/>
  </property>
  <property fmtid="{D5CDD505-2E9C-101B-9397-08002B2CF9AE}" pid="4" name="情報管理責任者所属">
    <vt:lpwstr/>
  </property>
  <property fmtid="{D5CDD505-2E9C-101B-9397-08002B2CF9AE}" pid="5" name="情報管理責任者役職">
    <vt:lpwstr/>
  </property>
  <property fmtid="{D5CDD505-2E9C-101B-9397-08002B2CF9AE}" pid="6" name="情報管理責任者氏名">
    <vt:lpwstr/>
  </property>
  <property fmtid="{D5CDD505-2E9C-101B-9397-08002B2CF9AE}" pid="7" name="情報管理責任者メールアドレス">
    <vt:lpwstr/>
  </property>
  <property fmtid="{D5CDD505-2E9C-101B-9397-08002B2CF9AE}" pid="8" name="作成年月日">
    <vt:lpwstr>2011/07/27</vt:lpwstr>
  </property>
  <property fmtid="{D5CDD505-2E9C-101B-9397-08002B2CF9AE}" pid="9" name="守秘管理期限">
    <vt:lpwstr>無期限</vt:lpwstr>
  </property>
  <property fmtid="{D5CDD505-2E9C-101B-9397-08002B2CF9AE}" pid="10" name="廃棄期限">
    <vt:lpwstr>2012/07/26</vt:lpwstr>
  </property>
  <property fmtid="{D5CDD505-2E9C-101B-9397-08002B2CF9AE}" pid="11" name="作成者所属">
    <vt:lpwstr/>
  </property>
  <property fmtid="{D5CDD505-2E9C-101B-9397-08002B2CF9AE}" pid="12" name="作成者氏名">
    <vt:lpwstr/>
  </property>
  <property fmtid="{D5CDD505-2E9C-101B-9397-08002B2CF9AE}" pid="13" name="作成者メールアドレス">
    <vt:lpwstr/>
  </property>
  <property fmtid="{D5CDD505-2E9C-101B-9397-08002B2CF9AE}" pid="14" name="文書ID">
    <vt:lpwstr/>
  </property>
  <property fmtid="{D5CDD505-2E9C-101B-9397-08002B2CF9AE}" pid="15" name="配布番号">
    <vt:lpwstr/>
  </property>
  <property fmtid="{D5CDD505-2E9C-101B-9397-08002B2CF9AE}" pid="16" name="配布先">
    <vt:lpwstr/>
  </property>
</Properties>
</file>