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710" r:id="rId4"/>
  </p:sldMasterIdLst>
  <p:notesMasterIdLst>
    <p:notesMasterId r:id="rId46"/>
  </p:notesMasterIdLst>
  <p:handoutMasterIdLst>
    <p:handoutMasterId r:id="rId47"/>
  </p:handoutMasterIdLst>
  <p:sldIdLst>
    <p:sldId id="260" r:id="rId5"/>
    <p:sldId id="261" r:id="rId6"/>
    <p:sldId id="300" r:id="rId7"/>
    <p:sldId id="307" r:id="rId8"/>
    <p:sldId id="2147483381" r:id="rId9"/>
    <p:sldId id="271" r:id="rId10"/>
    <p:sldId id="320" r:id="rId11"/>
    <p:sldId id="319" r:id="rId12"/>
    <p:sldId id="290" r:id="rId13"/>
    <p:sldId id="327" r:id="rId14"/>
    <p:sldId id="2147483434" r:id="rId15"/>
    <p:sldId id="2147483435" r:id="rId16"/>
    <p:sldId id="301" r:id="rId17"/>
    <p:sldId id="2147483436" r:id="rId18"/>
    <p:sldId id="315" r:id="rId19"/>
    <p:sldId id="2147483437" r:id="rId20"/>
    <p:sldId id="311" r:id="rId21"/>
    <p:sldId id="2147481545" r:id="rId22"/>
    <p:sldId id="2147481546" r:id="rId23"/>
    <p:sldId id="288" r:id="rId24"/>
    <p:sldId id="287" r:id="rId25"/>
    <p:sldId id="328" r:id="rId26"/>
    <p:sldId id="2147481114" r:id="rId27"/>
    <p:sldId id="2147483433" r:id="rId28"/>
    <p:sldId id="2147483415" r:id="rId29"/>
    <p:sldId id="2147483423" r:id="rId30"/>
    <p:sldId id="2147481420" r:id="rId31"/>
    <p:sldId id="2147481419" r:id="rId32"/>
    <p:sldId id="312" r:id="rId33"/>
    <p:sldId id="322" r:id="rId34"/>
    <p:sldId id="2147483432" r:id="rId35"/>
    <p:sldId id="281" r:id="rId36"/>
    <p:sldId id="314" r:id="rId37"/>
    <p:sldId id="313" r:id="rId38"/>
    <p:sldId id="2147483418" r:id="rId39"/>
    <p:sldId id="321" r:id="rId40"/>
    <p:sldId id="326" r:id="rId41"/>
    <p:sldId id="325" r:id="rId42"/>
    <p:sldId id="323" r:id="rId43"/>
    <p:sldId id="2147470435" r:id="rId44"/>
    <p:sldId id="2147483426" r:id="rId45"/>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表紙" id="{95A4FD1C-3DD9-40E6-8F36-585554E7B3F8}">
          <p14:sldIdLst>
            <p14:sldId id="260"/>
          </p14:sldIdLst>
        </p14:section>
        <p14:section name="セキュリティ脅威" id="{1BAE29DA-47BF-406D-AABD-ADBBC49E71F2}">
          <p14:sldIdLst>
            <p14:sldId id="261"/>
            <p14:sldId id="300"/>
            <p14:sldId id="307"/>
            <p14:sldId id="2147483381"/>
          </p14:sldIdLst>
        </p14:section>
        <p14:section name="サービス概要" id="{3CEC6911-5D26-4578-AC85-719DF34514F9}">
          <p14:sldIdLst>
            <p14:sldId id="271"/>
            <p14:sldId id="320"/>
            <p14:sldId id="319"/>
          </p14:sldIdLst>
        </p14:section>
        <p14:section name="提供機能" id="{FF31F119-0745-4E6D-8F87-EA65E9CB649C}">
          <p14:sldIdLst>
            <p14:sldId id="290"/>
            <p14:sldId id="327"/>
            <p14:sldId id="2147483434"/>
            <p14:sldId id="2147483435"/>
            <p14:sldId id="301"/>
            <p14:sldId id="2147483436"/>
            <p14:sldId id="315"/>
            <p14:sldId id="2147483437"/>
            <p14:sldId id="311"/>
            <p14:sldId id="2147481545"/>
            <p14:sldId id="2147481546"/>
            <p14:sldId id="288"/>
            <p14:sldId id="287"/>
            <p14:sldId id="328"/>
            <p14:sldId id="2147481114"/>
            <p14:sldId id="2147483433"/>
            <p14:sldId id="2147483415"/>
            <p14:sldId id="2147483423"/>
            <p14:sldId id="2147481420"/>
            <p14:sldId id="2147481419"/>
            <p14:sldId id="312"/>
            <p14:sldId id="322"/>
            <p14:sldId id="2147483432"/>
          </p14:sldIdLst>
        </p14:section>
        <p14:section name="参考" id="{2CFEE76C-D4B8-4DC3-9C85-B309937E2FD5}">
          <p14:sldIdLst>
            <p14:sldId id="281"/>
            <p14:sldId id="314"/>
            <p14:sldId id="313"/>
            <p14:sldId id="2147483418"/>
            <p14:sldId id="321"/>
            <p14:sldId id="326"/>
            <p14:sldId id="325"/>
            <p14:sldId id="323"/>
            <p14:sldId id="2147470435"/>
            <p14:sldId id="214748342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7" autoAdjust="0"/>
    <p:restoredTop sz="94660"/>
  </p:normalViewPr>
  <p:slideViewPr>
    <p:cSldViewPr snapToGrid="0">
      <p:cViewPr varScale="1">
        <p:scale>
          <a:sx n="107" d="100"/>
          <a:sy n="107" d="100"/>
        </p:scale>
        <p:origin x="666"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uri Matsuoka（松岡祐里）" userId="26898bcc-cec2-47ff-8068-b4988f9ebbd0" providerId="ADAL" clId="{8FB1E586-2D90-4AD2-A3EC-FFE4F190471B}"/>
    <pc:docChg chg="mod">
      <pc:chgData name="Yuri Matsuoka（松岡祐里）" userId="26898bcc-cec2-47ff-8068-b4988f9ebbd0" providerId="ADAL" clId="{8FB1E586-2D90-4AD2-A3EC-FFE4F190471B}" dt="2026-06-29T02:28:26.313" v="0"/>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83D30EBF-9A19-43E3-8A22-3E09242D46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a:extLst>
              <a:ext uri="{FF2B5EF4-FFF2-40B4-BE49-F238E27FC236}">
                <a16:creationId xmlns:a16="http://schemas.microsoft.com/office/drawing/2014/main" id="{3BFC616D-D222-4806-BF16-3D31942534B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AF2D924-2B08-41CC-A87A-83837794EF81}" type="datetimeFigureOut">
              <a:rPr kumimoji="1" lang="ja-JP" altLang="en-US" smtClean="0"/>
              <a:t>2026/6/29</a:t>
            </a:fld>
            <a:endParaRPr kumimoji="1" lang="ja-JP" altLang="en-US"/>
          </a:p>
        </p:txBody>
      </p:sp>
      <p:sp>
        <p:nvSpPr>
          <p:cNvPr id="4" name="フッター プレースホルダー 3">
            <a:extLst>
              <a:ext uri="{FF2B5EF4-FFF2-40B4-BE49-F238E27FC236}">
                <a16:creationId xmlns:a16="http://schemas.microsoft.com/office/drawing/2014/main" id="{9A195ED8-CC90-403D-A576-DC055E89EF3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a:extLst>
              <a:ext uri="{FF2B5EF4-FFF2-40B4-BE49-F238E27FC236}">
                <a16:creationId xmlns:a16="http://schemas.microsoft.com/office/drawing/2014/main" id="{5C727042-94D3-4B57-AE4D-00F0C27857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0265EF3-E81F-44DC-B781-055D58CA433D}" type="slidenum">
              <a:rPr kumimoji="1" lang="ja-JP" altLang="en-US" smtClean="0"/>
              <a:t>‹#›</a:t>
            </a:fld>
            <a:endParaRPr kumimoji="1" lang="ja-JP" altLang="en-US"/>
          </a:p>
        </p:txBody>
      </p:sp>
    </p:spTree>
    <p:extLst>
      <p:ext uri="{BB962C8B-B14F-4D97-AF65-F5344CB8AC3E}">
        <p14:creationId xmlns:p14="http://schemas.microsoft.com/office/powerpoint/2010/main" val="23881967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A8AE70-3736-4BBF-AA10-E1B9EEA60F3B}" type="datetimeFigureOut">
              <a:rPr kumimoji="1" lang="ja-JP" altLang="en-US" smtClean="0"/>
              <a:t>2026/6/29</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831DE3-DB25-43A3-BEF5-514A5973E694}" type="slidenum">
              <a:rPr kumimoji="1" lang="ja-JP" altLang="en-US" smtClean="0"/>
              <a:t>‹#›</a:t>
            </a:fld>
            <a:endParaRPr kumimoji="1" lang="ja-JP" altLang="en-US"/>
          </a:p>
        </p:txBody>
      </p:sp>
    </p:spTree>
    <p:extLst>
      <p:ext uri="{BB962C8B-B14F-4D97-AF65-F5344CB8AC3E}">
        <p14:creationId xmlns:p14="http://schemas.microsoft.com/office/powerpoint/2010/main" val="1228390446"/>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2</a:t>
            </a:fld>
            <a:endParaRPr kumimoji="1" lang="ja-JP" altLang="en-US"/>
          </a:p>
        </p:txBody>
      </p:sp>
    </p:spTree>
    <p:extLst>
      <p:ext uri="{BB962C8B-B14F-4D97-AF65-F5344CB8AC3E}">
        <p14:creationId xmlns:p14="http://schemas.microsoft.com/office/powerpoint/2010/main" val="452130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a:t>
            </a:fld>
            <a:endParaRPr kumimoji="1" lang="ja-JP" altLang="en-US"/>
          </a:p>
        </p:txBody>
      </p:sp>
    </p:spTree>
    <p:extLst>
      <p:ext uri="{BB962C8B-B14F-4D97-AF65-F5344CB8AC3E}">
        <p14:creationId xmlns:p14="http://schemas.microsoft.com/office/powerpoint/2010/main" val="3039614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6</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256967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7</a:t>
            </a:fld>
            <a:endParaRPr kumimoji="1" lang="ja-JP" altLang="en-US"/>
          </a:p>
        </p:txBody>
      </p:sp>
    </p:spTree>
    <p:extLst>
      <p:ext uri="{BB962C8B-B14F-4D97-AF65-F5344CB8AC3E}">
        <p14:creationId xmlns:p14="http://schemas.microsoft.com/office/powerpoint/2010/main" val="32793903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9</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1853231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10</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743519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65D7C-D8D3-8B92-364C-DAB0D50F018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70B8657-A304-3B86-A2CB-9F8911343FFB}"/>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84ADF9B-9D8F-364A-5483-DA570AF6F1C7}"/>
              </a:ext>
            </a:extLst>
          </p:cNvPr>
          <p:cNvSpPr>
            <a:spLocks noGrp="1"/>
          </p:cNvSpPr>
          <p:nvPr>
            <p:ph type="body"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F6D2CEB4-C377-1B4B-CB99-85DBF9116B39}"/>
              </a:ext>
            </a:extLst>
          </p:cNvPr>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11</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999725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13</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527251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14</a:t>
            </a:fld>
            <a:endParaRPr kumimoji="1" lang="ja-JP" altLang="en-US"/>
          </a:p>
        </p:txBody>
      </p:sp>
    </p:spTree>
    <p:extLst>
      <p:ext uri="{BB962C8B-B14F-4D97-AF65-F5344CB8AC3E}">
        <p14:creationId xmlns:p14="http://schemas.microsoft.com/office/powerpoint/2010/main" val="1326701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15</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3929733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16</a:t>
            </a:fld>
            <a:endParaRPr kumimoji="1" lang="ja-JP" altLang="en-US"/>
          </a:p>
        </p:txBody>
      </p:sp>
    </p:spTree>
    <p:extLst>
      <p:ext uri="{BB962C8B-B14F-4D97-AF65-F5344CB8AC3E}">
        <p14:creationId xmlns:p14="http://schemas.microsoft.com/office/powerpoint/2010/main" val="2161111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20</a:t>
            </a:fld>
            <a:endParaRPr kumimoji="1" lang="ja-JP" altLang="en-US"/>
          </a:p>
        </p:txBody>
      </p:sp>
    </p:spTree>
    <p:extLst>
      <p:ext uri="{BB962C8B-B14F-4D97-AF65-F5344CB8AC3E}">
        <p14:creationId xmlns:p14="http://schemas.microsoft.com/office/powerpoint/2010/main" val="1306363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21</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286798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EC83DB-C700-4928-8985-698DB96342F8}"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25409201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26</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40488104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lang="ja-JP" altLang="en-US"/>
          </a:p>
        </p:txBody>
      </p:sp>
      <p:sp>
        <p:nvSpPr>
          <p:cNvPr id="4" name="スライド番号プレースホルダー 3"/>
          <p:cNvSpPr>
            <a:spLocks noGrp="1"/>
          </p:cNvSpPr>
          <p:nvPr>
            <p:ph type="sldNum" sz="quarter" idx="5"/>
          </p:nvPr>
        </p:nvSpPr>
        <p:spPr/>
        <p:txBody>
          <a:bodyPr/>
          <a:lstStyle/>
          <a:p>
            <a:pPr marL="0" marR="0" lvl="0" indent="0" algn="r" defTabSz="457231" rtl="0" eaLnBrk="1" fontAlgn="auto" latinLnBrk="0" hangingPunct="1">
              <a:lnSpc>
                <a:spcPct val="100000"/>
              </a:lnSpc>
              <a:spcBef>
                <a:spcPts val="0"/>
              </a:spcBef>
              <a:spcAft>
                <a:spcPts val="0"/>
              </a:spcAft>
              <a:buClrTx/>
              <a:buSzTx/>
              <a:buFontTx/>
              <a:buNone/>
              <a:tabLst/>
              <a:defRPr/>
            </a:pPr>
            <a:fld id="{9848D226-C431-414F-8C3C-41606E2B3E7E}" type="slidenum">
              <a:rPr kumimoji="1" lang="ja-JP" altLang="en-US" sz="1200" b="0" i="0" u="none" strike="noStrike" kern="1200" cap="none" spc="0" normalizeH="0" baseline="0" noProof="0" smtClean="0">
                <a:ln>
                  <a:noFill/>
                </a:ln>
                <a:solidFill>
                  <a:prstClr val="black"/>
                </a:solidFill>
                <a:effectLst/>
                <a:uLnTx/>
                <a:uFillTx/>
                <a:latin typeface="游ゴシック" panose="020F0502020204030204"/>
                <a:ea typeface="游ゴシック" panose="020B0400000000000000" pitchFamily="50" charset="-128"/>
                <a:cs typeface="+mn-cs"/>
              </a:rPr>
              <a:pPr marL="0" marR="0" lvl="0" indent="0" algn="r" defTabSz="457231" rtl="0" eaLnBrk="1" fontAlgn="auto" latinLnBrk="0" hangingPunct="1">
                <a:lnSpc>
                  <a:spcPct val="100000"/>
                </a:lnSpc>
                <a:spcBef>
                  <a:spcPts val="0"/>
                </a:spcBef>
                <a:spcAft>
                  <a:spcPts val="0"/>
                </a:spcAft>
                <a:buClrTx/>
                <a:buSzTx/>
                <a:buFontTx/>
                <a:buNone/>
                <a:tabLst/>
                <a:defRPr/>
              </a:pPr>
              <a:t>27</a:t>
            </a:fld>
            <a:endParaRPr kumimoji="1" lang="ja-JP" altLang="en-US" sz="1200" b="0" i="0" u="none" strike="noStrike" kern="1200" cap="none" spc="0" normalizeH="0" baseline="0" noProof="0">
              <a:ln>
                <a:noFill/>
              </a:ln>
              <a:solidFill>
                <a:prstClr val="black"/>
              </a:solidFill>
              <a:effectLst/>
              <a:uLnTx/>
              <a:uFillTx/>
              <a:latin typeface="游ゴシック" panose="020F0502020204030204"/>
              <a:ea typeface="游ゴシック" panose="020B0400000000000000" pitchFamily="50" charset="-128"/>
              <a:cs typeface="+mn-cs"/>
            </a:endParaRPr>
          </a:p>
        </p:txBody>
      </p:sp>
    </p:spTree>
    <p:extLst>
      <p:ext uri="{BB962C8B-B14F-4D97-AF65-F5344CB8AC3E}">
        <p14:creationId xmlns:p14="http://schemas.microsoft.com/office/powerpoint/2010/main" val="37797806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32</a:t>
            </a:fld>
            <a:endParaRPr kumimoji="1" lang="ja-JP" altLang="en-US"/>
          </a:p>
        </p:txBody>
      </p:sp>
    </p:spTree>
    <p:extLst>
      <p:ext uri="{BB962C8B-B14F-4D97-AF65-F5344CB8AC3E}">
        <p14:creationId xmlns:p14="http://schemas.microsoft.com/office/powerpoint/2010/main" val="39778350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33</a:t>
            </a:fld>
            <a:endParaRPr kumimoji="1" lang="ja-JP" altLang="en-US"/>
          </a:p>
        </p:txBody>
      </p:sp>
    </p:spTree>
    <p:extLst>
      <p:ext uri="{BB962C8B-B14F-4D97-AF65-F5344CB8AC3E}">
        <p14:creationId xmlns:p14="http://schemas.microsoft.com/office/powerpoint/2010/main" val="2958430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34</a:t>
            </a:fld>
            <a:endParaRPr kumimoji="1" lang="ja-JP" altLang="en-US"/>
          </a:p>
        </p:txBody>
      </p:sp>
    </p:spTree>
    <p:extLst>
      <p:ext uri="{BB962C8B-B14F-4D97-AF65-F5344CB8AC3E}">
        <p14:creationId xmlns:p14="http://schemas.microsoft.com/office/powerpoint/2010/main" val="2220558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b="0"/>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35</a:t>
            </a:fld>
            <a:endParaRPr kumimoji="1" lang="ja-JP" altLang="en-US"/>
          </a:p>
        </p:txBody>
      </p:sp>
    </p:spTree>
    <p:extLst>
      <p:ext uri="{BB962C8B-B14F-4D97-AF65-F5344CB8AC3E}">
        <p14:creationId xmlns:p14="http://schemas.microsoft.com/office/powerpoint/2010/main" val="787110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36</a:t>
            </a:fld>
            <a:endParaRPr kumimoji="1" lang="ja-JP" altLang="en-US"/>
          </a:p>
        </p:txBody>
      </p:sp>
    </p:spTree>
    <p:extLst>
      <p:ext uri="{BB962C8B-B14F-4D97-AF65-F5344CB8AC3E}">
        <p14:creationId xmlns:p14="http://schemas.microsoft.com/office/powerpoint/2010/main" val="28149657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37</a:t>
            </a:fld>
            <a:endParaRPr kumimoji="1" lang="ja-JP" altLang="en-US"/>
          </a:p>
        </p:txBody>
      </p:sp>
    </p:spTree>
    <p:extLst>
      <p:ext uri="{BB962C8B-B14F-4D97-AF65-F5344CB8AC3E}">
        <p14:creationId xmlns:p14="http://schemas.microsoft.com/office/powerpoint/2010/main" val="13908971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9848D226-C431-414F-8C3C-41606E2B3E7E}" type="slidenum">
              <a:rPr kumimoji="1" lang="ja-JP" altLang="en-US" smtClean="0"/>
              <a:t>39</a:t>
            </a:fld>
            <a:endParaRPr kumimoji="1" lang="ja-JP" altLang="en-US"/>
          </a:p>
        </p:txBody>
      </p:sp>
    </p:spTree>
    <p:extLst>
      <p:ext uri="{BB962C8B-B14F-4D97-AF65-F5344CB8AC3E}">
        <p14:creationId xmlns:p14="http://schemas.microsoft.com/office/powerpoint/2010/main" val="1365899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表紙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C620AAD-ADBF-4A70-9488-B98375B1E25F}"/>
              </a:ext>
            </a:extLst>
          </p:cNvPr>
          <p:cNvSpPr>
            <a:spLocks noGrp="1"/>
          </p:cNvSpPr>
          <p:nvPr>
            <p:ph type="ctrTitle"/>
          </p:nvPr>
        </p:nvSpPr>
        <p:spPr>
          <a:xfrm>
            <a:off x="1295467" y="1268760"/>
            <a:ext cx="9601067" cy="1089075"/>
          </a:xfrm>
        </p:spPr>
        <p:txBody>
          <a:bodyPr bIns="0" anchor="b">
            <a:normAutofit/>
          </a:bodyPr>
          <a:lstStyle>
            <a:lvl1pPr algn="ctr">
              <a:defRPr sz="4000" b="1">
                <a:latin typeface="メイリオ" panose="020B0604030504040204" pitchFamily="50" charset="-128"/>
                <a:ea typeface="メイリオ" panose="020B0604030504040204" pitchFamily="50" charset="-128"/>
              </a:defRPr>
            </a:lvl1pPr>
          </a:lstStyle>
          <a:p>
            <a:r>
              <a:rPr kumimoji="1" lang="ja-JP" altLang="en-US"/>
              <a:t>マスター タイトルの書式設定</a:t>
            </a:r>
          </a:p>
        </p:txBody>
      </p:sp>
      <p:sp>
        <p:nvSpPr>
          <p:cNvPr id="3" name="字幕 2">
            <a:extLst>
              <a:ext uri="{FF2B5EF4-FFF2-40B4-BE49-F238E27FC236}">
                <a16:creationId xmlns:a16="http://schemas.microsoft.com/office/drawing/2014/main" id="{4535C9E1-7157-4083-B9CC-6E17ACC6D7E0}"/>
              </a:ext>
            </a:extLst>
          </p:cNvPr>
          <p:cNvSpPr>
            <a:spLocks noGrp="1"/>
          </p:cNvSpPr>
          <p:nvPr>
            <p:ph type="subTitle" idx="1"/>
          </p:nvPr>
        </p:nvSpPr>
        <p:spPr>
          <a:xfrm>
            <a:off x="1295467" y="4797152"/>
            <a:ext cx="9601067" cy="763066"/>
          </a:xfrm>
        </p:spPr>
        <p:txBody>
          <a:bodyPr tIns="46800" bIns="0">
            <a:normAutofit/>
          </a:bodyPr>
          <a:lstStyle>
            <a:lvl1pPr marL="0" indent="0" algn="ctr">
              <a:buNone/>
              <a:defRPr sz="2000">
                <a:latin typeface="メイリオ" panose="020B0604030504040204" pitchFamily="50" charset="-128"/>
                <a:ea typeface="メイリオ" panose="020B0604030504040204" pitchFamily="50" charset="-128"/>
              </a:defRPr>
            </a:lvl1pPr>
            <a:lvl2pPr marL="457162" indent="0" algn="ctr">
              <a:buNone/>
              <a:defRPr sz="2000"/>
            </a:lvl2pPr>
            <a:lvl3pPr marL="914324" indent="0" algn="ctr">
              <a:buNone/>
              <a:defRPr sz="1800"/>
            </a:lvl3pPr>
            <a:lvl4pPr marL="1371486" indent="0" algn="ctr">
              <a:buNone/>
              <a:defRPr sz="1600"/>
            </a:lvl4pPr>
            <a:lvl5pPr marL="1828647" indent="0" algn="ctr">
              <a:buNone/>
              <a:defRPr sz="1600"/>
            </a:lvl5pPr>
            <a:lvl6pPr marL="2285810" indent="0" algn="ctr">
              <a:buNone/>
              <a:defRPr sz="1600"/>
            </a:lvl6pPr>
            <a:lvl7pPr marL="2742971" indent="0" algn="ctr">
              <a:buNone/>
              <a:defRPr sz="1600"/>
            </a:lvl7pPr>
            <a:lvl8pPr marL="3200133" indent="0" algn="ctr">
              <a:buNone/>
              <a:defRPr sz="1600"/>
            </a:lvl8pPr>
            <a:lvl9pPr marL="3657295" indent="0" algn="ctr">
              <a:buNone/>
              <a:defRPr sz="1600"/>
            </a:lvl9pPr>
          </a:lstStyle>
          <a:p>
            <a:r>
              <a:rPr kumimoji="1" lang="ja-JP" altLang="en-US"/>
              <a:t>マスター サブタイトルの書式設定</a:t>
            </a:r>
            <a:endParaRPr kumimoji="1" lang="en-US" altLang="ja-JP"/>
          </a:p>
        </p:txBody>
      </p:sp>
      <p:pic>
        <p:nvPicPr>
          <p:cNvPr id="5" name="図 4" descr="ロゴ&#10;&#10;AI 生成コンテンツは誤りを含む可能性があります。">
            <a:extLst>
              <a:ext uri="{FF2B5EF4-FFF2-40B4-BE49-F238E27FC236}">
                <a16:creationId xmlns:a16="http://schemas.microsoft.com/office/drawing/2014/main" id="{13E637D1-AE29-120B-194F-045DB2869816}"/>
              </a:ext>
            </a:extLst>
          </p:cNvPr>
          <p:cNvPicPr>
            <a:picLocks noChangeAspect="1"/>
          </p:cNvPicPr>
          <p:nvPr userDrawn="1"/>
        </p:nvPicPr>
        <p:blipFill>
          <a:blip r:embed="rId2"/>
          <a:stretch>
            <a:fillRect/>
          </a:stretch>
        </p:blipFill>
        <p:spPr>
          <a:xfrm>
            <a:off x="3153013" y="3113280"/>
            <a:ext cx="5884800" cy="925984"/>
          </a:xfrm>
          <a:prstGeom prst="rect">
            <a:avLst/>
          </a:prstGeom>
        </p:spPr>
      </p:pic>
    </p:spTree>
    <p:extLst>
      <p:ext uri="{BB962C8B-B14F-4D97-AF65-F5344CB8AC3E}">
        <p14:creationId xmlns:p14="http://schemas.microsoft.com/office/powerpoint/2010/main" val="55881298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B891B10-9AA4-44E2-ABAB-561FEA9B1177}"/>
              </a:ext>
            </a:extLst>
          </p:cNvPr>
          <p:cNvSpPr>
            <a:spLocks noGrp="1"/>
          </p:cNvSpPr>
          <p:nvPr>
            <p:ph type="title"/>
          </p:nvPr>
        </p:nvSpPr>
        <p:spPr>
          <a:xfrm>
            <a:off x="815413" y="3051000"/>
            <a:ext cx="10560000" cy="756000"/>
          </a:xfrm>
        </p:spPr>
        <p:txBody>
          <a:bodyPr tIns="216000" bIns="36000" anchor="ctr" anchorCtr="0">
            <a:normAutofit/>
          </a:bodyPr>
          <a:lstStyle>
            <a:lvl1pPr>
              <a:defRPr sz="4000" b="1">
                <a:latin typeface="メイリオ" panose="020B0604030504040204" pitchFamily="50" charset="-128"/>
                <a:ea typeface="メイリオ" panose="020B0604030504040204" pitchFamily="50" charset="-128"/>
              </a:defRPr>
            </a:lvl1pPr>
          </a:lstStyle>
          <a:p>
            <a:r>
              <a:rPr kumimoji="1" lang="ja-JP" altLang="en-US"/>
              <a:t>マスター タイトルの書式設定</a:t>
            </a:r>
          </a:p>
        </p:txBody>
      </p:sp>
      <p:sp>
        <p:nvSpPr>
          <p:cNvPr id="7" name="スライド番号プレースホルダー 3">
            <a:extLst>
              <a:ext uri="{FF2B5EF4-FFF2-40B4-BE49-F238E27FC236}">
                <a16:creationId xmlns:a16="http://schemas.microsoft.com/office/drawing/2014/main" id="{B84762C8-0924-4E77-AAC5-B9706DBBAE5D}"/>
              </a:ext>
            </a:extLst>
          </p:cNvPr>
          <p:cNvSpPr txBox="1">
            <a:spLocks/>
          </p:cNvSpPr>
          <p:nvPr userDrawn="1"/>
        </p:nvSpPr>
        <p:spPr>
          <a:xfrm>
            <a:off x="9185997" y="6517006"/>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pic>
        <p:nvPicPr>
          <p:cNvPr id="4" name="図 3">
            <a:extLst>
              <a:ext uri="{FF2B5EF4-FFF2-40B4-BE49-F238E27FC236}">
                <a16:creationId xmlns:a16="http://schemas.microsoft.com/office/drawing/2014/main" id="{FB91DD66-4BED-1716-2C28-B1980CA7013B}"/>
              </a:ext>
            </a:extLst>
          </p:cNvPr>
          <p:cNvPicPr>
            <a:picLocks noChangeAspect="1"/>
          </p:cNvPicPr>
          <p:nvPr userDrawn="1"/>
        </p:nvPicPr>
        <p:blipFill>
          <a:blip r:embed="rId2"/>
          <a:stretch>
            <a:fillRect/>
          </a:stretch>
        </p:blipFill>
        <p:spPr>
          <a:xfrm>
            <a:off x="9728986" y="208832"/>
            <a:ext cx="2364000" cy="520642"/>
          </a:xfrm>
          <a:prstGeom prst="rect">
            <a:avLst/>
          </a:prstGeom>
        </p:spPr>
      </p:pic>
    </p:spTree>
    <p:extLst>
      <p:ext uri="{BB962C8B-B14F-4D97-AF65-F5344CB8AC3E}">
        <p14:creationId xmlns:p14="http://schemas.microsoft.com/office/powerpoint/2010/main" val="40321702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A6C69E0-A8D0-4943-8560-A6C6C4ADC26B}"/>
              </a:ext>
            </a:extLst>
          </p:cNvPr>
          <p:cNvSpPr>
            <a:spLocks noGrp="1"/>
          </p:cNvSpPr>
          <p:nvPr>
            <p:ph type="title"/>
          </p:nvPr>
        </p:nvSpPr>
        <p:spPr>
          <a:xfrm>
            <a:off x="264000" y="260648"/>
            <a:ext cx="9360000" cy="422365"/>
          </a:xfrm>
          <a:ln>
            <a:noFill/>
          </a:ln>
        </p:spPr>
        <p:txBody>
          <a:bodyPr tIns="72000" bIns="36000" anchor="t" anchorCtr="0">
            <a:noAutofit/>
          </a:bodyPr>
          <a:lstStyle>
            <a:lvl1pPr>
              <a:defRPr sz="3199" b="1">
                <a:latin typeface="メイリオ" panose="020B0604030504040204" pitchFamily="50" charset="-128"/>
                <a:ea typeface="メイリオ" panose="020B0604030504040204" pitchFamily="50" charset="-128"/>
              </a:defRPr>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330500F-4863-4E8B-A1D3-8F68241BDE8F}"/>
              </a:ext>
            </a:extLst>
          </p:cNvPr>
          <p:cNvSpPr>
            <a:spLocks noGrp="1"/>
          </p:cNvSpPr>
          <p:nvPr>
            <p:ph idx="1"/>
          </p:nvPr>
        </p:nvSpPr>
        <p:spPr>
          <a:xfrm>
            <a:off x="264000" y="836712"/>
            <a:ext cx="11664000" cy="5472000"/>
          </a:xfrm>
        </p:spPr>
        <p:txBody>
          <a:bodyPr tIns="46800">
            <a:normAutofit/>
          </a:bodyPr>
          <a:lstStyle>
            <a:lvl1pPr marL="0" indent="0">
              <a:buNone/>
              <a:defRPr sz="1800">
                <a:solidFill>
                  <a:schemeClr val="tx1">
                    <a:lumMod val="85000"/>
                    <a:lumOff val="15000"/>
                  </a:schemeClr>
                </a:solidFill>
                <a:latin typeface="メイリオ" panose="020B0604030504040204" pitchFamily="50" charset="-128"/>
                <a:ea typeface="メイリオ" panose="020B0604030504040204" pitchFamily="50" charset="-128"/>
              </a:defRPr>
            </a:lvl1pPr>
            <a:lvl2pPr>
              <a:defRPr sz="1800">
                <a:latin typeface="Meiryo UI" panose="020B0604030504040204" pitchFamily="50" charset="-128"/>
                <a:ea typeface="Meiryo UI" panose="020B0604030504040204" pitchFamily="50" charset="-128"/>
              </a:defRPr>
            </a:lvl2pPr>
            <a:lvl3pPr>
              <a:defRPr sz="1600">
                <a:latin typeface="Meiryo UI" panose="020B0604030504040204" pitchFamily="50" charset="-128"/>
                <a:ea typeface="Meiryo UI" panose="020B0604030504040204" pitchFamily="50" charset="-128"/>
              </a:defRPr>
            </a:lvl3pPr>
            <a:lvl4pPr>
              <a:defRPr sz="1400">
                <a:latin typeface="Meiryo UI" panose="020B0604030504040204" pitchFamily="50" charset="-128"/>
                <a:ea typeface="Meiryo UI" panose="020B0604030504040204" pitchFamily="50" charset="-128"/>
              </a:defRPr>
            </a:lvl4pPr>
            <a:lvl5pPr>
              <a:defRPr sz="1400">
                <a:latin typeface="Meiryo UI" panose="020B0604030504040204" pitchFamily="50" charset="-128"/>
                <a:ea typeface="Meiryo UI" panose="020B0604030504040204" pitchFamily="50" charset="-128"/>
              </a:defRPr>
            </a:lvl5pPr>
          </a:lstStyle>
          <a:p>
            <a:pPr lvl="0"/>
            <a:r>
              <a:rPr kumimoji="1" lang="ja-JP" altLang="en-US"/>
              <a:t>マスター テキストの書式設定</a:t>
            </a:r>
          </a:p>
        </p:txBody>
      </p:sp>
      <p:sp>
        <p:nvSpPr>
          <p:cNvPr id="10" name="スライド番号プレースホルダー 3">
            <a:extLst>
              <a:ext uri="{FF2B5EF4-FFF2-40B4-BE49-F238E27FC236}">
                <a16:creationId xmlns:a16="http://schemas.microsoft.com/office/drawing/2014/main" id="{C47405E2-5208-4433-9CF4-C9A538CA034D}"/>
              </a:ext>
            </a:extLst>
          </p:cNvPr>
          <p:cNvSpPr txBox="1">
            <a:spLocks/>
          </p:cNvSpPr>
          <p:nvPr userDrawn="1"/>
        </p:nvSpPr>
        <p:spPr>
          <a:xfrm>
            <a:off x="9185997" y="6517250"/>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pic>
        <p:nvPicPr>
          <p:cNvPr id="5" name="図 4">
            <a:extLst>
              <a:ext uri="{FF2B5EF4-FFF2-40B4-BE49-F238E27FC236}">
                <a16:creationId xmlns:a16="http://schemas.microsoft.com/office/drawing/2014/main" id="{DB8EB56A-F5EC-DF78-0845-744BC3385852}"/>
              </a:ext>
            </a:extLst>
          </p:cNvPr>
          <p:cNvPicPr>
            <a:picLocks noChangeAspect="1"/>
          </p:cNvPicPr>
          <p:nvPr userDrawn="1"/>
        </p:nvPicPr>
        <p:blipFill>
          <a:blip r:embed="rId2"/>
          <a:stretch>
            <a:fillRect/>
          </a:stretch>
        </p:blipFill>
        <p:spPr>
          <a:xfrm>
            <a:off x="9728986" y="208832"/>
            <a:ext cx="2364000" cy="520642"/>
          </a:xfrm>
          <a:prstGeom prst="rect">
            <a:avLst/>
          </a:prstGeom>
        </p:spPr>
      </p:pic>
    </p:spTree>
    <p:extLst>
      <p:ext uri="{BB962C8B-B14F-4D97-AF65-F5344CB8AC3E}">
        <p14:creationId xmlns:p14="http://schemas.microsoft.com/office/powerpoint/2010/main" val="32263393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 つのコンテンツ">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CF8484B8-6CFC-4527-90EB-B751BE534E2C}"/>
              </a:ext>
            </a:extLst>
          </p:cNvPr>
          <p:cNvSpPr>
            <a:spLocks noGrp="1"/>
          </p:cNvSpPr>
          <p:nvPr>
            <p:ph sz="half" idx="1"/>
          </p:nvPr>
        </p:nvSpPr>
        <p:spPr>
          <a:xfrm>
            <a:off x="264000" y="835200"/>
            <a:ext cx="5758880" cy="5472000"/>
          </a:xfrm>
        </p:spPr>
        <p:txBody>
          <a:bodyPr tIns="46800"/>
          <a:lstStyle>
            <a:lvl1pPr>
              <a:defRPr>
                <a:latin typeface="メイリオ" panose="020B0604030504040204" pitchFamily="50" charset="-128"/>
                <a:ea typeface="メイリオ" panose="020B0604030504040204" pitchFamily="50" charset="-128"/>
              </a:defRPr>
            </a:lvl1pPr>
            <a:lvl2pPr>
              <a:defRPr>
                <a:latin typeface="メイリオ" panose="020B0604030504040204" pitchFamily="50" charset="-128"/>
                <a:ea typeface="メイリオ" panose="020B0604030504040204" pitchFamily="50" charset="-128"/>
              </a:defRPr>
            </a:lvl2pPr>
            <a:lvl3pPr>
              <a:defRPr>
                <a:latin typeface="メイリオ" panose="020B0604030504040204" pitchFamily="50" charset="-128"/>
                <a:ea typeface="メイリオ" panose="020B0604030504040204" pitchFamily="50" charset="-128"/>
              </a:defRPr>
            </a:lvl3pPr>
            <a:lvl4pPr>
              <a:defRPr>
                <a:latin typeface="メイリオ" panose="020B0604030504040204" pitchFamily="50" charset="-128"/>
                <a:ea typeface="メイリオ" panose="020B0604030504040204" pitchFamily="50" charset="-128"/>
              </a:defRPr>
            </a:lvl4pPr>
            <a:lvl5pPr>
              <a:defRPr>
                <a:latin typeface="メイリオ" panose="020B0604030504040204" pitchFamily="50" charset="-128"/>
                <a:ea typeface="メイリオ" panose="020B0604030504040204" pitchFamily="50" charset="-128"/>
              </a:defRPr>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1BCE6669-215F-4DDE-929F-EA562018213F}"/>
              </a:ext>
            </a:extLst>
          </p:cNvPr>
          <p:cNvSpPr>
            <a:spLocks noGrp="1"/>
          </p:cNvSpPr>
          <p:nvPr>
            <p:ph sz="half" idx="2"/>
          </p:nvPr>
        </p:nvSpPr>
        <p:spPr>
          <a:xfrm>
            <a:off x="6172200" y="835200"/>
            <a:ext cx="5760000" cy="5472000"/>
          </a:xfrm>
        </p:spPr>
        <p:txBody>
          <a:bodyPr tIns="46800"/>
          <a:lstStyle>
            <a:lvl1pPr>
              <a:defRPr>
                <a:latin typeface="メイリオ" panose="020B0604030504040204" pitchFamily="50" charset="-128"/>
                <a:ea typeface="メイリオ" panose="020B0604030504040204" pitchFamily="50" charset="-128"/>
              </a:defRPr>
            </a:lvl1pPr>
            <a:lvl2pPr>
              <a:defRPr>
                <a:latin typeface="メイリオ" panose="020B0604030504040204" pitchFamily="50" charset="-128"/>
                <a:ea typeface="メイリオ" panose="020B0604030504040204" pitchFamily="50" charset="-128"/>
              </a:defRPr>
            </a:lvl2pPr>
            <a:lvl3pPr>
              <a:defRPr>
                <a:latin typeface="メイリオ" panose="020B0604030504040204" pitchFamily="50" charset="-128"/>
                <a:ea typeface="メイリオ" panose="020B0604030504040204" pitchFamily="50" charset="-128"/>
              </a:defRPr>
            </a:lvl3pPr>
            <a:lvl4pPr>
              <a:defRPr>
                <a:latin typeface="メイリオ" panose="020B0604030504040204" pitchFamily="50" charset="-128"/>
                <a:ea typeface="メイリオ" panose="020B0604030504040204" pitchFamily="50" charset="-128"/>
              </a:defRPr>
            </a:lvl4pPr>
            <a:lvl5pPr>
              <a:defRPr>
                <a:latin typeface="メイリオ" panose="020B0604030504040204" pitchFamily="50" charset="-128"/>
                <a:ea typeface="メイリオ" panose="020B0604030504040204" pitchFamily="50" charset="-128"/>
              </a:defRPr>
            </a:lvl5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8" name="スライド番号プレースホルダー 3">
            <a:extLst>
              <a:ext uri="{FF2B5EF4-FFF2-40B4-BE49-F238E27FC236}">
                <a16:creationId xmlns:a16="http://schemas.microsoft.com/office/drawing/2014/main" id="{D361A0BD-8340-49FE-ADAD-7B9EC284F00A}"/>
              </a:ext>
            </a:extLst>
          </p:cNvPr>
          <p:cNvSpPr txBox="1">
            <a:spLocks/>
          </p:cNvSpPr>
          <p:nvPr userDrawn="1"/>
        </p:nvSpPr>
        <p:spPr>
          <a:xfrm>
            <a:off x="9185997" y="6517250"/>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sp>
        <p:nvSpPr>
          <p:cNvPr id="6" name="タイトル 1">
            <a:extLst>
              <a:ext uri="{FF2B5EF4-FFF2-40B4-BE49-F238E27FC236}">
                <a16:creationId xmlns:a16="http://schemas.microsoft.com/office/drawing/2014/main" id="{45B3A2BA-F678-43CC-A64F-EB83D7A7CBD7}"/>
              </a:ext>
            </a:extLst>
          </p:cNvPr>
          <p:cNvSpPr>
            <a:spLocks noGrp="1"/>
          </p:cNvSpPr>
          <p:nvPr>
            <p:ph type="title"/>
          </p:nvPr>
        </p:nvSpPr>
        <p:spPr>
          <a:xfrm>
            <a:off x="264000" y="260648"/>
            <a:ext cx="9360000" cy="422365"/>
          </a:xfrm>
          <a:ln>
            <a:noFill/>
          </a:ln>
        </p:spPr>
        <p:txBody>
          <a:bodyPr tIns="72000" bIns="36000" anchor="t" anchorCtr="0">
            <a:noAutofit/>
          </a:bodyPr>
          <a:lstStyle>
            <a:lvl1pPr>
              <a:defRPr sz="3199" b="1">
                <a:latin typeface="メイリオ" panose="020B0604030504040204" pitchFamily="50" charset="-128"/>
                <a:ea typeface="メイリオ" panose="020B0604030504040204" pitchFamily="50" charset="-128"/>
              </a:defRPr>
            </a:lvl1pPr>
          </a:lstStyle>
          <a:p>
            <a:r>
              <a:rPr kumimoji="1" lang="ja-JP" altLang="en-US"/>
              <a:t>マスター タイトルの書式設定</a:t>
            </a:r>
          </a:p>
        </p:txBody>
      </p:sp>
      <p:pic>
        <p:nvPicPr>
          <p:cNvPr id="5" name="図 4">
            <a:extLst>
              <a:ext uri="{FF2B5EF4-FFF2-40B4-BE49-F238E27FC236}">
                <a16:creationId xmlns:a16="http://schemas.microsoft.com/office/drawing/2014/main" id="{739A0902-49CD-DAC6-92FB-D18D0980BEEE}"/>
              </a:ext>
            </a:extLst>
          </p:cNvPr>
          <p:cNvPicPr>
            <a:picLocks noChangeAspect="1"/>
          </p:cNvPicPr>
          <p:nvPr userDrawn="1"/>
        </p:nvPicPr>
        <p:blipFill>
          <a:blip r:embed="rId2"/>
          <a:stretch>
            <a:fillRect/>
          </a:stretch>
        </p:blipFill>
        <p:spPr>
          <a:xfrm>
            <a:off x="9728986" y="208832"/>
            <a:ext cx="2364000" cy="520642"/>
          </a:xfrm>
          <a:prstGeom prst="rect">
            <a:avLst/>
          </a:prstGeom>
        </p:spPr>
      </p:pic>
    </p:spTree>
    <p:extLst>
      <p:ext uri="{BB962C8B-B14F-4D97-AF65-F5344CB8AC3E}">
        <p14:creationId xmlns:p14="http://schemas.microsoft.com/office/powerpoint/2010/main" val="2984982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タイトルのみ">
    <p:spTree>
      <p:nvGrpSpPr>
        <p:cNvPr id="1" name=""/>
        <p:cNvGrpSpPr/>
        <p:nvPr/>
      </p:nvGrpSpPr>
      <p:grpSpPr>
        <a:xfrm>
          <a:off x="0" y="0"/>
          <a:ext cx="0" cy="0"/>
          <a:chOff x="0" y="0"/>
          <a:chExt cx="0" cy="0"/>
        </a:xfrm>
      </p:grpSpPr>
      <p:sp>
        <p:nvSpPr>
          <p:cNvPr id="6" name="スライド番号プレースホルダー 3">
            <a:extLst>
              <a:ext uri="{FF2B5EF4-FFF2-40B4-BE49-F238E27FC236}">
                <a16:creationId xmlns:a16="http://schemas.microsoft.com/office/drawing/2014/main" id="{CFC27E9C-F96B-4AA6-935F-1CC599794148}"/>
              </a:ext>
            </a:extLst>
          </p:cNvPr>
          <p:cNvSpPr txBox="1">
            <a:spLocks/>
          </p:cNvSpPr>
          <p:nvPr userDrawn="1"/>
        </p:nvSpPr>
        <p:spPr>
          <a:xfrm>
            <a:off x="9185997" y="6517250"/>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sp>
        <p:nvSpPr>
          <p:cNvPr id="4" name="タイトル 1">
            <a:extLst>
              <a:ext uri="{FF2B5EF4-FFF2-40B4-BE49-F238E27FC236}">
                <a16:creationId xmlns:a16="http://schemas.microsoft.com/office/drawing/2014/main" id="{217F544D-A1C2-436A-8027-D86DF2EDE55B}"/>
              </a:ext>
            </a:extLst>
          </p:cNvPr>
          <p:cNvSpPr>
            <a:spLocks noGrp="1"/>
          </p:cNvSpPr>
          <p:nvPr>
            <p:ph type="title"/>
          </p:nvPr>
        </p:nvSpPr>
        <p:spPr>
          <a:xfrm>
            <a:off x="264000" y="260648"/>
            <a:ext cx="9360000" cy="422365"/>
          </a:xfrm>
          <a:ln>
            <a:noFill/>
          </a:ln>
        </p:spPr>
        <p:txBody>
          <a:bodyPr tIns="72000" bIns="36000" anchor="t" anchorCtr="0">
            <a:noAutofit/>
          </a:bodyPr>
          <a:lstStyle>
            <a:lvl1pPr>
              <a:defRPr sz="3199" b="1">
                <a:latin typeface="メイリオ" panose="020B0604030504040204" pitchFamily="50" charset="-128"/>
                <a:ea typeface="メイリオ" panose="020B0604030504040204" pitchFamily="50" charset="-128"/>
              </a:defRPr>
            </a:lvl1pPr>
          </a:lstStyle>
          <a:p>
            <a:r>
              <a:rPr kumimoji="1" lang="ja-JP" altLang="en-US"/>
              <a:t>マスター タイトルの書式設定</a:t>
            </a:r>
          </a:p>
        </p:txBody>
      </p:sp>
      <p:pic>
        <p:nvPicPr>
          <p:cNvPr id="3" name="図 2">
            <a:extLst>
              <a:ext uri="{FF2B5EF4-FFF2-40B4-BE49-F238E27FC236}">
                <a16:creationId xmlns:a16="http://schemas.microsoft.com/office/drawing/2014/main" id="{6FC56BDF-D06E-CD74-945D-F59CE19F2CFB}"/>
              </a:ext>
            </a:extLst>
          </p:cNvPr>
          <p:cNvPicPr>
            <a:picLocks noChangeAspect="1"/>
          </p:cNvPicPr>
          <p:nvPr userDrawn="1"/>
        </p:nvPicPr>
        <p:blipFill>
          <a:blip r:embed="rId2"/>
          <a:stretch>
            <a:fillRect/>
          </a:stretch>
        </p:blipFill>
        <p:spPr>
          <a:xfrm>
            <a:off x="9728986" y="208832"/>
            <a:ext cx="2364000" cy="520642"/>
          </a:xfrm>
          <a:prstGeom prst="rect">
            <a:avLst/>
          </a:prstGeom>
        </p:spPr>
      </p:pic>
    </p:spTree>
    <p:extLst>
      <p:ext uri="{BB962C8B-B14F-4D97-AF65-F5344CB8AC3E}">
        <p14:creationId xmlns:p14="http://schemas.microsoft.com/office/powerpoint/2010/main" val="197165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白紙">
    <p:spTree>
      <p:nvGrpSpPr>
        <p:cNvPr id="1" name=""/>
        <p:cNvGrpSpPr/>
        <p:nvPr/>
      </p:nvGrpSpPr>
      <p:grpSpPr>
        <a:xfrm>
          <a:off x="0" y="0"/>
          <a:ext cx="0" cy="0"/>
          <a:chOff x="0" y="0"/>
          <a:chExt cx="0" cy="0"/>
        </a:xfrm>
      </p:grpSpPr>
      <p:sp>
        <p:nvSpPr>
          <p:cNvPr id="5" name="スライド番号プレースホルダー 3">
            <a:extLst>
              <a:ext uri="{FF2B5EF4-FFF2-40B4-BE49-F238E27FC236}">
                <a16:creationId xmlns:a16="http://schemas.microsoft.com/office/drawing/2014/main" id="{8F1C238B-8E72-4A14-A860-6F19587AA749}"/>
              </a:ext>
            </a:extLst>
          </p:cNvPr>
          <p:cNvSpPr txBox="1">
            <a:spLocks/>
          </p:cNvSpPr>
          <p:nvPr userDrawn="1"/>
        </p:nvSpPr>
        <p:spPr>
          <a:xfrm>
            <a:off x="9185997" y="6517250"/>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pic>
        <p:nvPicPr>
          <p:cNvPr id="3" name="図 2">
            <a:extLst>
              <a:ext uri="{FF2B5EF4-FFF2-40B4-BE49-F238E27FC236}">
                <a16:creationId xmlns:a16="http://schemas.microsoft.com/office/drawing/2014/main" id="{E976489F-3C3F-27DE-72A9-21A236C7CB56}"/>
              </a:ext>
            </a:extLst>
          </p:cNvPr>
          <p:cNvPicPr>
            <a:picLocks noChangeAspect="1"/>
          </p:cNvPicPr>
          <p:nvPr userDrawn="1"/>
        </p:nvPicPr>
        <p:blipFill>
          <a:blip r:embed="rId2"/>
          <a:stretch>
            <a:fillRect/>
          </a:stretch>
        </p:blipFill>
        <p:spPr>
          <a:xfrm>
            <a:off x="9728986" y="208832"/>
            <a:ext cx="2364000" cy="520642"/>
          </a:xfrm>
          <a:prstGeom prst="rect">
            <a:avLst/>
          </a:prstGeom>
        </p:spPr>
      </p:pic>
    </p:spTree>
    <p:extLst>
      <p:ext uri="{BB962C8B-B14F-4D97-AF65-F5344CB8AC3E}">
        <p14:creationId xmlns:p14="http://schemas.microsoft.com/office/powerpoint/2010/main" val="3553848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画像背景用_淡色">
    <p:spTree>
      <p:nvGrpSpPr>
        <p:cNvPr id="1" name=""/>
        <p:cNvGrpSpPr/>
        <p:nvPr/>
      </p:nvGrpSpPr>
      <p:grpSpPr>
        <a:xfrm>
          <a:off x="0" y="0"/>
          <a:ext cx="0" cy="0"/>
          <a:chOff x="0" y="0"/>
          <a:chExt cx="0" cy="0"/>
        </a:xfrm>
      </p:grpSpPr>
      <p:sp>
        <p:nvSpPr>
          <p:cNvPr id="2" name="正方形/長方形 1">
            <a:extLst>
              <a:ext uri="{FF2B5EF4-FFF2-40B4-BE49-F238E27FC236}">
                <a16:creationId xmlns:a16="http://schemas.microsoft.com/office/drawing/2014/main" id="{545CC2EC-ECE0-4E33-9EBD-058C84324981}"/>
              </a:ext>
            </a:extLst>
          </p:cNvPr>
          <p:cNvSpPr/>
          <p:nvPr userDrawn="1"/>
        </p:nvSpPr>
        <p:spPr>
          <a:xfrm>
            <a:off x="0" y="6083300"/>
            <a:ext cx="12192000" cy="774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正方形/長方形 8">
            <a:extLst>
              <a:ext uri="{FF2B5EF4-FFF2-40B4-BE49-F238E27FC236}">
                <a16:creationId xmlns:a16="http://schemas.microsoft.com/office/drawing/2014/main" id="{EBCC2FAD-401C-77C8-99EB-E7AF8FC8D4D4}"/>
              </a:ext>
            </a:extLst>
          </p:cNvPr>
          <p:cNvSpPr/>
          <p:nvPr userDrawn="1"/>
        </p:nvSpPr>
        <p:spPr>
          <a:xfrm>
            <a:off x="0" y="0"/>
            <a:ext cx="12192000" cy="6858000"/>
          </a:xfrm>
          <a:prstGeom prst="rect">
            <a:avLst/>
          </a:pr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3" name="グループ化 12">
            <a:extLst>
              <a:ext uri="{FF2B5EF4-FFF2-40B4-BE49-F238E27FC236}">
                <a16:creationId xmlns:a16="http://schemas.microsoft.com/office/drawing/2014/main" id="{715F46D0-DC81-1B4D-1244-76B8272877CF}"/>
              </a:ext>
            </a:extLst>
          </p:cNvPr>
          <p:cNvGrpSpPr/>
          <p:nvPr userDrawn="1"/>
        </p:nvGrpSpPr>
        <p:grpSpPr>
          <a:xfrm>
            <a:off x="179400" y="6517250"/>
            <a:ext cx="11833200" cy="288000"/>
            <a:chOff x="179400" y="6517250"/>
            <a:chExt cx="11833200" cy="288000"/>
          </a:xfrm>
        </p:grpSpPr>
        <p:sp>
          <p:nvSpPr>
            <p:cNvPr id="10" name="スライド番号プレースホルダー 3">
              <a:extLst>
                <a:ext uri="{FF2B5EF4-FFF2-40B4-BE49-F238E27FC236}">
                  <a16:creationId xmlns:a16="http://schemas.microsoft.com/office/drawing/2014/main" id="{4CC0FB5C-C372-4C88-8495-9676A54C55A8}"/>
                </a:ext>
              </a:extLst>
            </p:cNvPr>
            <p:cNvSpPr txBox="1">
              <a:spLocks/>
            </p:cNvSpPr>
            <p:nvPr userDrawn="1"/>
          </p:nvSpPr>
          <p:spPr>
            <a:xfrm>
              <a:off x="9185996" y="6517250"/>
              <a:ext cx="2743611" cy="288000"/>
            </a:xfrm>
            <a:prstGeom prst="rect">
              <a:avLst/>
            </a:prstGeom>
          </p:spPr>
          <p:txBody>
            <a:bodyPr vert="horz" lIns="60968" tIns="0" rIns="60968"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solidFill>
                    <a:schemeClr val="tx1"/>
                  </a:solidFill>
                </a:rPr>
                <a:pPr lvl="0"/>
                <a:t>‹#›</a:t>
              </a:fld>
              <a:endParaRPr lang="ja-JP" altLang="en-US" sz="800">
                <a:solidFill>
                  <a:schemeClr val="tx1"/>
                </a:solidFill>
              </a:endParaRPr>
            </a:p>
          </p:txBody>
        </p:sp>
        <p:sp>
          <p:nvSpPr>
            <p:cNvPr id="11" name="object 10">
              <a:extLst>
                <a:ext uri="{FF2B5EF4-FFF2-40B4-BE49-F238E27FC236}">
                  <a16:creationId xmlns:a16="http://schemas.microsoft.com/office/drawing/2014/main" id="{C399D192-F649-4805-AC2E-F5A0BEF63C06}"/>
                </a:ext>
              </a:extLst>
            </p:cNvPr>
            <p:cNvSpPr txBox="1">
              <a:spLocks/>
            </p:cNvSpPr>
            <p:nvPr userDrawn="1"/>
          </p:nvSpPr>
          <p:spPr>
            <a:xfrm>
              <a:off x="210395" y="6597352"/>
              <a:ext cx="4115455" cy="154276"/>
            </a:xfrm>
            <a:prstGeom prst="rect">
              <a:avLst/>
            </a:prstGeom>
            <a:noFill/>
          </p:spPr>
          <p:txBody>
            <a:bodyPr vert="horz" wrap="square" lIns="0" tIns="384" rIns="0" bIns="0"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marL="7694" marR="0" indent="0" algn="l" defTabSz="553948" rtl="0" eaLnBrk="1" fontAlgn="auto" latinLnBrk="0" hangingPunct="1">
                <a:lnSpc>
                  <a:spcPct val="100000"/>
                </a:lnSpc>
                <a:spcBef>
                  <a:spcPts val="3"/>
                </a:spcBef>
                <a:spcAft>
                  <a:spcPts val="0"/>
                </a:spcAft>
                <a:buClrTx/>
                <a:buSzTx/>
                <a:buFontTx/>
                <a:buNone/>
                <a:tabLst/>
                <a:defRPr/>
              </a:pPr>
              <a:r>
                <a:rPr lang="en-US" sz="1000" spc="-15">
                  <a:latin typeface="Arial" panose="020B0604020202020204" pitchFamily="34" charset="0"/>
                  <a:cs typeface="Arial" panose="020B0604020202020204" pitchFamily="34" charset="0"/>
                </a:rPr>
                <a:t>© NTT DOCOMO BUSINESS, Inc. All Rights Reserved.</a:t>
              </a:r>
              <a:endParaRPr lang="en" sz="1000" spc="-15">
                <a:latin typeface="Arial" panose="020B0604020202020204" pitchFamily="34" charset="0"/>
                <a:cs typeface="Arial" panose="020B0604020202020204" pitchFamily="34" charset="0"/>
              </a:endParaRPr>
            </a:p>
          </p:txBody>
        </p:sp>
        <p:sp>
          <p:nvSpPr>
            <p:cNvPr id="5" name="Line 7">
              <a:extLst>
                <a:ext uri="{FF2B5EF4-FFF2-40B4-BE49-F238E27FC236}">
                  <a16:creationId xmlns:a16="http://schemas.microsoft.com/office/drawing/2014/main" id="{0D3424F5-1AE1-5E01-9196-65735F238D48}"/>
                </a:ext>
              </a:extLst>
            </p:cNvPr>
            <p:cNvSpPr>
              <a:spLocks noChangeShapeType="1"/>
            </p:cNvSpPr>
            <p:nvPr userDrawn="1"/>
          </p:nvSpPr>
          <p:spPr bwMode="auto">
            <a:xfrm>
              <a:off x="179400" y="6525344"/>
              <a:ext cx="11833200" cy="0"/>
            </a:xfrm>
            <a:prstGeom prst="line">
              <a:avLst/>
            </a:prstGeom>
            <a:noFill/>
            <a:ln w="1714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l" fontAlgn="auto">
                <a:spcBef>
                  <a:spcPts val="0"/>
                </a:spcBef>
                <a:spcAft>
                  <a:spcPts val="0"/>
                </a:spcAft>
              </a:pPr>
              <a:endParaRPr lang="ja-JP" altLang="en-US" sz="244" b="0">
                <a:solidFill>
                  <a:srgbClr val="000000"/>
                </a:solidFill>
                <a:latin typeface="Meiryo UI" panose="020B0604030504040204" pitchFamily="50" charset="-128"/>
                <a:ea typeface="Meiryo UI" panose="020B0604030504040204" pitchFamily="50" charset="-128"/>
                <a:cs typeface="Meiryo UI" panose="020B0604030504040204" pitchFamily="50" charset="-128"/>
              </a:endParaRPr>
            </a:p>
          </p:txBody>
        </p:sp>
      </p:grpSp>
      <p:pic>
        <p:nvPicPr>
          <p:cNvPr id="8" name="図 7" descr="テキスト が含まれている画像&#10;&#10;AI 生成コンテンツは誤りを含む可能性があります。">
            <a:extLst>
              <a:ext uri="{FF2B5EF4-FFF2-40B4-BE49-F238E27FC236}">
                <a16:creationId xmlns:a16="http://schemas.microsoft.com/office/drawing/2014/main" id="{EEFA377A-47B5-E82F-CC63-4EBC78C8849E}"/>
              </a:ext>
            </a:extLst>
          </p:cNvPr>
          <p:cNvPicPr>
            <a:picLocks noChangeAspect="1"/>
          </p:cNvPicPr>
          <p:nvPr userDrawn="1"/>
        </p:nvPicPr>
        <p:blipFill>
          <a:blip r:embed="rId2"/>
          <a:stretch>
            <a:fillRect/>
          </a:stretch>
        </p:blipFill>
        <p:spPr>
          <a:xfrm>
            <a:off x="9728986" y="208832"/>
            <a:ext cx="2365200" cy="520826"/>
          </a:xfrm>
          <a:prstGeom prst="rect">
            <a:avLst/>
          </a:prstGeom>
        </p:spPr>
      </p:pic>
    </p:spTree>
    <p:extLst>
      <p:ext uri="{BB962C8B-B14F-4D97-AF65-F5344CB8AC3E}">
        <p14:creationId xmlns:p14="http://schemas.microsoft.com/office/powerpoint/2010/main" val="2028316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画像背景用_濃色">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35C18EA1-19F0-5B29-2A6C-8719B2CE2E48}"/>
              </a:ext>
            </a:extLst>
          </p:cNvPr>
          <p:cNvSpPr/>
          <p:nvPr userDrawn="1"/>
        </p:nvSpPr>
        <p:spPr>
          <a:xfrm>
            <a:off x="0" y="6083300"/>
            <a:ext cx="12192000" cy="774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正方形/長方形 1">
            <a:extLst>
              <a:ext uri="{FF2B5EF4-FFF2-40B4-BE49-F238E27FC236}">
                <a16:creationId xmlns:a16="http://schemas.microsoft.com/office/drawing/2014/main" id="{545CC2EC-ECE0-4E33-9EBD-058C84324981}"/>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3" name="図 2" descr="テキスト が含まれている画像&#10;&#10;AI 生成コンテンツは誤りを含む可能性があります。">
            <a:extLst>
              <a:ext uri="{FF2B5EF4-FFF2-40B4-BE49-F238E27FC236}">
                <a16:creationId xmlns:a16="http://schemas.microsoft.com/office/drawing/2014/main" id="{152DAF06-DDD6-4A02-5646-3BCEAC56E50E}"/>
              </a:ext>
            </a:extLst>
          </p:cNvPr>
          <p:cNvPicPr>
            <a:picLocks noChangeAspect="1"/>
          </p:cNvPicPr>
          <p:nvPr userDrawn="1"/>
        </p:nvPicPr>
        <p:blipFill>
          <a:blip r:embed="rId2"/>
          <a:stretch>
            <a:fillRect/>
          </a:stretch>
        </p:blipFill>
        <p:spPr>
          <a:xfrm>
            <a:off x="9728986" y="208832"/>
            <a:ext cx="2365200" cy="520826"/>
          </a:xfrm>
          <a:prstGeom prst="rect">
            <a:avLst/>
          </a:prstGeom>
        </p:spPr>
      </p:pic>
      <p:grpSp>
        <p:nvGrpSpPr>
          <p:cNvPr id="7" name="グループ化 6">
            <a:extLst>
              <a:ext uri="{FF2B5EF4-FFF2-40B4-BE49-F238E27FC236}">
                <a16:creationId xmlns:a16="http://schemas.microsoft.com/office/drawing/2014/main" id="{221A7A19-5319-646B-6B0A-27C56E964E94}"/>
              </a:ext>
            </a:extLst>
          </p:cNvPr>
          <p:cNvGrpSpPr/>
          <p:nvPr userDrawn="1"/>
        </p:nvGrpSpPr>
        <p:grpSpPr>
          <a:xfrm>
            <a:off x="179400" y="6517250"/>
            <a:ext cx="11833200" cy="288000"/>
            <a:chOff x="179400" y="6517250"/>
            <a:chExt cx="11833200" cy="288000"/>
          </a:xfrm>
        </p:grpSpPr>
        <p:sp>
          <p:nvSpPr>
            <p:cNvPr id="10" name="スライド番号プレースホルダー 3">
              <a:extLst>
                <a:ext uri="{FF2B5EF4-FFF2-40B4-BE49-F238E27FC236}">
                  <a16:creationId xmlns:a16="http://schemas.microsoft.com/office/drawing/2014/main" id="{28A09120-55D7-4113-8BDD-C555A79E7628}"/>
                </a:ext>
              </a:extLst>
            </p:cNvPr>
            <p:cNvSpPr txBox="1">
              <a:spLocks/>
            </p:cNvSpPr>
            <p:nvPr userDrawn="1"/>
          </p:nvSpPr>
          <p:spPr>
            <a:xfrm>
              <a:off x="9185996" y="6517250"/>
              <a:ext cx="2743611" cy="288000"/>
            </a:xfrm>
            <a:prstGeom prst="rect">
              <a:avLst/>
            </a:prstGeom>
          </p:spPr>
          <p:txBody>
            <a:bodyPr vert="horz" lIns="60968" tIns="0" rIns="60968"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solidFill>
                    <a:schemeClr val="bg1"/>
                  </a:solidFill>
                </a:rPr>
                <a:pPr lvl="0"/>
                <a:t>‹#›</a:t>
              </a:fld>
              <a:endParaRPr lang="ja-JP" altLang="en-US" sz="800">
                <a:solidFill>
                  <a:schemeClr val="bg1"/>
                </a:solidFill>
              </a:endParaRPr>
            </a:p>
          </p:txBody>
        </p:sp>
        <p:sp>
          <p:nvSpPr>
            <p:cNvPr id="11" name="object 10">
              <a:extLst>
                <a:ext uri="{FF2B5EF4-FFF2-40B4-BE49-F238E27FC236}">
                  <a16:creationId xmlns:a16="http://schemas.microsoft.com/office/drawing/2014/main" id="{A6B10F9B-392C-41C4-BB38-A9919B1A8C67}"/>
                </a:ext>
              </a:extLst>
            </p:cNvPr>
            <p:cNvSpPr txBox="1">
              <a:spLocks/>
            </p:cNvSpPr>
            <p:nvPr userDrawn="1"/>
          </p:nvSpPr>
          <p:spPr>
            <a:xfrm>
              <a:off x="210395" y="6597352"/>
              <a:ext cx="4115455" cy="154276"/>
            </a:xfrm>
            <a:prstGeom prst="rect">
              <a:avLst/>
            </a:prstGeom>
            <a:noFill/>
          </p:spPr>
          <p:txBody>
            <a:bodyPr vert="horz" wrap="square" lIns="0" tIns="384" rIns="0" bIns="0"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marL="7694" marR="0" indent="0" algn="l" defTabSz="553948" rtl="0" eaLnBrk="1" fontAlgn="auto" latinLnBrk="0" hangingPunct="1">
                <a:lnSpc>
                  <a:spcPct val="100000"/>
                </a:lnSpc>
                <a:spcBef>
                  <a:spcPts val="3"/>
                </a:spcBef>
                <a:spcAft>
                  <a:spcPts val="0"/>
                </a:spcAft>
                <a:buClrTx/>
                <a:buSzTx/>
                <a:buFontTx/>
                <a:buNone/>
                <a:tabLst/>
                <a:defRPr/>
              </a:pPr>
              <a:r>
                <a:rPr lang="en-US" sz="1000" spc="-15">
                  <a:solidFill>
                    <a:schemeClr val="bg1"/>
                  </a:solidFill>
                  <a:latin typeface="Arial" panose="020B0604020202020204" pitchFamily="34" charset="0"/>
                  <a:cs typeface="Arial" panose="020B0604020202020204" pitchFamily="34" charset="0"/>
                </a:rPr>
                <a:t>© NTT DOCOMO BUSINESS, Inc. All Rights Reserved.</a:t>
              </a:r>
              <a:endParaRPr lang="en" sz="1000" spc="-15">
                <a:solidFill>
                  <a:schemeClr val="bg1"/>
                </a:solidFill>
                <a:latin typeface="Arial" panose="020B0604020202020204" pitchFamily="34" charset="0"/>
                <a:cs typeface="Arial" panose="020B0604020202020204" pitchFamily="34" charset="0"/>
              </a:endParaRPr>
            </a:p>
          </p:txBody>
        </p:sp>
        <p:sp>
          <p:nvSpPr>
            <p:cNvPr id="4" name="Line 7">
              <a:extLst>
                <a:ext uri="{FF2B5EF4-FFF2-40B4-BE49-F238E27FC236}">
                  <a16:creationId xmlns:a16="http://schemas.microsoft.com/office/drawing/2014/main" id="{11AF44E8-FD88-B435-5F77-F2E67F48A4D8}"/>
                </a:ext>
              </a:extLst>
            </p:cNvPr>
            <p:cNvSpPr>
              <a:spLocks noChangeShapeType="1"/>
            </p:cNvSpPr>
            <p:nvPr userDrawn="1"/>
          </p:nvSpPr>
          <p:spPr bwMode="auto">
            <a:xfrm>
              <a:off x="179400" y="6525344"/>
              <a:ext cx="11833200" cy="0"/>
            </a:xfrm>
            <a:prstGeom prst="line">
              <a:avLst/>
            </a:prstGeom>
            <a:noFill/>
            <a:ln w="17145">
              <a:solidFill>
                <a:schemeClr val="bg1"/>
              </a:solidFill>
              <a:round/>
              <a:headEnd/>
              <a:tailEnd/>
            </a:ln>
            <a:extLst>
              <a:ext uri="{909E8E84-426E-40DD-AFC4-6F175D3DCCD1}">
                <a14:hiddenFill xmlns:a14="http://schemas.microsoft.com/office/drawing/2010/main">
                  <a:noFill/>
                </a14:hiddenFill>
              </a:ext>
            </a:extLst>
          </p:spPr>
          <p:txBody>
            <a:bodyPr wrap="none" anchor="ctr"/>
            <a:lstStyle/>
            <a:p>
              <a:pPr algn="l" fontAlgn="auto">
                <a:spcBef>
                  <a:spcPts val="0"/>
                </a:spcBef>
                <a:spcAft>
                  <a:spcPts val="0"/>
                </a:spcAft>
              </a:pPr>
              <a:endParaRPr lang="ja-JP" altLang="en-US" sz="244" b="0">
                <a:solidFill>
                  <a:srgbClr val="000000"/>
                </a:solidFill>
                <a:latin typeface="Meiryo UI" panose="020B0604030504040204" pitchFamily="50" charset="-128"/>
                <a:ea typeface="Meiryo UI" panose="020B0604030504040204" pitchFamily="50" charset="-128"/>
                <a:cs typeface="Meiryo UI" panose="020B0604030504040204" pitchFamily="50" charset="-128"/>
              </a:endParaRPr>
            </a:p>
          </p:txBody>
        </p:sp>
      </p:grpSp>
    </p:spTree>
    <p:extLst>
      <p:ext uri="{BB962C8B-B14F-4D97-AF65-F5344CB8AC3E}">
        <p14:creationId xmlns:p14="http://schemas.microsoft.com/office/powerpoint/2010/main" val="800462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最後スライド">
    <p:spTree>
      <p:nvGrpSpPr>
        <p:cNvPr id="1" name=""/>
        <p:cNvGrpSpPr/>
        <p:nvPr/>
      </p:nvGrpSpPr>
      <p:grpSpPr>
        <a:xfrm>
          <a:off x="0" y="0"/>
          <a:ext cx="0" cy="0"/>
          <a:chOff x="0" y="0"/>
          <a:chExt cx="0" cy="0"/>
        </a:xfrm>
      </p:grpSpPr>
      <p:sp>
        <p:nvSpPr>
          <p:cNvPr id="5" name="スライド番号プレースホルダー 3">
            <a:extLst>
              <a:ext uri="{FF2B5EF4-FFF2-40B4-BE49-F238E27FC236}">
                <a16:creationId xmlns:a16="http://schemas.microsoft.com/office/drawing/2014/main" id="{8F1C238B-8E72-4A14-A860-6F19587AA749}"/>
              </a:ext>
            </a:extLst>
          </p:cNvPr>
          <p:cNvSpPr txBox="1">
            <a:spLocks/>
          </p:cNvSpPr>
          <p:nvPr userDrawn="1"/>
        </p:nvSpPr>
        <p:spPr>
          <a:xfrm>
            <a:off x="9185997" y="6517250"/>
            <a:ext cx="2743611" cy="288000"/>
          </a:xfrm>
          <a:prstGeom prst="rect">
            <a:avLst/>
          </a:prstGeom>
        </p:spPr>
        <p:txBody>
          <a:bodyPr vert="horz" lIns="60959" tIns="0" rIns="60959" bIns="0" rtlCol="0" anchor="ctr"/>
          <a:lstStyle>
            <a:defPPr>
              <a:defRPr lang="en-US"/>
            </a:defPPr>
            <a:lvl1pPr algn="r">
              <a:defRPr kumimoji="1" sz="1200" b="1" i="0">
                <a:solidFill>
                  <a:schemeClr val="tx1">
                    <a:tint val="75000"/>
                  </a:schemeClr>
                </a:solidFill>
                <a:latin typeface="Arial" panose="020B0604020202020204" pitchFamily="34" charset="0"/>
                <a:ea typeface="Meiryo" panose="020B0604030504040204" pitchFamily="34" charset="-128"/>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fld id="{B6F15528-21DE-4FAA-801E-634DDDAF4B2B}" type="slidenum">
              <a:rPr lang="en-US" altLang="ja-JP" sz="800" smtClean="0"/>
              <a:pPr lvl="0"/>
              <a:t>‹#›</a:t>
            </a:fld>
            <a:endParaRPr lang="ja-JP" altLang="en-US" sz="800"/>
          </a:p>
        </p:txBody>
      </p:sp>
      <p:sp>
        <p:nvSpPr>
          <p:cNvPr id="6" name="テキスト プレースホルダー 12">
            <a:extLst>
              <a:ext uri="{FF2B5EF4-FFF2-40B4-BE49-F238E27FC236}">
                <a16:creationId xmlns:a16="http://schemas.microsoft.com/office/drawing/2014/main" id="{D9B4A65F-0E3C-4E2C-95D6-E8FB04B7BE3E}"/>
              </a:ext>
            </a:extLst>
          </p:cNvPr>
          <p:cNvSpPr>
            <a:spLocks noGrp="1"/>
          </p:cNvSpPr>
          <p:nvPr>
            <p:ph type="body" sz="quarter" idx="10"/>
          </p:nvPr>
        </p:nvSpPr>
        <p:spPr>
          <a:xfrm>
            <a:off x="1535997" y="4428000"/>
            <a:ext cx="9120000" cy="340558"/>
          </a:xfrm>
          <a:prstGeom prst="rect">
            <a:avLst/>
          </a:prstGeom>
        </p:spPr>
        <p:txBody>
          <a:bodyPr tIns="90000" bIns="36000" anchor="ctr">
            <a:noAutofit/>
          </a:bodyPr>
          <a:lstStyle>
            <a:lvl1pPr marL="0" indent="0" algn="ctr">
              <a:lnSpc>
                <a:spcPct val="100000"/>
              </a:lnSpc>
              <a:spcBef>
                <a:spcPts val="0"/>
              </a:spcBef>
              <a:buNone/>
              <a:defRPr sz="1800" b="0" i="0" spc="200">
                <a:solidFill>
                  <a:schemeClr val="tx1"/>
                </a:solidFill>
                <a:latin typeface="Meiryo" panose="020B0604030504040204" pitchFamily="34" charset="-128"/>
                <a:ea typeface="Meiryo" panose="020B0604030504040204" pitchFamily="34" charset="-128"/>
              </a:defRPr>
            </a:lvl1pPr>
            <a:lvl2pPr>
              <a:defRPr sz="2667"/>
            </a:lvl2pPr>
            <a:lvl3pPr>
              <a:defRPr sz="2667"/>
            </a:lvl3pPr>
            <a:lvl4pPr>
              <a:defRPr sz="2667"/>
            </a:lvl4pPr>
            <a:lvl5pPr>
              <a:defRPr sz="2667"/>
            </a:lvl5pPr>
          </a:lstStyle>
          <a:p>
            <a:pPr lvl="0"/>
            <a:endParaRPr kumimoji="1" lang="ja-JP" altLang="en-US"/>
          </a:p>
        </p:txBody>
      </p:sp>
      <p:pic>
        <p:nvPicPr>
          <p:cNvPr id="7" name="図 6">
            <a:extLst>
              <a:ext uri="{FF2B5EF4-FFF2-40B4-BE49-F238E27FC236}">
                <a16:creationId xmlns:a16="http://schemas.microsoft.com/office/drawing/2014/main" id="{7599E356-1471-239F-A62B-8A668A287207}"/>
              </a:ext>
            </a:extLst>
          </p:cNvPr>
          <p:cNvPicPr>
            <a:picLocks noChangeAspect="1"/>
          </p:cNvPicPr>
          <p:nvPr userDrawn="1"/>
        </p:nvPicPr>
        <p:blipFill>
          <a:blip r:embed="rId2"/>
          <a:stretch>
            <a:fillRect/>
          </a:stretch>
        </p:blipFill>
        <p:spPr>
          <a:xfrm>
            <a:off x="3153013" y="2743335"/>
            <a:ext cx="5886000" cy="1296118"/>
          </a:xfrm>
          <a:prstGeom prst="rect">
            <a:avLst/>
          </a:prstGeom>
        </p:spPr>
      </p:pic>
    </p:spTree>
    <p:extLst>
      <p:ext uri="{BB962C8B-B14F-4D97-AF65-F5344CB8AC3E}">
        <p14:creationId xmlns:p14="http://schemas.microsoft.com/office/powerpoint/2010/main" val="32902408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タイトルのみ">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6692190"/>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タイトルとコンテンツ">
    <p:spTree>
      <p:nvGrpSpPr>
        <p:cNvPr id="1" name=""/>
        <p:cNvGrpSpPr/>
        <p:nvPr/>
      </p:nvGrpSpPr>
      <p:grpSpPr>
        <a:xfrm>
          <a:off x="0" y="0"/>
          <a:ext cx="0" cy="0"/>
          <a:chOff x="0" y="0"/>
          <a:chExt cx="0" cy="0"/>
        </a:xfrm>
      </p:grpSpPr>
    </p:spTree>
    <p:extLst>
      <p:ext uri="{BB962C8B-B14F-4D97-AF65-F5344CB8AC3E}">
        <p14:creationId xmlns:p14="http://schemas.microsoft.com/office/powerpoint/2010/main" val="59018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4BBFC19C-89F2-4E4F-8242-40F706BC998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8886433F-8E96-4067-B020-07E95A06CA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object 10">
            <a:extLst>
              <a:ext uri="{FF2B5EF4-FFF2-40B4-BE49-F238E27FC236}">
                <a16:creationId xmlns:a16="http://schemas.microsoft.com/office/drawing/2014/main" id="{F3AACBC8-2B9E-43EB-B423-0213F4277A90}"/>
              </a:ext>
            </a:extLst>
          </p:cNvPr>
          <p:cNvSpPr txBox="1">
            <a:spLocks/>
          </p:cNvSpPr>
          <p:nvPr userDrawn="1"/>
        </p:nvSpPr>
        <p:spPr>
          <a:xfrm>
            <a:off x="210395" y="6597352"/>
            <a:ext cx="4115455" cy="154276"/>
          </a:xfrm>
          <a:prstGeom prst="rect">
            <a:avLst/>
          </a:prstGeom>
        </p:spPr>
        <p:txBody>
          <a:bodyPr vert="horz" wrap="square" lIns="0" tIns="384" rIns="0" bIns="0"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marL="7694" marR="0" indent="0" algn="l" defTabSz="553948" rtl="0" eaLnBrk="1" fontAlgn="auto" latinLnBrk="0" hangingPunct="1">
              <a:lnSpc>
                <a:spcPct val="100000"/>
              </a:lnSpc>
              <a:spcBef>
                <a:spcPts val="3"/>
              </a:spcBef>
              <a:spcAft>
                <a:spcPts val="0"/>
              </a:spcAft>
              <a:buClrTx/>
              <a:buSzTx/>
              <a:buFontTx/>
              <a:buNone/>
              <a:tabLst/>
              <a:defRPr/>
            </a:pPr>
            <a:r>
              <a:rPr lang="en-US" sz="1000" spc="-15">
                <a:solidFill>
                  <a:schemeClr val="tx1"/>
                </a:solidFill>
                <a:latin typeface="Arial" panose="020B0604020202020204" pitchFamily="34" charset="0"/>
                <a:cs typeface="Arial" panose="020B0604020202020204" pitchFamily="34" charset="0"/>
              </a:rPr>
              <a:t>© NTT DOCOMO BUSINESS, Inc. All Rights Reserved.</a:t>
            </a:r>
            <a:endParaRPr lang="en" sz="1000" spc="-15">
              <a:solidFill>
                <a:schemeClr val="tx1"/>
              </a:solidFill>
              <a:latin typeface="Arial" panose="020B0604020202020204" pitchFamily="34" charset="0"/>
              <a:cs typeface="Arial" panose="020B0604020202020204" pitchFamily="34" charset="0"/>
            </a:endParaRPr>
          </a:p>
        </p:txBody>
      </p:sp>
      <p:sp>
        <p:nvSpPr>
          <p:cNvPr id="10" name="Line 7">
            <a:extLst>
              <a:ext uri="{FF2B5EF4-FFF2-40B4-BE49-F238E27FC236}">
                <a16:creationId xmlns:a16="http://schemas.microsoft.com/office/drawing/2014/main" id="{87A783EB-B067-4BC6-AA33-735456E3198E}"/>
              </a:ext>
            </a:extLst>
          </p:cNvPr>
          <p:cNvSpPr>
            <a:spLocks noChangeShapeType="1"/>
          </p:cNvSpPr>
          <p:nvPr userDrawn="1"/>
        </p:nvSpPr>
        <p:spPr bwMode="auto">
          <a:xfrm>
            <a:off x="179400" y="6525344"/>
            <a:ext cx="11833200" cy="0"/>
          </a:xfrm>
          <a:prstGeom prst="line">
            <a:avLst/>
          </a:prstGeom>
          <a:noFill/>
          <a:ln w="17145">
            <a:solidFill>
              <a:schemeClr val="tx1"/>
            </a:solidFill>
            <a:round/>
            <a:headEnd/>
            <a:tailEnd/>
          </a:ln>
          <a:extLst>
            <a:ext uri="{909E8E84-426E-40DD-AFC4-6F175D3DCCD1}">
              <a14:hiddenFill xmlns:a14="http://schemas.microsoft.com/office/drawing/2010/main">
                <a:noFill/>
              </a14:hiddenFill>
            </a:ext>
          </a:extLst>
        </p:spPr>
        <p:txBody>
          <a:bodyPr wrap="none" anchor="ctr"/>
          <a:lstStyle/>
          <a:p>
            <a:pPr algn="l" fontAlgn="auto">
              <a:spcBef>
                <a:spcPts val="0"/>
              </a:spcBef>
              <a:spcAft>
                <a:spcPts val="0"/>
              </a:spcAft>
            </a:pPr>
            <a:endParaRPr lang="ja-JP" altLang="en-US" sz="244" b="0">
              <a:solidFill>
                <a:srgbClr val="000000"/>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032323044"/>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20" r:id="rId7"/>
    <p:sldLayoutId id="2147483721" r:id="rId8"/>
    <p:sldLayoutId id="2147483719" r:id="rId9"/>
    <p:sldLayoutId id="2147483722" r:id="rId10"/>
    <p:sldLayoutId id="2147483723" r:id="rId11"/>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メイリオ" panose="020B0604030504040204" pitchFamily="50" charset="-128"/>
          <a:ea typeface="メイリオ" panose="020B0604030504040204" pitchFamily="50" charset="-128"/>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メイリオ" panose="020B0604030504040204" pitchFamily="50" charset="-128"/>
          <a:ea typeface="メイリオ" panose="020B0604030504040204" pitchFamily="50" charset="-128"/>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メイリオ" panose="020B0604030504040204" pitchFamily="50" charset="-128"/>
          <a:ea typeface="メイリオ" panose="020B0604030504040204" pitchFamily="50" charset="-128"/>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メイリオ" panose="020B0604030504040204" pitchFamily="50" charset="-128"/>
          <a:ea typeface="メイリオ" panose="020B0604030504040204" pitchFamily="50"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svg"/><Relationship Id="rId12" Type="http://schemas.openxmlformats.org/officeDocument/2006/relationships/image" Target="../media/image15.sv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9.svg"/><Relationship Id="rId11" Type="http://schemas.openxmlformats.org/officeDocument/2006/relationships/image" Target="../media/image14.svg"/><Relationship Id="rId5" Type="http://schemas.openxmlformats.org/officeDocument/2006/relationships/image" Target="../media/image8.svg"/><Relationship Id="rId10" Type="http://schemas.openxmlformats.org/officeDocument/2006/relationships/image" Target="../media/image13.emf"/><Relationship Id="rId4" Type="http://schemas.openxmlformats.org/officeDocument/2006/relationships/image" Target="../media/image7.svg"/><Relationship Id="rId9" Type="http://schemas.openxmlformats.org/officeDocument/2006/relationships/image" Target="../media/image12.emf"/></Relationships>
</file>

<file path=ppt/slides/_rels/slide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em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9.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8.emf"/><Relationship Id="rId5" Type="http://schemas.openxmlformats.org/officeDocument/2006/relationships/image" Target="../media/image27.png"/><Relationship Id="rId4" Type="http://schemas.openxmlformats.org/officeDocument/2006/relationships/image" Target="../media/image26.emf"/><Relationship Id="rId9" Type="http://schemas.openxmlformats.org/officeDocument/2006/relationships/image" Target="../media/image31.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5.png"/><Relationship Id="rId7"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s://www.ipa.go.jp/security/anshin/measures/fakealert.html" TargetMode="External"/><Relationship Id="rId1" Type="http://schemas.openxmlformats.org/officeDocument/2006/relationships/slideLayout" Target="../slideLayouts/slideLayout5.xml"/><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50.sv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2.sv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8" Type="http://schemas.openxmlformats.org/officeDocument/2006/relationships/image" Target="../media/image59.svg"/><Relationship Id="rId13" Type="http://schemas.openxmlformats.org/officeDocument/2006/relationships/image" Target="../media/image64.svg"/><Relationship Id="rId3" Type="http://schemas.openxmlformats.org/officeDocument/2006/relationships/image" Target="../media/image54.svg"/><Relationship Id="rId7" Type="http://schemas.openxmlformats.org/officeDocument/2006/relationships/image" Target="../media/image58.svg"/><Relationship Id="rId12" Type="http://schemas.openxmlformats.org/officeDocument/2006/relationships/image" Target="../media/image63.svg"/><Relationship Id="rId17" Type="http://schemas.openxmlformats.org/officeDocument/2006/relationships/image" Target="../media/image68.svg"/><Relationship Id="rId2" Type="http://schemas.openxmlformats.org/officeDocument/2006/relationships/image" Target="../media/image53.svg"/><Relationship Id="rId16" Type="http://schemas.openxmlformats.org/officeDocument/2006/relationships/image" Target="../media/image67.svg"/><Relationship Id="rId1" Type="http://schemas.openxmlformats.org/officeDocument/2006/relationships/slideLayout" Target="../slideLayouts/slideLayout5.xml"/><Relationship Id="rId6" Type="http://schemas.openxmlformats.org/officeDocument/2006/relationships/image" Target="../media/image57.svg"/><Relationship Id="rId11" Type="http://schemas.openxmlformats.org/officeDocument/2006/relationships/image" Target="../media/image62.svg"/><Relationship Id="rId5" Type="http://schemas.openxmlformats.org/officeDocument/2006/relationships/image" Target="../media/image56.svg"/><Relationship Id="rId15" Type="http://schemas.openxmlformats.org/officeDocument/2006/relationships/image" Target="../media/image66.svg"/><Relationship Id="rId10" Type="http://schemas.openxmlformats.org/officeDocument/2006/relationships/image" Target="../media/image61.svg"/><Relationship Id="rId4" Type="http://schemas.openxmlformats.org/officeDocument/2006/relationships/image" Target="../media/image55.svg"/><Relationship Id="rId9" Type="http://schemas.openxmlformats.org/officeDocument/2006/relationships/image" Target="../media/image60.svg"/><Relationship Id="rId14" Type="http://schemas.openxmlformats.org/officeDocument/2006/relationships/image" Target="../media/image65.sv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69.svg"/><Relationship Id="rId7" Type="http://schemas.openxmlformats.org/officeDocument/2006/relationships/image" Target="../media/image73.svg"/><Relationship Id="rId12" Type="http://schemas.openxmlformats.org/officeDocument/2006/relationships/image" Target="../media/image78.sv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72.svg"/><Relationship Id="rId11" Type="http://schemas.openxmlformats.org/officeDocument/2006/relationships/image" Target="../media/image77.svg"/><Relationship Id="rId5" Type="http://schemas.openxmlformats.org/officeDocument/2006/relationships/image" Target="../media/image71.sv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svg"/></Relationships>
</file>

<file path=ppt/slides/_rels/slide28.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69.svg"/><Relationship Id="rId7" Type="http://schemas.openxmlformats.org/officeDocument/2006/relationships/image" Target="../media/image79.sv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78.svg"/><Relationship Id="rId11" Type="http://schemas.openxmlformats.org/officeDocument/2006/relationships/image" Target="../media/image82.svg"/><Relationship Id="rId5" Type="http://schemas.openxmlformats.org/officeDocument/2006/relationships/image" Target="../media/image71.svg"/><Relationship Id="rId10" Type="http://schemas.openxmlformats.org/officeDocument/2006/relationships/image" Target="../media/image81.svg"/><Relationship Id="rId4" Type="http://schemas.openxmlformats.org/officeDocument/2006/relationships/image" Target="../media/image70.svg"/><Relationship Id="rId9" Type="http://schemas.openxmlformats.org/officeDocument/2006/relationships/image" Target="../media/image77.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7.xml"/><Relationship Id="rId1" Type="http://schemas.openxmlformats.org/officeDocument/2006/relationships/slideLayout" Target="../slideLayouts/slideLayout5.xml"/><Relationship Id="rId5" Type="http://schemas.openxmlformats.org/officeDocument/2006/relationships/image" Target="../media/image85.png"/><Relationship Id="rId4" Type="http://schemas.openxmlformats.org/officeDocument/2006/relationships/image" Target="../media/image84.svg"/></Relationships>
</file>

<file path=ppt/slides/_rels/slide34.xml.rels><?xml version="1.0" encoding="UTF-8" standalone="yes"?>
<Relationships xmlns="http://schemas.openxmlformats.org/package/2006/relationships"><Relationship Id="rId3" Type="http://schemas.openxmlformats.org/officeDocument/2006/relationships/image" Target="../media/image84.svg"/><Relationship Id="rId2" Type="http://schemas.openxmlformats.org/officeDocument/2006/relationships/notesSlide" Target="../notesSlides/notesSlide18.xml"/><Relationship Id="rId1" Type="http://schemas.openxmlformats.org/officeDocument/2006/relationships/slideLayout" Target="../slideLayouts/slideLayout5.xml"/><Relationship Id="rId5" Type="http://schemas.openxmlformats.org/officeDocument/2006/relationships/image" Target="../media/image85.png"/><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84.sv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8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a:extLst>
              <a:ext uri="{FF2B5EF4-FFF2-40B4-BE49-F238E27FC236}">
                <a16:creationId xmlns:a16="http://schemas.microsoft.com/office/drawing/2014/main" id="{577C1B87-0D55-42BD-A22C-38CAF97DA129}"/>
              </a:ext>
            </a:extLst>
          </p:cNvPr>
          <p:cNvSpPr>
            <a:spLocks noGrp="1"/>
          </p:cNvSpPr>
          <p:nvPr>
            <p:ph type="ctrTitle"/>
          </p:nvPr>
        </p:nvSpPr>
        <p:spPr>
          <a:xfrm>
            <a:off x="1198285" y="1516605"/>
            <a:ext cx="9601067" cy="1088907"/>
          </a:xfrm>
        </p:spPr>
        <p:txBody>
          <a:bodyPr>
            <a:normAutofit fontScale="90000"/>
          </a:bodyPr>
          <a:lstStyle/>
          <a:p>
            <a:br>
              <a:rPr kumimoji="1" lang="en-US" altLang="ja-JP"/>
            </a:br>
            <a:r>
              <a:rPr kumimoji="1" lang="ja-JP" altLang="en-US"/>
              <a:t>セキュリティ</a:t>
            </a:r>
            <a:r>
              <a:rPr kumimoji="1" lang="en-US" altLang="ja-JP"/>
              <a:t>YOROZU</a:t>
            </a:r>
            <a:r>
              <a:rPr kumimoji="1" lang="ja-JP" altLang="en-US"/>
              <a:t>相談</a:t>
            </a:r>
            <a:br>
              <a:rPr kumimoji="1" lang="en-US" altLang="ja-JP"/>
            </a:br>
            <a:r>
              <a:rPr kumimoji="1" lang="ja-JP" altLang="en-US"/>
              <a:t>ご提案書</a:t>
            </a:r>
          </a:p>
        </p:txBody>
      </p:sp>
      <p:sp>
        <p:nvSpPr>
          <p:cNvPr id="6" name="タイトル 4">
            <a:extLst>
              <a:ext uri="{FF2B5EF4-FFF2-40B4-BE49-F238E27FC236}">
                <a16:creationId xmlns:a16="http://schemas.microsoft.com/office/drawing/2014/main" id="{27707411-524E-AD94-D4B5-700216F20D73}"/>
              </a:ext>
            </a:extLst>
          </p:cNvPr>
          <p:cNvSpPr txBox="1">
            <a:spLocks/>
          </p:cNvSpPr>
          <p:nvPr/>
        </p:nvSpPr>
        <p:spPr>
          <a:xfrm>
            <a:off x="1776000" y="4392983"/>
            <a:ext cx="8640000" cy="712947"/>
          </a:xfrm>
          <a:prstGeom prst="rect">
            <a:avLst/>
          </a:prstGeom>
        </p:spPr>
        <p:txBody>
          <a:bodyPr vert="horz" lIns="60960" tIns="30480" rIns="60960" bIns="0" rtlCol="0" anchor="b">
            <a:normAutofit/>
          </a:bodyPr>
          <a:lstStyle>
            <a:lvl1pPr algn="ctr" defTabSz="1371417" rtl="0" eaLnBrk="1" latinLnBrk="0" hangingPunct="1">
              <a:lnSpc>
                <a:spcPct val="90000"/>
              </a:lnSpc>
              <a:spcBef>
                <a:spcPct val="0"/>
              </a:spcBef>
              <a:buNone/>
              <a:defRPr kumimoji="1" sz="5999" b="1" kern="1200">
                <a:solidFill>
                  <a:schemeClr val="tx1"/>
                </a:solidFill>
                <a:latin typeface="メイリオ" panose="020B0604030504040204" pitchFamily="50" charset="-128"/>
                <a:ea typeface="メイリオ" panose="020B0604030504040204" pitchFamily="50" charset="-128"/>
                <a:cs typeface="+mj-cs"/>
              </a:defRPr>
            </a:lvl1pPr>
          </a:lstStyle>
          <a:p>
            <a:endParaRPr lang="en-US" altLang="ja-JP" sz="2400" b="0">
              <a:solidFill>
                <a:schemeClr val="tx1">
                  <a:lumMod val="85000"/>
                  <a:lumOff val="15000"/>
                </a:schemeClr>
              </a:solidFill>
            </a:endParaRPr>
          </a:p>
          <a:p>
            <a:r>
              <a:rPr lang="en-US" altLang="ja-JP" sz="2400" b="0">
                <a:solidFill>
                  <a:schemeClr val="tx1">
                    <a:lumMod val="85000"/>
                    <a:lumOff val="15000"/>
                  </a:schemeClr>
                </a:solidFill>
              </a:rPr>
              <a:t>NTT</a:t>
            </a:r>
            <a:r>
              <a:rPr lang="ja-JP" altLang="en-US" sz="2400" b="0">
                <a:solidFill>
                  <a:schemeClr val="tx1">
                    <a:lumMod val="85000"/>
                    <a:lumOff val="15000"/>
                  </a:schemeClr>
                </a:solidFill>
              </a:rPr>
              <a:t>ドコモビジネス株式会社</a:t>
            </a:r>
            <a:endParaRPr lang="en-US" altLang="ja-JP" sz="2400" b="0">
              <a:solidFill>
                <a:schemeClr val="tx1">
                  <a:lumMod val="85000"/>
                  <a:lumOff val="15000"/>
                </a:schemeClr>
              </a:solidFill>
            </a:endParaRPr>
          </a:p>
        </p:txBody>
      </p:sp>
    </p:spTree>
    <p:extLst>
      <p:ext uri="{BB962C8B-B14F-4D97-AF65-F5344CB8AC3E}">
        <p14:creationId xmlns:p14="http://schemas.microsoft.com/office/powerpoint/2010/main" val="2000623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AF801FCD-81D7-43D6-BFFC-7796970C2257}"/>
              </a:ext>
            </a:extLst>
          </p:cNvPr>
          <p:cNvSpPr>
            <a:spLocks noGrp="1"/>
          </p:cNvSpPr>
          <p:nvPr>
            <p:ph type="title"/>
          </p:nvPr>
        </p:nvSpPr>
        <p:spPr/>
        <p:txBody>
          <a:bodyPr>
            <a:normAutofit fontScale="90000"/>
          </a:bodyPr>
          <a:lstStyle/>
          <a:p>
            <a:r>
              <a:rPr lang="ja-JP" altLang="en-US"/>
              <a:t>中堅中小企業を取り巻くセキュリティ環境</a:t>
            </a:r>
            <a:endParaRPr kumimoji="1" lang="ja-JP" altLang="en-US"/>
          </a:p>
        </p:txBody>
      </p:sp>
    </p:spTree>
    <p:extLst>
      <p:ext uri="{BB962C8B-B14F-4D97-AF65-F5344CB8AC3E}">
        <p14:creationId xmlns:p14="http://schemas.microsoft.com/office/powerpoint/2010/main" val="3353479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17A2956-F369-47C4-B648-7800E006BE00}"/>
              </a:ext>
            </a:extLst>
          </p:cNvPr>
          <p:cNvSpPr>
            <a:spLocks noGrp="1"/>
          </p:cNvSpPr>
          <p:nvPr>
            <p:ph type="title"/>
          </p:nvPr>
        </p:nvSpPr>
        <p:spPr/>
        <p:txBody>
          <a:bodyPr/>
          <a:lstStyle/>
          <a:p>
            <a:r>
              <a:rPr lang="ja-JP" altLang="en-US" sz="2933"/>
              <a:t>情報セキュリティを取り巻く環境</a:t>
            </a:r>
          </a:p>
        </p:txBody>
      </p:sp>
      <p:sp>
        <p:nvSpPr>
          <p:cNvPr id="37" name="テキスト ボックス 36">
            <a:extLst>
              <a:ext uri="{FF2B5EF4-FFF2-40B4-BE49-F238E27FC236}">
                <a16:creationId xmlns:a16="http://schemas.microsoft.com/office/drawing/2014/main" id="{3ACCCCC4-87AD-4B44-B0D3-58C6EA6732E8}"/>
              </a:ext>
            </a:extLst>
          </p:cNvPr>
          <p:cNvSpPr txBox="1"/>
          <p:nvPr/>
        </p:nvSpPr>
        <p:spPr>
          <a:xfrm>
            <a:off x="263146" y="770479"/>
            <a:ext cx="11818927" cy="1241622"/>
          </a:xfrm>
          <a:prstGeom prst="rect">
            <a:avLst/>
          </a:prstGeom>
          <a:noFill/>
        </p:spPr>
        <p:txBody>
          <a:bodyPr wrap="square" rtlCol="0">
            <a:spAutoFit/>
          </a:bodyPr>
          <a:lstStyle/>
          <a:p>
            <a:pPr defTabSz="304836">
              <a:defRPr/>
            </a:pPr>
            <a:r>
              <a:rPr kumimoji="0" lang="en-US" altLang="ja-JP">
                <a:solidFill>
                  <a:srgbClr val="000000"/>
                </a:solidFill>
                <a:latin typeface="Meiryo UI" panose="020B0604030504040204" pitchFamily="50" charset="-128"/>
                <a:ea typeface="Meiryo UI" panose="020B0604030504040204" pitchFamily="50" charset="-128"/>
              </a:rPr>
              <a:t>IPA</a:t>
            </a:r>
            <a:r>
              <a:rPr kumimoji="0" lang="ja-JP" altLang="en-US">
                <a:solidFill>
                  <a:srgbClr val="000000"/>
                </a:solidFill>
                <a:latin typeface="Meiryo UI" panose="020B0604030504040204" pitchFamily="50" charset="-128"/>
                <a:ea typeface="Meiryo UI" panose="020B0604030504040204" pitchFamily="50" charset="-128"/>
              </a:rPr>
              <a:t>　「中小企業における情報セキュリティ対策に関する実態調査」から抽出したデータによると、中小企業層では</a:t>
            </a:r>
            <a:endParaRPr kumimoji="0" lang="en-US" altLang="ja-JP">
              <a:solidFill>
                <a:srgbClr val="000000"/>
              </a:solidFill>
              <a:latin typeface="Meiryo UI" panose="020B0604030504040204" pitchFamily="50" charset="-128"/>
              <a:ea typeface="Meiryo UI" panose="020B0604030504040204" pitchFamily="50" charset="-128"/>
            </a:endParaRPr>
          </a:p>
          <a:p>
            <a:pPr defTabSz="304836">
              <a:defRPr/>
            </a:pPr>
            <a:r>
              <a:rPr lang="ja-JP" altLang="en-US">
                <a:solidFill>
                  <a:srgbClr val="000000"/>
                </a:solidFill>
                <a:latin typeface="メイリオ"/>
                <a:ea typeface="メイリオ"/>
              </a:rPr>
              <a:t>セキュリティ担当者を組織的に設置できていないとの回答が半数を占めています。</a:t>
            </a:r>
            <a:endParaRPr lang="en-US" altLang="ja-JP">
              <a:solidFill>
                <a:srgbClr val="000000"/>
              </a:solidFill>
              <a:latin typeface="メイリオ"/>
              <a:ea typeface="メイリオ"/>
            </a:endParaRPr>
          </a:p>
          <a:p>
            <a:pPr defTabSz="304836">
              <a:defRPr/>
            </a:pPr>
            <a:r>
              <a:rPr lang="ja-JP" altLang="en-US">
                <a:solidFill>
                  <a:srgbClr val="000000"/>
                </a:solidFill>
                <a:latin typeface="メイリオ"/>
                <a:ea typeface="メイリオ"/>
              </a:rPr>
              <a:t>また、活用したい情報セキュリティサービスとして、定期的な情報提供や窓口相談サービスと回答した割合が</a:t>
            </a:r>
            <a:endParaRPr lang="en-US" altLang="ja-JP">
              <a:solidFill>
                <a:srgbClr val="000000"/>
              </a:solidFill>
              <a:latin typeface="メイリオ"/>
              <a:ea typeface="メイリオ"/>
            </a:endParaRPr>
          </a:p>
          <a:p>
            <a:pPr defTabSz="304836">
              <a:defRPr/>
            </a:pPr>
            <a:r>
              <a:rPr lang="ja-JP" altLang="en-US">
                <a:solidFill>
                  <a:srgbClr val="000000"/>
                </a:solidFill>
                <a:latin typeface="メイリオ"/>
                <a:ea typeface="メイリオ"/>
              </a:rPr>
              <a:t>多くなっています。</a:t>
            </a:r>
          </a:p>
        </p:txBody>
      </p:sp>
      <p:sp>
        <p:nvSpPr>
          <p:cNvPr id="38" name="テキスト ボックス 37">
            <a:extLst>
              <a:ext uri="{FF2B5EF4-FFF2-40B4-BE49-F238E27FC236}">
                <a16:creationId xmlns:a16="http://schemas.microsoft.com/office/drawing/2014/main" id="{08FD4775-5DFD-42C2-ABB9-5A674CD20BF3}"/>
              </a:ext>
            </a:extLst>
          </p:cNvPr>
          <p:cNvSpPr txBox="1"/>
          <p:nvPr/>
        </p:nvSpPr>
        <p:spPr>
          <a:xfrm>
            <a:off x="3891093" y="6154401"/>
            <a:ext cx="4140877" cy="338554"/>
          </a:xfrm>
          <a:prstGeom prst="rect">
            <a:avLst/>
          </a:prstGeom>
          <a:noFill/>
        </p:spPr>
        <p:txBody>
          <a:bodyPr wrap="none" rtlCol="0">
            <a:spAutoFit/>
          </a:bodyPr>
          <a:lstStyle/>
          <a:p>
            <a:pPr defTabSz="304836">
              <a:defRPr/>
            </a:pPr>
            <a:endParaRPr kumimoji="0" lang="ja-JP" altLang="en-US" sz="800">
              <a:solidFill>
                <a:srgbClr val="000000"/>
              </a:solidFill>
              <a:latin typeface="Meiryo UI" panose="020B0604030504040204" pitchFamily="50" charset="-128"/>
              <a:ea typeface="Meiryo UI" panose="020B0604030504040204" pitchFamily="50" charset="-128"/>
            </a:endParaRPr>
          </a:p>
          <a:p>
            <a:pPr defTabSz="304836">
              <a:defRPr/>
            </a:pPr>
            <a:r>
              <a:rPr kumimoji="0" lang="ja-JP" altLang="en-US" sz="800">
                <a:solidFill>
                  <a:srgbClr val="000000"/>
                </a:solidFill>
                <a:latin typeface="Meiryo UI" panose="020B0604030504040204" pitchFamily="50" charset="-128"/>
                <a:ea typeface="Meiryo UI" panose="020B0604030504040204" pitchFamily="50" charset="-128"/>
              </a:rPr>
              <a:t> </a:t>
            </a:r>
            <a:r>
              <a:rPr kumimoji="0" lang="en-US" altLang="ja-JP" sz="800">
                <a:solidFill>
                  <a:srgbClr val="000000"/>
                </a:solidFill>
                <a:latin typeface="Meiryo UI" panose="020B0604030504040204" pitchFamily="50" charset="-128"/>
                <a:ea typeface="Meiryo UI" panose="020B0604030504040204" pitchFamily="50" charset="-128"/>
              </a:rPr>
              <a:t>IPA</a:t>
            </a:r>
            <a:r>
              <a:rPr kumimoji="0" lang="ja-JP" altLang="en-US" sz="800">
                <a:solidFill>
                  <a:srgbClr val="000000"/>
                </a:solidFill>
                <a:latin typeface="Meiryo UI" panose="020B0604030504040204" pitchFamily="50" charset="-128"/>
                <a:ea typeface="Meiryo UI" panose="020B0604030504040204" pitchFamily="50" charset="-128"/>
              </a:rPr>
              <a:t>　「</a:t>
            </a:r>
            <a:r>
              <a:rPr kumimoji="0" lang="en-US" altLang="ja-JP" sz="800">
                <a:solidFill>
                  <a:srgbClr val="000000"/>
                </a:solidFill>
                <a:latin typeface="Meiryo UI" panose="020B0604030504040204" pitchFamily="50" charset="-128"/>
                <a:ea typeface="Meiryo UI" panose="020B0604030504040204" pitchFamily="50" charset="-128"/>
              </a:rPr>
              <a:t>2021</a:t>
            </a:r>
            <a:r>
              <a:rPr kumimoji="0" lang="ja-JP" altLang="en-US" sz="800">
                <a:solidFill>
                  <a:srgbClr val="000000"/>
                </a:solidFill>
                <a:latin typeface="Meiryo UI" panose="020B0604030504040204" pitchFamily="50" charset="-128"/>
                <a:ea typeface="Meiryo UI" panose="020B0604030504040204" pitchFamily="50" charset="-128"/>
              </a:rPr>
              <a:t>年度　中小企業における情報セキュリティ対策に関する実態調査」より弊社にて作成</a:t>
            </a:r>
            <a:endParaRPr lang="ja-JP" altLang="en-US" sz="800">
              <a:solidFill>
                <a:srgbClr val="000000"/>
              </a:solidFill>
              <a:latin typeface="メイリオ"/>
              <a:ea typeface="メイリオ"/>
            </a:endParaRPr>
          </a:p>
        </p:txBody>
      </p:sp>
      <p:pic>
        <p:nvPicPr>
          <p:cNvPr id="3" name="図 2">
            <a:extLst>
              <a:ext uri="{FF2B5EF4-FFF2-40B4-BE49-F238E27FC236}">
                <a16:creationId xmlns:a16="http://schemas.microsoft.com/office/drawing/2014/main" id="{1AA8052F-6E69-15A4-A5F1-987F7AEDC849}"/>
              </a:ext>
            </a:extLst>
          </p:cNvPr>
          <p:cNvPicPr>
            <a:picLocks noChangeAspect="1"/>
          </p:cNvPicPr>
          <p:nvPr/>
        </p:nvPicPr>
        <p:blipFill>
          <a:blip r:embed="rId3"/>
          <a:stretch>
            <a:fillRect/>
          </a:stretch>
        </p:blipFill>
        <p:spPr>
          <a:xfrm>
            <a:off x="263146" y="1981068"/>
            <a:ext cx="5482811" cy="4023709"/>
          </a:xfrm>
          <a:prstGeom prst="rect">
            <a:avLst/>
          </a:prstGeom>
        </p:spPr>
      </p:pic>
      <p:pic>
        <p:nvPicPr>
          <p:cNvPr id="4" name="図 3">
            <a:extLst>
              <a:ext uri="{FF2B5EF4-FFF2-40B4-BE49-F238E27FC236}">
                <a16:creationId xmlns:a16="http://schemas.microsoft.com/office/drawing/2014/main" id="{EA1AEFA2-A67C-5395-56A2-A88886173845}"/>
              </a:ext>
            </a:extLst>
          </p:cNvPr>
          <p:cNvPicPr>
            <a:picLocks noChangeAspect="1"/>
          </p:cNvPicPr>
          <p:nvPr/>
        </p:nvPicPr>
        <p:blipFill>
          <a:blip r:embed="rId4"/>
          <a:stretch>
            <a:fillRect/>
          </a:stretch>
        </p:blipFill>
        <p:spPr>
          <a:xfrm>
            <a:off x="5841891" y="1981067"/>
            <a:ext cx="6086964" cy="4543399"/>
          </a:xfrm>
          <a:prstGeom prst="rect">
            <a:avLst/>
          </a:prstGeom>
        </p:spPr>
      </p:pic>
    </p:spTree>
    <p:extLst>
      <p:ext uri="{BB962C8B-B14F-4D97-AF65-F5344CB8AC3E}">
        <p14:creationId xmlns:p14="http://schemas.microsoft.com/office/powerpoint/2010/main" val="2196380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710FF6CF-A284-6329-2AAC-82265E549721}"/>
              </a:ext>
            </a:extLst>
          </p:cNvPr>
          <p:cNvPicPr>
            <a:picLocks noChangeAspect="1"/>
          </p:cNvPicPr>
          <p:nvPr/>
        </p:nvPicPr>
        <p:blipFill>
          <a:blip r:embed="rId3"/>
          <a:stretch>
            <a:fillRect/>
          </a:stretch>
        </p:blipFill>
        <p:spPr>
          <a:xfrm>
            <a:off x="361564" y="1557761"/>
            <a:ext cx="6213947" cy="4527411"/>
          </a:xfrm>
          <a:prstGeom prst="rect">
            <a:avLst/>
          </a:prstGeom>
          <a:ln>
            <a:solidFill>
              <a:schemeClr val="bg2"/>
            </a:solidFill>
          </a:ln>
        </p:spPr>
      </p:pic>
      <p:sp>
        <p:nvSpPr>
          <p:cNvPr id="2" name="タイトル 1">
            <a:extLst>
              <a:ext uri="{FF2B5EF4-FFF2-40B4-BE49-F238E27FC236}">
                <a16:creationId xmlns:a16="http://schemas.microsoft.com/office/drawing/2014/main" id="{E17A2956-F369-47C4-B648-7800E006BE00}"/>
              </a:ext>
            </a:extLst>
          </p:cNvPr>
          <p:cNvSpPr>
            <a:spLocks noGrp="1"/>
          </p:cNvSpPr>
          <p:nvPr>
            <p:ph type="title"/>
          </p:nvPr>
        </p:nvSpPr>
        <p:spPr/>
        <p:txBody>
          <a:bodyPr/>
          <a:lstStyle/>
          <a:p>
            <a:r>
              <a:rPr lang="ja-JP" altLang="en-US" sz="2933"/>
              <a:t>情報セキュリティを取り巻く環境</a:t>
            </a:r>
          </a:p>
        </p:txBody>
      </p:sp>
      <p:grpSp>
        <p:nvGrpSpPr>
          <p:cNvPr id="12" name="グループ化 11">
            <a:extLst>
              <a:ext uri="{FF2B5EF4-FFF2-40B4-BE49-F238E27FC236}">
                <a16:creationId xmlns:a16="http://schemas.microsoft.com/office/drawing/2014/main" id="{F9863CC7-3D5C-4AEC-9BC2-9CFB720FDF35}"/>
              </a:ext>
            </a:extLst>
          </p:cNvPr>
          <p:cNvGrpSpPr/>
          <p:nvPr/>
        </p:nvGrpSpPr>
        <p:grpSpPr>
          <a:xfrm>
            <a:off x="6904704" y="1528027"/>
            <a:ext cx="4304606" cy="2761565"/>
            <a:chOff x="673185" y="1811597"/>
            <a:chExt cx="2242631" cy="1754996"/>
          </a:xfrm>
        </p:grpSpPr>
        <p:sp>
          <p:nvSpPr>
            <p:cNvPr id="23" name="正方形/長方形 22">
              <a:extLst>
                <a:ext uri="{FF2B5EF4-FFF2-40B4-BE49-F238E27FC236}">
                  <a16:creationId xmlns:a16="http://schemas.microsoft.com/office/drawing/2014/main" id="{2A9C1FC6-E1B8-4E8B-8819-CD8DD786BAFA}"/>
                </a:ext>
              </a:extLst>
            </p:cNvPr>
            <p:cNvSpPr/>
            <p:nvPr/>
          </p:nvSpPr>
          <p:spPr>
            <a:xfrm>
              <a:off x="673185" y="1820383"/>
              <a:ext cx="2242631" cy="174621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ja-JP" altLang="en-US" sz="667">
                <a:solidFill>
                  <a:schemeClr val="tx2"/>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4" name="正方形/長方形 23">
              <a:extLst>
                <a:ext uri="{FF2B5EF4-FFF2-40B4-BE49-F238E27FC236}">
                  <a16:creationId xmlns:a16="http://schemas.microsoft.com/office/drawing/2014/main" id="{9DD50F0E-2E86-495B-A76A-689751DC3CE3}"/>
                </a:ext>
              </a:extLst>
            </p:cNvPr>
            <p:cNvSpPr/>
            <p:nvPr/>
          </p:nvSpPr>
          <p:spPr>
            <a:xfrm>
              <a:off x="673185" y="1811597"/>
              <a:ext cx="2242631" cy="203342"/>
            </a:xfrm>
            <a:prstGeom prst="rect">
              <a:avLst/>
            </a:prstGeom>
            <a:solidFill>
              <a:schemeClr val="bg1">
                <a:lumMod val="95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ja-JP" sz="1333" b="1">
                <a:solidFill>
                  <a:schemeClr val="tx2"/>
                </a:solidFill>
                <a:latin typeface="メイリオ" panose="020B0604030504040204" pitchFamily="50" charset="-128"/>
                <a:ea typeface="メイリオ" panose="020B0604030504040204" pitchFamily="50" charset="-128"/>
                <a:cs typeface="メイリオ" panose="020B0604030504040204" pitchFamily="50" charset="-128"/>
              </a:endParaRPr>
            </a:p>
          </p:txBody>
        </p:sp>
        <p:sp>
          <p:nvSpPr>
            <p:cNvPr id="25" name="テキスト ボックス 24">
              <a:extLst>
                <a:ext uri="{FF2B5EF4-FFF2-40B4-BE49-F238E27FC236}">
                  <a16:creationId xmlns:a16="http://schemas.microsoft.com/office/drawing/2014/main" id="{AC68CE8C-3249-4744-BCC1-0CB3E5B40AC6}"/>
                </a:ext>
              </a:extLst>
            </p:cNvPr>
            <p:cNvSpPr txBox="1"/>
            <p:nvPr/>
          </p:nvSpPr>
          <p:spPr>
            <a:xfrm>
              <a:off x="685197" y="1824961"/>
              <a:ext cx="2218607" cy="267272"/>
            </a:xfrm>
            <a:prstGeom prst="rect">
              <a:avLst/>
            </a:prstGeom>
            <a:noFill/>
          </p:spPr>
          <p:txBody>
            <a:bodyPr wrap="square" rtlCol="0">
              <a:spAutoFit/>
            </a:bodyPr>
            <a:lstStyle/>
            <a:p>
              <a:pPr algn="ctr"/>
              <a:r>
                <a:rPr lang="ja-JP" altLang="en-US" sz="2133" b="1">
                  <a:solidFill>
                    <a:schemeClr val="tx2"/>
                  </a:solidFill>
                </a:rPr>
                <a:t>被害事例</a:t>
              </a:r>
            </a:p>
          </p:txBody>
        </p:sp>
        <p:sp>
          <p:nvSpPr>
            <p:cNvPr id="26" name="テキスト ボックス 25">
              <a:extLst>
                <a:ext uri="{FF2B5EF4-FFF2-40B4-BE49-F238E27FC236}">
                  <a16:creationId xmlns:a16="http://schemas.microsoft.com/office/drawing/2014/main" id="{055CCED1-D0C5-4727-A4BA-A7E52979F9DA}"/>
                </a:ext>
              </a:extLst>
            </p:cNvPr>
            <p:cNvSpPr txBox="1"/>
            <p:nvPr/>
          </p:nvSpPr>
          <p:spPr>
            <a:xfrm>
              <a:off x="780855" y="3113582"/>
              <a:ext cx="2087179" cy="423869"/>
            </a:xfrm>
            <a:prstGeom prst="rect">
              <a:avLst/>
            </a:prstGeom>
            <a:noFill/>
          </p:spPr>
          <p:txBody>
            <a:bodyPr wrap="none" rtlCol="0">
              <a:spAutoFit/>
            </a:bodyPr>
            <a:lstStyle/>
            <a:p>
              <a:pPr algn="ctr"/>
              <a:r>
                <a:rPr lang="ja-JP" altLang="en-US" sz="1867" b="1">
                  <a:solidFill>
                    <a:schemeClr val="tx2"/>
                  </a:solidFill>
                </a:rPr>
                <a:t>サプライチェーンの弱点を悪用され</a:t>
              </a:r>
              <a:endParaRPr lang="en-US" altLang="ja-JP" sz="1867" b="1">
                <a:solidFill>
                  <a:schemeClr val="tx2"/>
                </a:solidFill>
              </a:endParaRPr>
            </a:p>
            <a:p>
              <a:pPr algn="ctr"/>
              <a:r>
                <a:rPr lang="ja-JP" altLang="en-US" sz="1867" b="1">
                  <a:solidFill>
                    <a:schemeClr val="tx2"/>
                  </a:solidFill>
                </a:rPr>
                <a:t>全体の事業活動への影響も！</a:t>
              </a:r>
            </a:p>
          </p:txBody>
        </p:sp>
      </p:grpSp>
      <p:grpSp>
        <p:nvGrpSpPr>
          <p:cNvPr id="37" name="グループ化 36">
            <a:extLst>
              <a:ext uri="{FF2B5EF4-FFF2-40B4-BE49-F238E27FC236}">
                <a16:creationId xmlns:a16="http://schemas.microsoft.com/office/drawing/2014/main" id="{EC4DDD27-989F-450C-AD25-BEB95DE96B10}"/>
              </a:ext>
            </a:extLst>
          </p:cNvPr>
          <p:cNvGrpSpPr/>
          <p:nvPr/>
        </p:nvGrpSpPr>
        <p:grpSpPr>
          <a:xfrm>
            <a:off x="7084341" y="1889084"/>
            <a:ext cx="3953220" cy="1712789"/>
            <a:chOff x="10200131" y="2603922"/>
            <a:chExt cx="6436565" cy="2891708"/>
          </a:xfrm>
        </p:grpSpPr>
        <p:pic>
          <p:nvPicPr>
            <p:cNvPr id="10" name="グラフィックス 77">
              <a:extLst>
                <a:ext uri="{FF2B5EF4-FFF2-40B4-BE49-F238E27FC236}">
                  <a16:creationId xmlns:a16="http://schemas.microsoft.com/office/drawing/2014/main" id="{6DF5952B-8DFC-4EF4-A58B-57EEF5F26D9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4633058" y="4220360"/>
              <a:ext cx="733033" cy="854633"/>
            </a:xfrm>
            <a:prstGeom prst="rect">
              <a:avLst/>
            </a:prstGeom>
          </p:spPr>
        </p:pic>
        <p:pic>
          <p:nvPicPr>
            <p:cNvPr id="13" name="グラフィックス 65">
              <a:extLst>
                <a:ext uri="{FF2B5EF4-FFF2-40B4-BE49-F238E27FC236}">
                  <a16:creationId xmlns:a16="http://schemas.microsoft.com/office/drawing/2014/main" id="{BFEE58C3-8F0C-4EBD-ADD5-12B50F98BEF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2455215" y="4582600"/>
              <a:ext cx="1117716" cy="590500"/>
            </a:xfrm>
            <a:prstGeom prst="rect">
              <a:avLst/>
            </a:prstGeom>
          </p:spPr>
        </p:pic>
        <p:pic>
          <p:nvPicPr>
            <p:cNvPr id="14" name="グラフィックス 67">
              <a:extLst>
                <a:ext uri="{FF2B5EF4-FFF2-40B4-BE49-F238E27FC236}">
                  <a16:creationId xmlns:a16="http://schemas.microsoft.com/office/drawing/2014/main" id="{F19A8224-ECE2-4112-BDC4-B0DD220F1A1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991201" y="3175216"/>
              <a:ext cx="1028744" cy="1265036"/>
            </a:xfrm>
            <a:prstGeom prst="rect">
              <a:avLst/>
            </a:prstGeom>
          </p:spPr>
        </p:pic>
        <p:pic>
          <p:nvPicPr>
            <p:cNvPr id="15" name="グラフィックス 71">
              <a:extLst>
                <a:ext uri="{FF2B5EF4-FFF2-40B4-BE49-F238E27FC236}">
                  <a16:creationId xmlns:a16="http://schemas.microsoft.com/office/drawing/2014/main" id="{43838DFA-3704-464E-82C6-7680465BB08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200131" y="3233825"/>
              <a:ext cx="1984955" cy="1743482"/>
            </a:xfrm>
            <a:prstGeom prst="rect">
              <a:avLst/>
            </a:prstGeom>
          </p:spPr>
        </p:pic>
        <p:cxnSp>
          <p:nvCxnSpPr>
            <p:cNvPr id="16" name="直線コネクタ 15">
              <a:extLst>
                <a:ext uri="{FF2B5EF4-FFF2-40B4-BE49-F238E27FC236}">
                  <a16:creationId xmlns:a16="http://schemas.microsoft.com/office/drawing/2014/main" id="{C930B3C8-98EA-47E2-9BA7-2A4C2F6064F9}"/>
                </a:ext>
              </a:extLst>
            </p:cNvPr>
            <p:cNvCxnSpPr>
              <a:cxnSpLocks/>
              <a:stCxn id="15" idx="3"/>
              <a:endCxn id="14" idx="1"/>
            </p:cNvCxnSpPr>
            <p:nvPr/>
          </p:nvCxnSpPr>
          <p:spPr>
            <a:xfrm flipV="1">
              <a:off x="12185086" y="3807734"/>
              <a:ext cx="806115" cy="297832"/>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7" name="直線コネクタ 16">
              <a:extLst>
                <a:ext uri="{FF2B5EF4-FFF2-40B4-BE49-F238E27FC236}">
                  <a16:creationId xmlns:a16="http://schemas.microsoft.com/office/drawing/2014/main" id="{3952C7C7-7F0F-4585-8D98-6EDDBE475283}"/>
                </a:ext>
              </a:extLst>
            </p:cNvPr>
            <p:cNvCxnSpPr>
              <a:cxnSpLocks/>
              <a:stCxn id="15" idx="3"/>
              <a:endCxn id="13" idx="1"/>
            </p:cNvCxnSpPr>
            <p:nvPr/>
          </p:nvCxnSpPr>
          <p:spPr>
            <a:xfrm>
              <a:off x="12185086" y="4105566"/>
              <a:ext cx="270129" cy="772284"/>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8" name="直線コネクタ 17">
              <a:extLst>
                <a:ext uri="{FF2B5EF4-FFF2-40B4-BE49-F238E27FC236}">
                  <a16:creationId xmlns:a16="http://schemas.microsoft.com/office/drawing/2014/main" id="{D1DA040B-92AB-4BC5-A20F-D8AB9576D0F8}"/>
                </a:ext>
              </a:extLst>
            </p:cNvPr>
            <p:cNvCxnSpPr>
              <a:cxnSpLocks/>
              <a:stCxn id="14" idx="3"/>
              <a:endCxn id="10" idx="1"/>
            </p:cNvCxnSpPr>
            <p:nvPr/>
          </p:nvCxnSpPr>
          <p:spPr>
            <a:xfrm>
              <a:off x="14019945" y="3807734"/>
              <a:ext cx="613113" cy="839943"/>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pic>
          <p:nvPicPr>
            <p:cNvPr id="19" name="グラフィックス 65">
              <a:extLst>
                <a:ext uri="{FF2B5EF4-FFF2-40B4-BE49-F238E27FC236}">
                  <a16:creationId xmlns:a16="http://schemas.microsoft.com/office/drawing/2014/main" id="{A0BC9692-81E9-476E-AF97-ADEFEA8689A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253497" y="4197385"/>
              <a:ext cx="876885" cy="718863"/>
            </a:xfrm>
            <a:prstGeom prst="rect">
              <a:avLst/>
            </a:prstGeom>
          </p:spPr>
        </p:pic>
        <p:pic>
          <p:nvPicPr>
            <p:cNvPr id="20" name="図 19">
              <a:extLst>
                <a:ext uri="{FF2B5EF4-FFF2-40B4-BE49-F238E27FC236}">
                  <a16:creationId xmlns:a16="http://schemas.microsoft.com/office/drawing/2014/main" id="{1C2E5E5D-85D1-4C66-9FB2-64DD869EEB74}"/>
                </a:ext>
              </a:extLst>
            </p:cNvPr>
            <p:cNvPicPr>
              <a:picLocks noChangeAspect="1"/>
            </p:cNvPicPr>
            <p:nvPr/>
          </p:nvPicPr>
          <p:blipFill>
            <a:blip r:embed="rId9"/>
            <a:stretch>
              <a:fillRect/>
            </a:stretch>
          </p:blipFill>
          <p:spPr>
            <a:xfrm>
              <a:off x="13827933" y="3559487"/>
              <a:ext cx="2361749" cy="1936143"/>
            </a:xfrm>
            <a:prstGeom prst="rect">
              <a:avLst/>
            </a:prstGeom>
          </p:spPr>
        </p:pic>
        <p:pic>
          <p:nvPicPr>
            <p:cNvPr id="21" name="グラフィックス 65">
              <a:extLst>
                <a:ext uri="{FF2B5EF4-FFF2-40B4-BE49-F238E27FC236}">
                  <a16:creationId xmlns:a16="http://schemas.microsoft.com/office/drawing/2014/main" id="{0416C63E-0665-4381-9DED-757CCF7FA3F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330600" y="3211546"/>
              <a:ext cx="876885" cy="718863"/>
            </a:xfrm>
            <a:prstGeom prst="rect">
              <a:avLst/>
            </a:prstGeom>
          </p:spPr>
        </p:pic>
        <p:pic>
          <p:nvPicPr>
            <p:cNvPr id="22" name="図 21">
              <a:extLst>
                <a:ext uri="{FF2B5EF4-FFF2-40B4-BE49-F238E27FC236}">
                  <a16:creationId xmlns:a16="http://schemas.microsoft.com/office/drawing/2014/main" id="{D05685F8-F668-4856-8435-FC73C51158AB}"/>
                </a:ext>
              </a:extLst>
            </p:cNvPr>
            <p:cNvPicPr>
              <a:picLocks noChangeAspect="1"/>
            </p:cNvPicPr>
            <p:nvPr/>
          </p:nvPicPr>
          <p:blipFill>
            <a:blip r:embed="rId10"/>
            <a:stretch>
              <a:fillRect/>
            </a:stretch>
          </p:blipFill>
          <p:spPr>
            <a:xfrm>
              <a:off x="14991056" y="2603922"/>
              <a:ext cx="1645640" cy="1349082"/>
            </a:xfrm>
            <a:prstGeom prst="rect">
              <a:avLst/>
            </a:prstGeom>
          </p:spPr>
        </p:pic>
        <p:pic>
          <p:nvPicPr>
            <p:cNvPr id="11" name="グラフィックス 65">
              <a:extLst>
                <a:ext uri="{FF2B5EF4-FFF2-40B4-BE49-F238E27FC236}">
                  <a16:creationId xmlns:a16="http://schemas.microsoft.com/office/drawing/2014/main" id="{C22984AE-547E-45E0-ABEA-D5E342C14FC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3125863" y="4417751"/>
              <a:ext cx="876885" cy="718863"/>
            </a:xfrm>
            <a:prstGeom prst="rect">
              <a:avLst/>
            </a:prstGeom>
          </p:spPr>
        </p:pic>
        <p:pic>
          <p:nvPicPr>
            <p:cNvPr id="27" name="グラフィックス 65">
              <a:extLst>
                <a:ext uri="{FF2B5EF4-FFF2-40B4-BE49-F238E27FC236}">
                  <a16:creationId xmlns:a16="http://schemas.microsoft.com/office/drawing/2014/main" id="{625BBF93-829D-4D7C-9159-F0CCB09F5BB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390517" y="3233825"/>
              <a:ext cx="876885" cy="737521"/>
            </a:xfrm>
            <a:prstGeom prst="rect">
              <a:avLst/>
            </a:prstGeom>
          </p:spPr>
        </p:pic>
      </p:grpSp>
      <p:sp>
        <p:nvSpPr>
          <p:cNvPr id="28" name="正方形/長方形 27">
            <a:extLst>
              <a:ext uri="{FF2B5EF4-FFF2-40B4-BE49-F238E27FC236}">
                <a16:creationId xmlns:a16="http://schemas.microsoft.com/office/drawing/2014/main" id="{7BE8EE4B-7F55-470D-BBF1-D17931E70527}"/>
              </a:ext>
            </a:extLst>
          </p:cNvPr>
          <p:cNvSpPr/>
          <p:nvPr/>
        </p:nvSpPr>
        <p:spPr>
          <a:xfrm>
            <a:off x="6904704" y="4289592"/>
            <a:ext cx="4304606" cy="206241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ja-JP" altLang="en-US" sz="667">
              <a:solidFill>
                <a:schemeClr val="tx2"/>
              </a:solidFill>
              <a:latin typeface="メイリオ" panose="020B0604030504040204" pitchFamily="50" charset="-128"/>
              <a:ea typeface="メイリオ" panose="020B0604030504040204" pitchFamily="50" charset="-128"/>
              <a:cs typeface="メイリオ" panose="020B0604030504040204" pitchFamily="50" charset="-128"/>
            </a:endParaRPr>
          </a:p>
        </p:txBody>
      </p:sp>
      <p:pic>
        <p:nvPicPr>
          <p:cNvPr id="29" name="図 28">
            <a:extLst>
              <a:ext uri="{FF2B5EF4-FFF2-40B4-BE49-F238E27FC236}">
                <a16:creationId xmlns:a16="http://schemas.microsoft.com/office/drawing/2014/main" id="{2F07E07C-EAF7-4A47-BFAB-5658EF5B0678}"/>
              </a:ext>
            </a:extLst>
          </p:cNvPr>
          <p:cNvPicPr>
            <a:picLocks noChangeAspect="1"/>
          </p:cNvPicPr>
          <p:nvPr/>
        </p:nvPicPr>
        <p:blipFill>
          <a:blip r:embed="rId10"/>
          <a:stretch>
            <a:fillRect/>
          </a:stretch>
        </p:blipFill>
        <p:spPr>
          <a:xfrm>
            <a:off x="6904704" y="4540989"/>
            <a:ext cx="1097093" cy="899388"/>
          </a:xfrm>
          <a:prstGeom prst="rect">
            <a:avLst/>
          </a:prstGeom>
        </p:spPr>
      </p:pic>
      <p:cxnSp>
        <p:nvCxnSpPr>
          <p:cNvPr id="5" name="直線矢印コネクタ 4">
            <a:extLst>
              <a:ext uri="{FF2B5EF4-FFF2-40B4-BE49-F238E27FC236}">
                <a16:creationId xmlns:a16="http://schemas.microsoft.com/office/drawing/2014/main" id="{B8007211-B802-4057-8DD2-812F1F0652B2}"/>
              </a:ext>
            </a:extLst>
          </p:cNvPr>
          <p:cNvCxnSpPr>
            <a:cxnSpLocks/>
          </p:cNvCxnSpPr>
          <p:nvPr/>
        </p:nvCxnSpPr>
        <p:spPr>
          <a:xfrm>
            <a:off x="8102164" y="4994565"/>
            <a:ext cx="1431662" cy="0"/>
          </a:xfrm>
          <a:prstGeom prst="straightConnector1">
            <a:avLst/>
          </a:prstGeom>
          <a:ln w="76200">
            <a:solidFill>
              <a:srgbClr val="004386"/>
            </a:solidFill>
            <a:tailEnd type="triangle"/>
          </a:ln>
        </p:spPr>
        <p:style>
          <a:lnRef idx="1">
            <a:schemeClr val="accent1"/>
          </a:lnRef>
          <a:fillRef idx="0">
            <a:schemeClr val="accent1"/>
          </a:fillRef>
          <a:effectRef idx="0">
            <a:schemeClr val="accent1"/>
          </a:effectRef>
          <a:fontRef idx="minor">
            <a:schemeClr val="tx1"/>
          </a:fontRef>
        </p:style>
      </p:cxnSp>
      <p:pic>
        <p:nvPicPr>
          <p:cNvPr id="32" name="グラフィックス 31">
            <a:extLst>
              <a:ext uri="{FF2B5EF4-FFF2-40B4-BE49-F238E27FC236}">
                <a16:creationId xmlns:a16="http://schemas.microsoft.com/office/drawing/2014/main" id="{F4B3540B-36AF-496D-A9AA-759391044E4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658852" y="4630638"/>
            <a:ext cx="651553" cy="796343"/>
          </a:xfrm>
          <a:prstGeom prst="rect">
            <a:avLst/>
          </a:prstGeom>
        </p:spPr>
      </p:pic>
      <p:pic>
        <p:nvPicPr>
          <p:cNvPr id="33" name="グラフィックス 32">
            <a:extLst>
              <a:ext uri="{FF2B5EF4-FFF2-40B4-BE49-F238E27FC236}">
                <a16:creationId xmlns:a16="http://schemas.microsoft.com/office/drawing/2014/main" id="{01619278-CAB7-4EE0-B3EB-5180A09E2A6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467410" y="4485384"/>
            <a:ext cx="498494" cy="409020"/>
          </a:xfrm>
          <a:prstGeom prst="rect">
            <a:avLst/>
          </a:prstGeom>
        </p:spPr>
      </p:pic>
      <p:pic>
        <p:nvPicPr>
          <p:cNvPr id="34" name="グラフィックス 67">
            <a:extLst>
              <a:ext uri="{FF2B5EF4-FFF2-40B4-BE49-F238E27FC236}">
                <a16:creationId xmlns:a16="http://schemas.microsoft.com/office/drawing/2014/main" id="{41A95698-52AC-44BA-B57B-9D96E976D9F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370269" y="4630638"/>
            <a:ext cx="667293" cy="820563"/>
          </a:xfrm>
          <a:prstGeom prst="rect">
            <a:avLst/>
          </a:prstGeom>
        </p:spPr>
      </p:pic>
      <p:pic>
        <p:nvPicPr>
          <p:cNvPr id="35" name="グラフィックス 65">
            <a:extLst>
              <a:ext uri="{FF2B5EF4-FFF2-40B4-BE49-F238E27FC236}">
                <a16:creationId xmlns:a16="http://schemas.microsoft.com/office/drawing/2014/main" id="{4309F8B1-DA33-49EC-A523-9CB15D8926E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593799" y="4654858"/>
            <a:ext cx="568790" cy="466289"/>
          </a:xfrm>
          <a:prstGeom prst="rect">
            <a:avLst/>
          </a:prstGeom>
        </p:spPr>
      </p:pic>
      <p:sp>
        <p:nvSpPr>
          <p:cNvPr id="36" name="テキスト ボックス 35">
            <a:extLst>
              <a:ext uri="{FF2B5EF4-FFF2-40B4-BE49-F238E27FC236}">
                <a16:creationId xmlns:a16="http://schemas.microsoft.com/office/drawing/2014/main" id="{B8BD18B9-4F71-4CF4-9903-EEC968B04A63}"/>
              </a:ext>
            </a:extLst>
          </p:cNvPr>
          <p:cNvSpPr txBox="1"/>
          <p:nvPr/>
        </p:nvSpPr>
        <p:spPr>
          <a:xfrm>
            <a:off x="7590769" y="5673877"/>
            <a:ext cx="2811988" cy="666977"/>
          </a:xfrm>
          <a:prstGeom prst="rect">
            <a:avLst/>
          </a:prstGeom>
          <a:noFill/>
        </p:spPr>
        <p:txBody>
          <a:bodyPr wrap="none" rtlCol="0">
            <a:spAutoFit/>
          </a:bodyPr>
          <a:lstStyle/>
          <a:p>
            <a:pPr algn="ctr"/>
            <a:r>
              <a:rPr lang="ja-JP" altLang="en-US" sz="1867" b="1">
                <a:solidFill>
                  <a:schemeClr val="tx2"/>
                </a:solidFill>
              </a:rPr>
              <a:t>悪意のあるメールによる</a:t>
            </a:r>
            <a:endParaRPr lang="en-US" altLang="ja-JP" sz="1867" b="1">
              <a:solidFill>
                <a:schemeClr val="tx2"/>
              </a:solidFill>
            </a:endParaRPr>
          </a:p>
          <a:p>
            <a:pPr algn="ctr"/>
            <a:r>
              <a:rPr lang="ja-JP" altLang="en-US" sz="1867" b="1">
                <a:solidFill>
                  <a:schemeClr val="tx2"/>
                </a:solidFill>
              </a:rPr>
              <a:t>ウイルス感染も！</a:t>
            </a:r>
          </a:p>
        </p:txBody>
      </p:sp>
      <p:sp>
        <p:nvSpPr>
          <p:cNvPr id="31" name="テキスト ボックス 30">
            <a:extLst>
              <a:ext uri="{FF2B5EF4-FFF2-40B4-BE49-F238E27FC236}">
                <a16:creationId xmlns:a16="http://schemas.microsoft.com/office/drawing/2014/main" id="{0B9679EC-BB02-4AAC-8910-8F90944E3CD6}"/>
              </a:ext>
            </a:extLst>
          </p:cNvPr>
          <p:cNvSpPr txBox="1"/>
          <p:nvPr/>
        </p:nvSpPr>
        <p:spPr>
          <a:xfrm>
            <a:off x="263146" y="802564"/>
            <a:ext cx="11818927" cy="666977"/>
          </a:xfrm>
          <a:prstGeom prst="rect">
            <a:avLst/>
          </a:prstGeom>
          <a:noFill/>
        </p:spPr>
        <p:txBody>
          <a:bodyPr wrap="square" rtlCol="0">
            <a:spAutoFit/>
          </a:bodyPr>
          <a:lstStyle/>
          <a:p>
            <a:pPr defTabSz="304836">
              <a:defRPr/>
            </a:pPr>
            <a:r>
              <a:rPr lang="ja-JP" altLang="en-US">
                <a:solidFill>
                  <a:srgbClr val="000000"/>
                </a:solidFill>
                <a:latin typeface="メイリオ"/>
                <a:ea typeface="メイリオ"/>
              </a:rPr>
              <a:t>近年、サプライチェーンの弱点を悪用された攻撃や、悪意のあるメールによる攻撃の被害が増加しており、</a:t>
            </a:r>
            <a:endParaRPr lang="en-US" altLang="ja-JP">
              <a:solidFill>
                <a:srgbClr val="000000"/>
              </a:solidFill>
              <a:latin typeface="メイリオ"/>
              <a:ea typeface="メイリオ"/>
            </a:endParaRPr>
          </a:p>
          <a:p>
            <a:pPr defTabSz="304836">
              <a:defRPr/>
            </a:pPr>
            <a:r>
              <a:rPr lang="ja-JP" altLang="en-US">
                <a:solidFill>
                  <a:srgbClr val="000000"/>
                </a:solidFill>
                <a:latin typeface="メイリオ"/>
                <a:ea typeface="メイリオ"/>
              </a:rPr>
              <a:t>中堅中小企業層もサイバー攻撃の対象となっています。</a:t>
            </a:r>
            <a:endParaRPr lang="en-US" altLang="ja-JP">
              <a:solidFill>
                <a:srgbClr val="000000"/>
              </a:solidFill>
              <a:latin typeface="メイリオ"/>
              <a:ea typeface="メイリオ"/>
            </a:endParaRPr>
          </a:p>
        </p:txBody>
      </p:sp>
      <p:cxnSp>
        <p:nvCxnSpPr>
          <p:cNvPr id="8" name="直線コネクタ 7">
            <a:extLst>
              <a:ext uri="{FF2B5EF4-FFF2-40B4-BE49-F238E27FC236}">
                <a16:creationId xmlns:a16="http://schemas.microsoft.com/office/drawing/2014/main" id="{4883D458-BB67-5C1B-4CDB-2E6FCF0817CF}"/>
              </a:ext>
            </a:extLst>
          </p:cNvPr>
          <p:cNvCxnSpPr/>
          <p:nvPr/>
        </p:nvCxnSpPr>
        <p:spPr>
          <a:xfrm>
            <a:off x="1803400" y="2753124"/>
            <a:ext cx="1524000" cy="0"/>
          </a:xfrm>
          <a:prstGeom prst="line">
            <a:avLst/>
          </a:prstGeom>
          <a:ln w="38100">
            <a:solidFill>
              <a:srgbClr val="CC0033"/>
            </a:solidFill>
          </a:ln>
        </p:spPr>
        <p:style>
          <a:lnRef idx="1">
            <a:schemeClr val="accent6"/>
          </a:lnRef>
          <a:fillRef idx="0">
            <a:schemeClr val="accent6"/>
          </a:fillRef>
          <a:effectRef idx="0">
            <a:schemeClr val="accent6"/>
          </a:effectRef>
          <a:fontRef idx="minor">
            <a:schemeClr val="tx1"/>
          </a:fontRef>
        </p:style>
      </p:cxnSp>
      <p:cxnSp>
        <p:nvCxnSpPr>
          <p:cNvPr id="9" name="直線コネクタ 8">
            <a:extLst>
              <a:ext uri="{FF2B5EF4-FFF2-40B4-BE49-F238E27FC236}">
                <a16:creationId xmlns:a16="http://schemas.microsoft.com/office/drawing/2014/main" id="{D36146F2-3D76-102B-C85A-C1FCE2D3FC22}"/>
              </a:ext>
            </a:extLst>
          </p:cNvPr>
          <p:cNvCxnSpPr>
            <a:cxnSpLocks/>
          </p:cNvCxnSpPr>
          <p:nvPr/>
        </p:nvCxnSpPr>
        <p:spPr>
          <a:xfrm>
            <a:off x="1422400" y="3118351"/>
            <a:ext cx="2286000" cy="0"/>
          </a:xfrm>
          <a:prstGeom prst="line">
            <a:avLst/>
          </a:prstGeom>
          <a:ln w="38100">
            <a:solidFill>
              <a:srgbClr val="CC0033"/>
            </a:solidFill>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2177816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E83D03C-9629-9FB6-895F-FB4638D5FF72}"/>
              </a:ext>
            </a:extLst>
          </p:cNvPr>
          <p:cNvSpPr>
            <a:spLocks noGrp="1"/>
          </p:cNvSpPr>
          <p:nvPr>
            <p:ph type="title"/>
          </p:nvPr>
        </p:nvSpPr>
        <p:spPr/>
        <p:txBody>
          <a:bodyPr/>
          <a:lstStyle/>
          <a:p>
            <a:r>
              <a:rPr lang="ja-JP" altLang="en-US" sz="2799"/>
              <a:t>このような課題はありませんか</a:t>
            </a:r>
          </a:p>
        </p:txBody>
      </p:sp>
      <p:sp>
        <p:nvSpPr>
          <p:cNvPr id="4" name="四角形: 角を丸くする 3">
            <a:extLst>
              <a:ext uri="{FF2B5EF4-FFF2-40B4-BE49-F238E27FC236}">
                <a16:creationId xmlns:a16="http://schemas.microsoft.com/office/drawing/2014/main" id="{7CDB61D7-8AB0-0E80-B70C-CE681CF24372}"/>
              </a:ext>
            </a:extLst>
          </p:cNvPr>
          <p:cNvSpPr/>
          <p:nvPr/>
        </p:nvSpPr>
        <p:spPr>
          <a:xfrm>
            <a:off x="2765018" y="3438864"/>
            <a:ext cx="7919525" cy="2454465"/>
          </a:xfrm>
          <a:prstGeom prst="roundRect">
            <a:avLst/>
          </a:prstGeom>
          <a:solidFill>
            <a:srgbClr val="EAEAEA"/>
          </a:solidFill>
          <a:ln w="28575">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lnSpc>
                <a:spcPct val="150000"/>
              </a:lnSpc>
              <a:defRPr/>
            </a:pPr>
            <a:r>
              <a:rPr lang="ja-JP" altLang="en-US">
                <a:solidFill>
                  <a:srgbClr val="000000"/>
                </a:solidFill>
                <a:latin typeface="メイリオ"/>
                <a:ea typeface="メイリオ"/>
              </a:rPr>
              <a:t>・セキュリティ</a:t>
            </a:r>
            <a:r>
              <a:rPr lang="ja-JP" altLang="en-US" b="1">
                <a:solidFill>
                  <a:srgbClr val="CC0033"/>
                </a:solidFill>
                <a:latin typeface="メイリオ"/>
                <a:ea typeface="メイリオ"/>
              </a:rPr>
              <a:t>対策を強化</a:t>
            </a:r>
            <a:r>
              <a:rPr lang="ja-JP" altLang="en-US">
                <a:solidFill>
                  <a:srgbClr val="000000"/>
                </a:solidFill>
                <a:latin typeface="メイリオ"/>
                <a:ea typeface="メイリオ"/>
              </a:rPr>
              <a:t>する必要があるがどこから始めるか・</a:t>
            </a:r>
            <a:r>
              <a:rPr lang="ja-JP" altLang="en-US" b="1">
                <a:solidFill>
                  <a:srgbClr val="000000"/>
                </a:solidFill>
                <a:latin typeface="メイリオ"/>
                <a:ea typeface="メイリオ"/>
              </a:rPr>
              <a:t>・</a:t>
            </a:r>
            <a:endParaRPr lang="en-US" altLang="ja-JP" b="1">
              <a:solidFill>
                <a:srgbClr val="000000"/>
              </a:solidFill>
              <a:latin typeface="メイリオ"/>
              <a:ea typeface="メイリオ"/>
            </a:endParaRPr>
          </a:p>
          <a:p>
            <a:pPr defTabSz="914324">
              <a:lnSpc>
                <a:spcPct val="150000"/>
              </a:lnSpc>
              <a:defRPr/>
            </a:pPr>
            <a:r>
              <a:rPr lang="ja-JP" altLang="en-US">
                <a:solidFill>
                  <a:srgbClr val="000000"/>
                </a:solidFill>
                <a:latin typeface="メイリオ"/>
                <a:ea typeface="メイリオ"/>
              </a:rPr>
              <a:t>・自社に似合う</a:t>
            </a:r>
            <a:r>
              <a:rPr lang="ja-JP" altLang="en-US" b="1">
                <a:solidFill>
                  <a:srgbClr val="CC0033"/>
                </a:solidFill>
                <a:latin typeface="メイリオ"/>
                <a:ea typeface="メイリオ"/>
              </a:rPr>
              <a:t>適材適所</a:t>
            </a:r>
            <a:r>
              <a:rPr lang="ja-JP" altLang="en-US">
                <a:solidFill>
                  <a:srgbClr val="000000"/>
                </a:solidFill>
                <a:latin typeface="メイリオ"/>
                <a:ea typeface="メイリオ"/>
              </a:rPr>
              <a:t>のセキュリティツールを選択したい</a:t>
            </a:r>
            <a:br>
              <a:rPr lang="en-US" altLang="ja-JP">
                <a:solidFill>
                  <a:srgbClr val="000000"/>
                </a:solidFill>
                <a:latin typeface="メイリオ"/>
                <a:ea typeface="メイリオ"/>
              </a:rPr>
            </a:br>
            <a:r>
              <a:rPr lang="ja-JP" altLang="en-US" b="1">
                <a:solidFill>
                  <a:srgbClr val="000000"/>
                </a:solidFill>
              </a:rPr>
              <a:t>・</a:t>
            </a:r>
            <a:r>
              <a:rPr lang="ja-JP" altLang="en-US">
                <a:solidFill>
                  <a:srgbClr val="000000"/>
                </a:solidFill>
              </a:rPr>
              <a:t>セキュリティ</a:t>
            </a:r>
            <a:r>
              <a:rPr lang="ja-JP" altLang="en-US" b="1">
                <a:solidFill>
                  <a:srgbClr val="CC0033"/>
                </a:solidFill>
              </a:rPr>
              <a:t>ポリシーの見直し</a:t>
            </a:r>
            <a:r>
              <a:rPr lang="ja-JP" altLang="en-US">
                <a:solidFill>
                  <a:srgbClr val="000000"/>
                </a:solidFill>
              </a:rPr>
              <a:t>や</a:t>
            </a:r>
            <a:r>
              <a:rPr lang="ja-JP" altLang="en-US" b="1">
                <a:solidFill>
                  <a:srgbClr val="CC0033"/>
                </a:solidFill>
              </a:rPr>
              <a:t>社員教育</a:t>
            </a:r>
            <a:r>
              <a:rPr lang="ja-JP" altLang="en-US">
                <a:solidFill>
                  <a:srgbClr val="000000"/>
                </a:solidFill>
              </a:rPr>
              <a:t>が必要</a:t>
            </a:r>
            <a:endParaRPr lang="en-US" altLang="ja-JP">
              <a:solidFill>
                <a:srgbClr val="000000"/>
              </a:solidFill>
              <a:latin typeface="メイリオ"/>
              <a:ea typeface="メイリオ"/>
            </a:endParaRPr>
          </a:p>
          <a:p>
            <a:pPr defTabSz="914324">
              <a:lnSpc>
                <a:spcPct val="150000"/>
              </a:lnSpc>
              <a:defRPr/>
            </a:pPr>
            <a:r>
              <a:rPr lang="ja-JP" altLang="en-US" b="1">
                <a:solidFill>
                  <a:srgbClr val="000000"/>
                </a:solidFill>
                <a:latin typeface="メイリオ"/>
                <a:ea typeface="メイリオ"/>
              </a:rPr>
              <a:t>・</a:t>
            </a:r>
            <a:r>
              <a:rPr lang="en-US" altLang="ja-JP" b="1">
                <a:solidFill>
                  <a:srgbClr val="CC0033"/>
                </a:solidFill>
                <a:latin typeface="メイリオ"/>
                <a:ea typeface="メイリオ"/>
              </a:rPr>
              <a:t>IT</a:t>
            </a:r>
            <a:r>
              <a:rPr lang="ja-JP" altLang="en-US" b="1">
                <a:solidFill>
                  <a:srgbClr val="CC0033"/>
                </a:solidFill>
                <a:latin typeface="メイリオ"/>
                <a:ea typeface="メイリオ"/>
              </a:rPr>
              <a:t>資産や社用端末の状況</a:t>
            </a:r>
            <a:r>
              <a:rPr lang="ja-JP" altLang="en-US">
                <a:solidFill>
                  <a:srgbClr val="000000"/>
                </a:solidFill>
                <a:latin typeface="メイリオ"/>
                <a:ea typeface="メイリオ"/>
              </a:rPr>
              <a:t>が把握しきれていない</a:t>
            </a:r>
            <a:endParaRPr lang="en-US" altLang="ja-JP">
              <a:solidFill>
                <a:srgbClr val="000000"/>
              </a:solidFill>
              <a:latin typeface="メイリオ"/>
              <a:ea typeface="メイリオ"/>
            </a:endParaRPr>
          </a:p>
          <a:p>
            <a:pPr defTabSz="914324">
              <a:lnSpc>
                <a:spcPct val="150000"/>
              </a:lnSpc>
              <a:defRPr/>
            </a:pPr>
            <a:r>
              <a:rPr lang="ja-JP" altLang="en-US" b="1">
                <a:solidFill>
                  <a:srgbClr val="000000"/>
                </a:solidFill>
                <a:latin typeface="メイリオ"/>
                <a:ea typeface="メイリオ"/>
              </a:rPr>
              <a:t>・</a:t>
            </a:r>
            <a:r>
              <a:rPr lang="ja-JP" altLang="en-US" b="1">
                <a:solidFill>
                  <a:srgbClr val="CC0033"/>
                </a:solidFill>
                <a:latin typeface="メイリオ"/>
                <a:ea typeface="メイリオ"/>
              </a:rPr>
              <a:t>マルウェア</a:t>
            </a:r>
            <a:r>
              <a:rPr lang="ja-JP" altLang="en-US">
                <a:solidFill>
                  <a:srgbClr val="000000"/>
                </a:solidFill>
                <a:latin typeface="メイリオ"/>
                <a:ea typeface="メイリオ"/>
              </a:rPr>
              <a:t>に感染したかも、</a:t>
            </a:r>
            <a:r>
              <a:rPr lang="en-US" altLang="ja-JP">
                <a:solidFill>
                  <a:srgbClr val="000000"/>
                </a:solidFill>
                <a:latin typeface="メイリオ"/>
                <a:ea typeface="メイリオ"/>
              </a:rPr>
              <a:t>Web</a:t>
            </a:r>
            <a:r>
              <a:rPr lang="ja-JP" altLang="en-US">
                <a:solidFill>
                  <a:srgbClr val="000000"/>
                </a:solidFill>
                <a:latin typeface="メイリオ"/>
                <a:ea typeface="メイリオ"/>
              </a:rPr>
              <a:t>サイトの広告が消えなくなった</a:t>
            </a:r>
            <a:endParaRPr lang="en-US" altLang="ja-JP">
              <a:solidFill>
                <a:srgbClr val="000000"/>
              </a:solidFill>
              <a:latin typeface="メイリオ"/>
              <a:ea typeface="メイリオ"/>
            </a:endParaRPr>
          </a:p>
        </p:txBody>
      </p:sp>
      <p:sp>
        <p:nvSpPr>
          <p:cNvPr id="5" name="四角形: 角を丸くする 4">
            <a:extLst>
              <a:ext uri="{FF2B5EF4-FFF2-40B4-BE49-F238E27FC236}">
                <a16:creationId xmlns:a16="http://schemas.microsoft.com/office/drawing/2014/main" id="{E4C18E03-2C5A-02A1-724D-249C68858470}"/>
              </a:ext>
            </a:extLst>
          </p:cNvPr>
          <p:cNvSpPr/>
          <p:nvPr/>
        </p:nvSpPr>
        <p:spPr>
          <a:xfrm>
            <a:off x="2756184" y="1503653"/>
            <a:ext cx="7928359" cy="1343269"/>
          </a:xfrm>
          <a:prstGeom prst="roundRect">
            <a:avLst>
              <a:gd name="adj" fmla="val 24127"/>
            </a:avLst>
          </a:prstGeom>
          <a:solidFill>
            <a:srgbClr val="EAEAEA"/>
          </a:solidFill>
          <a:ln w="28575">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lnSpc>
                <a:spcPct val="150000"/>
              </a:lnSpc>
              <a:defRPr/>
            </a:pPr>
            <a:r>
              <a:rPr lang="ja-JP" altLang="en-US" b="1">
                <a:solidFill>
                  <a:srgbClr val="000000"/>
                </a:solidFill>
                <a:latin typeface="メイリオ"/>
                <a:ea typeface="メイリオ"/>
              </a:rPr>
              <a:t>・</a:t>
            </a:r>
            <a:r>
              <a:rPr lang="ja-JP" altLang="en-US">
                <a:solidFill>
                  <a:srgbClr val="000000"/>
                </a:solidFill>
                <a:latin typeface="メイリオ"/>
                <a:ea typeface="メイリオ"/>
              </a:rPr>
              <a:t>現状の</a:t>
            </a:r>
            <a:r>
              <a:rPr lang="ja-JP" altLang="en-US" b="1">
                <a:solidFill>
                  <a:srgbClr val="CC0033"/>
                </a:solidFill>
                <a:latin typeface="メイリオ"/>
                <a:ea typeface="メイリオ"/>
              </a:rPr>
              <a:t>セキュリティ対策は十分</a:t>
            </a:r>
            <a:r>
              <a:rPr lang="ja-JP" altLang="en-US">
                <a:solidFill>
                  <a:srgbClr val="000000"/>
                </a:solidFill>
                <a:latin typeface="メイリオ"/>
                <a:ea typeface="メイリオ"/>
              </a:rPr>
              <a:t>なのか？</a:t>
            </a:r>
            <a:r>
              <a:rPr lang="ja-JP" altLang="en-US" b="1">
                <a:solidFill>
                  <a:srgbClr val="CC0033"/>
                </a:solidFill>
                <a:latin typeface="メイリオ"/>
                <a:ea typeface="メイリオ"/>
              </a:rPr>
              <a:t>他社</a:t>
            </a:r>
            <a:r>
              <a:rPr lang="ja-JP" altLang="en-US">
                <a:solidFill>
                  <a:srgbClr val="000000"/>
                </a:solidFill>
                <a:latin typeface="メイリオ"/>
                <a:ea typeface="メイリオ"/>
              </a:rPr>
              <a:t>はどうしてるのか？</a:t>
            </a:r>
            <a:br>
              <a:rPr lang="en-US" altLang="ja-JP" b="1">
                <a:solidFill>
                  <a:srgbClr val="000000"/>
                </a:solidFill>
                <a:latin typeface="メイリオ"/>
                <a:ea typeface="メイリオ"/>
              </a:rPr>
            </a:br>
            <a:r>
              <a:rPr lang="ja-JP" altLang="en-US">
                <a:solidFill>
                  <a:srgbClr val="000000"/>
                </a:solidFill>
                <a:latin typeface="メイリオ"/>
                <a:ea typeface="メイリオ"/>
              </a:rPr>
              <a:t>・セキュリティ対策を主導してくれる</a:t>
            </a:r>
            <a:r>
              <a:rPr lang="ja-JP" altLang="en-US" b="1">
                <a:solidFill>
                  <a:srgbClr val="CC0033"/>
                </a:solidFill>
                <a:latin typeface="メイリオ"/>
                <a:ea typeface="メイリオ"/>
              </a:rPr>
              <a:t>担当者がいない</a:t>
            </a:r>
            <a:br>
              <a:rPr lang="en-US" altLang="ja-JP" b="1">
                <a:solidFill>
                  <a:srgbClr val="C00000"/>
                </a:solidFill>
                <a:latin typeface="メイリオ"/>
                <a:ea typeface="メイリオ"/>
              </a:rPr>
            </a:br>
            <a:r>
              <a:rPr lang="ja-JP" altLang="en-US" b="1">
                <a:solidFill>
                  <a:srgbClr val="000000"/>
                </a:solidFill>
              </a:rPr>
              <a:t>・</a:t>
            </a:r>
            <a:r>
              <a:rPr lang="ja-JP" altLang="en-US" b="1">
                <a:solidFill>
                  <a:srgbClr val="CC0033"/>
                </a:solidFill>
              </a:rPr>
              <a:t>取引先</a:t>
            </a:r>
            <a:r>
              <a:rPr lang="ja-JP" altLang="en-US">
                <a:solidFill>
                  <a:srgbClr val="000000"/>
                </a:solidFill>
              </a:rPr>
              <a:t>からセキュリティ対策レベルの確認を受けたが・・</a:t>
            </a:r>
            <a:endParaRPr lang="en-US" altLang="ja-JP" b="1">
              <a:solidFill>
                <a:srgbClr val="000000"/>
              </a:solidFill>
              <a:latin typeface="メイリオ"/>
              <a:ea typeface="メイリオ"/>
            </a:endParaRPr>
          </a:p>
        </p:txBody>
      </p:sp>
      <p:pic>
        <p:nvPicPr>
          <p:cNvPr id="6" name="図 5">
            <a:extLst>
              <a:ext uri="{FF2B5EF4-FFF2-40B4-BE49-F238E27FC236}">
                <a16:creationId xmlns:a16="http://schemas.microsoft.com/office/drawing/2014/main" id="{584FFA31-EAE4-26A1-7ECB-0DE82D1EE614}"/>
              </a:ext>
            </a:extLst>
          </p:cNvPr>
          <p:cNvPicPr>
            <a:picLocks noChangeAspect="1"/>
          </p:cNvPicPr>
          <p:nvPr/>
        </p:nvPicPr>
        <p:blipFill>
          <a:blip r:embed="rId2"/>
          <a:stretch>
            <a:fillRect/>
          </a:stretch>
        </p:blipFill>
        <p:spPr>
          <a:xfrm>
            <a:off x="1173897" y="1827714"/>
            <a:ext cx="969820" cy="969820"/>
          </a:xfrm>
          <a:prstGeom prst="rect">
            <a:avLst/>
          </a:prstGeom>
          <a:effectLst>
            <a:outerShdw blurRad="50800" dist="38100" dir="2700000" algn="tl" rotWithShape="0">
              <a:prstClr val="black">
                <a:alpha val="40000"/>
              </a:prstClr>
            </a:outerShdw>
          </a:effectLst>
        </p:spPr>
      </p:pic>
      <p:pic>
        <p:nvPicPr>
          <p:cNvPr id="7" name="グラフィックス 6">
            <a:extLst>
              <a:ext uri="{FF2B5EF4-FFF2-40B4-BE49-F238E27FC236}">
                <a16:creationId xmlns:a16="http://schemas.microsoft.com/office/drawing/2014/main" id="{484D8964-A70F-584A-3CE3-2D1456741A0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78858" y="3875416"/>
            <a:ext cx="809993" cy="932721"/>
          </a:xfrm>
          <a:prstGeom prst="rect">
            <a:avLst/>
          </a:prstGeom>
          <a:effectLst>
            <a:outerShdw blurRad="50800" dist="38100" dir="2700000" algn="tl" rotWithShape="0">
              <a:prstClr val="black">
                <a:alpha val="40000"/>
              </a:prstClr>
            </a:outerShdw>
          </a:effectLst>
        </p:spPr>
      </p:pic>
      <p:sp>
        <p:nvSpPr>
          <p:cNvPr id="3" name="テキスト ボックス 2">
            <a:extLst>
              <a:ext uri="{FF2B5EF4-FFF2-40B4-BE49-F238E27FC236}">
                <a16:creationId xmlns:a16="http://schemas.microsoft.com/office/drawing/2014/main" id="{748B7F5E-48D0-1EA1-2ECC-AFAD0784367A}"/>
              </a:ext>
            </a:extLst>
          </p:cNvPr>
          <p:cNvSpPr txBox="1"/>
          <p:nvPr/>
        </p:nvSpPr>
        <p:spPr>
          <a:xfrm>
            <a:off x="1443364" y="2797534"/>
            <a:ext cx="545342" cy="235898"/>
          </a:xfrm>
          <a:prstGeom prst="rect">
            <a:avLst/>
          </a:prstGeom>
          <a:noFill/>
        </p:spPr>
        <p:txBody>
          <a:bodyPr wrap="none" rtlCol="0">
            <a:spAutoFit/>
          </a:bodyPr>
          <a:lstStyle/>
          <a:p>
            <a:r>
              <a:rPr lang="ja-JP" altLang="en-US" sz="933">
                <a:latin typeface="Meiryo UI" panose="020B0604030504040204" pitchFamily="50" charset="-128"/>
                <a:ea typeface="Meiryo UI" panose="020B0604030504040204" pitchFamily="50" charset="-128"/>
              </a:rPr>
              <a:t>経営層</a:t>
            </a:r>
          </a:p>
        </p:txBody>
      </p:sp>
      <p:sp>
        <p:nvSpPr>
          <p:cNvPr id="8" name="テキスト ボックス 7">
            <a:extLst>
              <a:ext uri="{FF2B5EF4-FFF2-40B4-BE49-F238E27FC236}">
                <a16:creationId xmlns:a16="http://schemas.microsoft.com/office/drawing/2014/main" id="{F54F3101-D741-421E-ABD0-26F9019B890C}"/>
              </a:ext>
            </a:extLst>
          </p:cNvPr>
          <p:cNvSpPr txBox="1"/>
          <p:nvPr/>
        </p:nvSpPr>
        <p:spPr>
          <a:xfrm>
            <a:off x="660082" y="4897975"/>
            <a:ext cx="2238113" cy="379463"/>
          </a:xfrm>
          <a:prstGeom prst="rect">
            <a:avLst/>
          </a:prstGeom>
          <a:noFill/>
        </p:spPr>
        <p:txBody>
          <a:bodyPr wrap="none" rtlCol="0">
            <a:spAutoFit/>
          </a:bodyPr>
          <a:lstStyle/>
          <a:p>
            <a:pPr algn="ctr"/>
            <a:r>
              <a:rPr lang="ja-JP" altLang="en-US" sz="933">
                <a:latin typeface="Meiryo UI" panose="020B0604030504040204" pitchFamily="50" charset="-128"/>
                <a:ea typeface="Meiryo UI" panose="020B0604030504040204" pitchFamily="50" charset="-128"/>
              </a:rPr>
              <a:t>セキュリティ担当者</a:t>
            </a:r>
            <a:endParaRPr lang="en-US" altLang="ja-JP" sz="933">
              <a:latin typeface="Meiryo UI" panose="020B0604030504040204" pitchFamily="50" charset="-128"/>
              <a:ea typeface="Meiryo UI" panose="020B0604030504040204" pitchFamily="50" charset="-128"/>
            </a:endParaRPr>
          </a:p>
          <a:p>
            <a:pPr algn="ctr"/>
            <a:r>
              <a:rPr lang="ja-JP" altLang="en-US" sz="933">
                <a:latin typeface="Meiryo UI" panose="020B0604030504040204" pitchFamily="50" charset="-128"/>
                <a:ea typeface="Meiryo UI" panose="020B0604030504040204" pitchFamily="50" charset="-128"/>
              </a:rPr>
              <a:t>（総務担当</a:t>
            </a:r>
            <a:r>
              <a:rPr lang="en-US" altLang="ja-JP" sz="933">
                <a:latin typeface="Meiryo UI" panose="020B0604030504040204" pitchFamily="50" charset="-128"/>
                <a:ea typeface="Meiryo UI" panose="020B0604030504040204" pitchFamily="50" charset="-128"/>
              </a:rPr>
              <a:t>/IT</a:t>
            </a:r>
            <a:r>
              <a:rPr lang="ja-JP" altLang="en-US" sz="933">
                <a:latin typeface="Meiryo UI" panose="020B0604030504040204" pitchFamily="50" charset="-128"/>
                <a:ea typeface="Meiryo UI" panose="020B0604030504040204" pitchFamily="50" charset="-128"/>
              </a:rPr>
              <a:t>管理者</a:t>
            </a:r>
            <a:r>
              <a:rPr lang="en-US" altLang="ja-JP" sz="933">
                <a:latin typeface="Meiryo UI" panose="020B0604030504040204" pitchFamily="50" charset="-128"/>
                <a:ea typeface="Meiryo UI" panose="020B0604030504040204" pitchFamily="50" charset="-128"/>
              </a:rPr>
              <a:t>/</a:t>
            </a:r>
            <a:r>
              <a:rPr lang="ja-JP" altLang="en-US" sz="933">
                <a:latin typeface="Meiryo UI" panose="020B0604030504040204" pitchFamily="50" charset="-128"/>
                <a:ea typeface="Meiryo UI" panose="020B0604030504040204" pitchFamily="50" charset="-128"/>
              </a:rPr>
              <a:t>情報システム部）</a:t>
            </a:r>
          </a:p>
        </p:txBody>
      </p:sp>
    </p:spTree>
    <p:extLst>
      <p:ext uri="{BB962C8B-B14F-4D97-AF65-F5344CB8AC3E}">
        <p14:creationId xmlns:p14="http://schemas.microsoft.com/office/powerpoint/2010/main" val="13438057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580469-D37F-4AA4-8350-DDDBCFF6D505}"/>
              </a:ext>
            </a:extLst>
          </p:cNvPr>
          <p:cNvSpPr>
            <a:spLocks noGrp="1"/>
          </p:cNvSpPr>
          <p:nvPr>
            <p:ph type="title"/>
          </p:nvPr>
        </p:nvSpPr>
        <p:spPr/>
        <p:txBody>
          <a:bodyPr>
            <a:normAutofit fontScale="90000"/>
          </a:bodyPr>
          <a:lstStyle/>
          <a:p>
            <a:r>
              <a:rPr kumimoji="1" lang="ja-JP" altLang="en-US"/>
              <a:t>セキュリティ</a:t>
            </a:r>
            <a:r>
              <a:rPr kumimoji="1" lang="en-US" altLang="ja-JP"/>
              <a:t>YOROZU</a:t>
            </a:r>
            <a:r>
              <a:rPr kumimoji="1" lang="ja-JP" altLang="en-US"/>
              <a:t>相談とは</a:t>
            </a:r>
          </a:p>
        </p:txBody>
      </p:sp>
    </p:spTree>
    <p:extLst>
      <p:ext uri="{BB962C8B-B14F-4D97-AF65-F5344CB8AC3E}">
        <p14:creationId xmlns:p14="http://schemas.microsoft.com/office/powerpoint/2010/main" val="1879404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A91E186-B8B6-4444-B14F-6B9120D5718B}"/>
              </a:ext>
            </a:extLst>
          </p:cNvPr>
          <p:cNvSpPr>
            <a:spLocks noGrp="1"/>
          </p:cNvSpPr>
          <p:nvPr>
            <p:ph type="title"/>
          </p:nvPr>
        </p:nvSpPr>
        <p:spPr>
          <a:xfrm>
            <a:off x="264900" y="139540"/>
            <a:ext cx="10513977" cy="422300"/>
          </a:xfrm>
        </p:spPr>
        <p:txBody>
          <a:bodyPr/>
          <a:lstStyle/>
          <a:p>
            <a:r>
              <a:rPr lang="ja-JP" altLang="en-US"/>
              <a:t>セキュリティ</a:t>
            </a:r>
            <a:r>
              <a:rPr lang="en-US" altLang="ja-JP"/>
              <a:t>YOROZU</a:t>
            </a:r>
            <a:r>
              <a:rPr lang="ja-JP" altLang="en-US"/>
              <a:t>相談の特徴</a:t>
            </a:r>
            <a:endParaRPr kumimoji="1" lang="ja-JP" altLang="en-US"/>
          </a:p>
        </p:txBody>
      </p:sp>
      <p:sp>
        <p:nvSpPr>
          <p:cNvPr id="28" name="コンテンツ プレースホルダー 2">
            <a:extLst>
              <a:ext uri="{FF2B5EF4-FFF2-40B4-BE49-F238E27FC236}">
                <a16:creationId xmlns:a16="http://schemas.microsoft.com/office/drawing/2014/main" id="{52CECF5E-CDAB-4AF0-B663-C4B63CE91B2F}"/>
              </a:ext>
            </a:extLst>
          </p:cNvPr>
          <p:cNvSpPr>
            <a:spLocks noGrp="1"/>
          </p:cNvSpPr>
          <p:nvPr>
            <p:ph idx="1"/>
          </p:nvPr>
        </p:nvSpPr>
        <p:spPr>
          <a:xfrm>
            <a:off x="562732" y="711017"/>
            <a:ext cx="11440084" cy="882355"/>
          </a:xfrm>
        </p:spPr>
        <p:txBody>
          <a:bodyPr>
            <a:normAutofit/>
          </a:bodyPr>
          <a:lstStyle/>
          <a:p>
            <a:r>
              <a:rPr kumimoji="1" lang="ja-JP" altLang="en-US" b="1"/>
              <a:t>情報漏えい・ランサムウェア対策に！「もしも」に備えるサイバーリスク保険付きセキュリティ相談サービス</a:t>
            </a:r>
            <a:br>
              <a:rPr kumimoji="1" lang="en-US" altLang="ja-JP"/>
            </a:br>
            <a:r>
              <a:rPr kumimoji="1" lang="en-US" altLang="ja-JP"/>
              <a:t>※</a:t>
            </a:r>
            <a:r>
              <a:rPr kumimoji="1" lang="ja-JP" altLang="en-US"/>
              <a:t>長年のセキュリティサービス運用で培ったノウハウを活かし、</a:t>
            </a:r>
            <a:r>
              <a:rPr kumimoji="1" lang="ja-JP" altLang="en-US">
                <a:solidFill>
                  <a:schemeClr val="tx1"/>
                </a:solidFill>
              </a:rPr>
              <a:t>セキュリティ相談</a:t>
            </a:r>
            <a:r>
              <a:rPr kumimoji="1" lang="ja-JP" altLang="en-US"/>
              <a:t>として展開しています。</a:t>
            </a:r>
          </a:p>
        </p:txBody>
      </p:sp>
      <p:sp>
        <p:nvSpPr>
          <p:cNvPr id="3" name="正方形/長方形 2">
            <a:extLst>
              <a:ext uri="{FF2B5EF4-FFF2-40B4-BE49-F238E27FC236}">
                <a16:creationId xmlns:a16="http://schemas.microsoft.com/office/drawing/2014/main" id="{2D5F2DB0-5788-4665-AB4F-BEBCA225EC4E}"/>
              </a:ext>
            </a:extLst>
          </p:cNvPr>
          <p:cNvSpPr/>
          <p:nvPr/>
        </p:nvSpPr>
        <p:spPr>
          <a:xfrm>
            <a:off x="784339" y="1667527"/>
            <a:ext cx="5217891" cy="2114047"/>
          </a:xfrm>
          <a:prstGeom prst="rect">
            <a:avLst/>
          </a:prstGeom>
          <a:solidFill>
            <a:schemeClr val="bg1"/>
          </a:solidFill>
          <a:ln w="57150">
            <a:solidFill>
              <a:schemeClr val="tx2"/>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93">
              <a:defRPr/>
            </a:pPr>
            <a:r>
              <a:rPr lang="ja-JP" altLang="en-US" sz="2400" b="1">
                <a:solidFill>
                  <a:srgbClr val="000000"/>
                </a:solidFill>
                <a:latin typeface="メイリオ"/>
                <a:ea typeface="メイリオ"/>
              </a:rPr>
              <a:t>セキュリティのプロが直接対応</a:t>
            </a:r>
            <a:endParaRPr lang="en-US" altLang="ja-JP" sz="2400" b="1">
              <a:solidFill>
                <a:srgbClr val="000000"/>
              </a:solidFill>
              <a:latin typeface="メイリオ"/>
              <a:ea typeface="メイリオ"/>
            </a:endParaRPr>
          </a:p>
          <a:p>
            <a:pPr algn="ctr" defTabSz="457193">
              <a:defRPr/>
            </a:pPr>
            <a:endParaRPr lang="en-US" altLang="ja-JP" sz="12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万が一のセキュリティトラブルにも即時対応</a:t>
            </a:r>
            <a:endParaRPr lang="en-US" altLang="ja-JP" sz="16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セキュリティに関する</a:t>
            </a:r>
            <a:r>
              <a:rPr lang="en-US" altLang="zh-TW" sz="1600" b="1">
                <a:solidFill>
                  <a:srgbClr val="000000"/>
                </a:solidFill>
                <a:latin typeface="メイリオ"/>
                <a:ea typeface="メイリオ"/>
              </a:rPr>
              <a:t>“</a:t>
            </a:r>
            <a:r>
              <a:rPr lang="zh-TW" altLang="en-US" sz="1600" b="1">
                <a:solidFill>
                  <a:srgbClr val="000000"/>
                </a:solidFill>
                <a:latin typeface="メイリオ"/>
                <a:ea typeface="メイリオ"/>
              </a:rPr>
              <a:t>予防 </a:t>
            </a:r>
            <a:r>
              <a:rPr lang="en-US" altLang="zh-TW" sz="1600" b="1">
                <a:solidFill>
                  <a:srgbClr val="000000"/>
                </a:solidFill>
                <a:latin typeface="メイリオ"/>
                <a:ea typeface="メイリオ"/>
              </a:rPr>
              <a:t>+ </a:t>
            </a:r>
            <a:r>
              <a:rPr lang="zh-TW" altLang="en-US" sz="1600" b="1">
                <a:solidFill>
                  <a:srgbClr val="000000"/>
                </a:solidFill>
                <a:latin typeface="メイリオ"/>
                <a:ea typeface="メイリオ"/>
              </a:rPr>
              <a:t>早期発見 </a:t>
            </a:r>
            <a:r>
              <a:rPr lang="en-US" altLang="zh-TW" sz="1600" b="1">
                <a:solidFill>
                  <a:srgbClr val="000000"/>
                </a:solidFill>
                <a:latin typeface="メイリオ"/>
                <a:ea typeface="メイリオ"/>
              </a:rPr>
              <a:t>+ </a:t>
            </a:r>
            <a:r>
              <a:rPr lang="zh-TW" altLang="en-US" sz="1600" b="1">
                <a:solidFill>
                  <a:srgbClr val="000000"/>
                </a:solidFill>
                <a:latin typeface="メイリオ"/>
                <a:ea typeface="メイリオ"/>
              </a:rPr>
              <a:t>事後対応</a:t>
            </a:r>
            <a:r>
              <a:rPr lang="en-US" altLang="zh-TW" sz="1600" b="1">
                <a:solidFill>
                  <a:srgbClr val="000000"/>
                </a:solidFill>
                <a:latin typeface="メイリオ"/>
                <a:ea typeface="メイリオ"/>
              </a:rPr>
              <a:t>”</a:t>
            </a:r>
            <a:r>
              <a:rPr lang="ja-JP" altLang="en-US" sz="1600" b="1">
                <a:solidFill>
                  <a:srgbClr val="000000"/>
                </a:solidFill>
                <a:latin typeface="メイリオ"/>
                <a:ea typeface="メイリオ"/>
              </a:rPr>
              <a:t>回数無制限で支援！</a:t>
            </a:r>
            <a:endParaRPr lang="en-US" altLang="ja-JP" sz="2133" b="1">
              <a:solidFill>
                <a:srgbClr val="000000"/>
              </a:solidFill>
              <a:latin typeface="メイリオ"/>
              <a:ea typeface="メイリオ"/>
            </a:endParaRPr>
          </a:p>
        </p:txBody>
      </p:sp>
      <p:sp>
        <p:nvSpPr>
          <p:cNvPr id="14" name="正方形/長方形 13">
            <a:extLst>
              <a:ext uri="{FF2B5EF4-FFF2-40B4-BE49-F238E27FC236}">
                <a16:creationId xmlns:a16="http://schemas.microsoft.com/office/drawing/2014/main" id="{6F6CE371-A97A-4DFA-A12E-52A3D45BB8E5}"/>
              </a:ext>
            </a:extLst>
          </p:cNvPr>
          <p:cNvSpPr/>
          <p:nvPr/>
        </p:nvSpPr>
        <p:spPr>
          <a:xfrm>
            <a:off x="6298076" y="1667527"/>
            <a:ext cx="5217891" cy="2114047"/>
          </a:xfrm>
          <a:prstGeom prst="rect">
            <a:avLst/>
          </a:prstGeom>
          <a:solidFill>
            <a:schemeClr val="bg1"/>
          </a:solidFill>
          <a:ln w="57150">
            <a:solidFill>
              <a:schemeClr val="tx2"/>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93">
              <a:defRPr/>
            </a:pPr>
            <a:r>
              <a:rPr lang="ja-JP" altLang="en-US" sz="2400" b="1">
                <a:solidFill>
                  <a:srgbClr val="002060"/>
                </a:solidFill>
                <a:latin typeface="メイリオ"/>
                <a:ea typeface="メイリオ"/>
              </a:rPr>
              <a:t> </a:t>
            </a:r>
            <a:r>
              <a:rPr lang="ja-JP" altLang="en-US" sz="2400" b="1">
                <a:solidFill>
                  <a:srgbClr val="000000"/>
                </a:solidFill>
                <a:latin typeface="メイリオ"/>
                <a:ea typeface="メイリオ"/>
              </a:rPr>
              <a:t>金銭的リスクの軽減</a:t>
            </a:r>
            <a:endParaRPr lang="en-US" altLang="ja-JP" sz="2400" b="1">
              <a:solidFill>
                <a:srgbClr val="000000"/>
              </a:solidFill>
              <a:latin typeface="メイリオ"/>
              <a:ea typeface="メイリオ"/>
            </a:endParaRPr>
          </a:p>
          <a:p>
            <a:pPr algn="ctr" defTabSz="457193">
              <a:defRPr/>
            </a:pPr>
            <a:endParaRPr lang="en-US" altLang="ja-JP" sz="12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もしものインシデント発生時のコストや</a:t>
            </a:r>
            <a:endParaRPr lang="en-US" altLang="ja-JP" sz="16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サイバー攻撃による損害を一部保険でカバー！</a:t>
            </a:r>
            <a:endParaRPr lang="en-US" altLang="ja-JP" sz="1067" b="1">
              <a:solidFill>
                <a:srgbClr val="000000"/>
              </a:solidFill>
              <a:latin typeface="メイリオ"/>
              <a:ea typeface="メイリオ"/>
            </a:endParaRPr>
          </a:p>
        </p:txBody>
      </p:sp>
      <p:sp>
        <p:nvSpPr>
          <p:cNvPr id="15" name="正方形/長方形 14">
            <a:extLst>
              <a:ext uri="{FF2B5EF4-FFF2-40B4-BE49-F238E27FC236}">
                <a16:creationId xmlns:a16="http://schemas.microsoft.com/office/drawing/2014/main" id="{727FB919-27CB-4F20-A167-7B28433305E0}"/>
              </a:ext>
            </a:extLst>
          </p:cNvPr>
          <p:cNvSpPr/>
          <p:nvPr/>
        </p:nvSpPr>
        <p:spPr>
          <a:xfrm>
            <a:off x="784339" y="4006325"/>
            <a:ext cx="5217891" cy="2114047"/>
          </a:xfrm>
          <a:prstGeom prst="rect">
            <a:avLst/>
          </a:prstGeom>
          <a:solidFill>
            <a:schemeClr val="bg1"/>
          </a:solidFill>
          <a:ln w="57150">
            <a:solidFill>
              <a:schemeClr val="tx2"/>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93">
              <a:defRPr/>
            </a:pPr>
            <a:r>
              <a:rPr lang="ja-JP" altLang="en-US" sz="2400" b="1">
                <a:solidFill>
                  <a:srgbClr val="000000"/>
                </a:solidFill>
                <a:latin typeface="メイリオ"/>
                <a:ea typeface="メイリオ"/>
              </a:rPr>
              <a:t>セキュリティリスクの見える化</a:t>
            </a:r>
            <a:endParaRPr lang="en-US" altLang="ja-JP" sz="2400" b="1">
              <a:solidFill>
                <a:srgbClr val="000000"/>
              </a:solidFill>
              <a:latin typeface="メイリオ"/>
              <a:ea typeface="メイリオ"/>
            </a:endParaRPr>
          </a:p>
          <a:p>
            <a:pPr algn="ctr" defTabSz="457193">
              <a:defRPr/>
            </a:pPr>
            <a:endParaRPr lang="en-US" altLang="ja-JP" sz="12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セキュリティヘルスチェックレポートで</a:t>
            </a:r>
            <a:endParaRPr lang="en-US" altLang="ja-JP" sz="16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お客さまのセキュリティリスクを見える化し</a:t>
            </a:r>
            <a:endParaRPr lang="en-US" altLang="ja-JP" sz="16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打つべき対策を提示！</a:t>
            </a:r>
            <a:endParaRPr lang="en-US" altLang="ja-JP" sz="1067" b="1">
              <a:solidFill>
                <a:srgbClr val="000000"/>
              </a:solidFill>
              <a:latin typeface="メイリオ"/>
              <a:ea typeface="メイリオ"/>
            </a:endParaRPr>
          </a:p>
        </p:txBody>
      </p:sp>
      <p:sp>
        <p:nvSpPr>
          <p:cNvPr id="16" name="正方形/長方形 15">
            <a:extLst>
              <a:ext uri="{FF2B5EF4-FFF2-40B4-BE49-F238E27FC236}">
                <a16:creationId xmlns:a16="http://schemas.microsoft.com/office/drawing/2014/main" id="{AFCE75E8-0CCA-4AFC-9729-9ACF9DAB1684}"/>
              </a:ext>
            </a:extLst>
          </p:cNvPr>
          <p:cNvSpPr/>
          <p:nvPr/>
        </p:nvSpPr>
        <p:spPr>
          <a:xfrm>
            <a:off x="6298076" y="3978238"/>
            <a:ext cx="5217891" cy="2142134"/>
          </a:xfrm>
          <a:prstGeom prst="rect">
            <a:avLst/>
          </a:prstGeom>
          <a:solidFill>
            <a:schemeClr val="bg1"/>
          </a:solidFill>
          <a:ln w="57150">
            <a:solidFill>
              <a:schemeClr val="tx2"/>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93">
              <a:defRPr/>
            </a:pPr>
            <a:r>
              <a:rPr lang="ja-JP" altLang="en-US" sz="2400" b="1">
                <a:solidFill>
                  <a:srgbClr val="000000"/>
                </a:solidFill>
                <a:latin typeface="メイリオ"/>
                <a:ea typeface="メイリオ"/>
              </a:rPr>
              <a:t>低価格で利用可能</a:t>
            </a:r>
            <a:endParaRPr lang="en-US" altLang="ja-JP" sz="2400" b="1">
              <a:solidFill>
                <a:srgbClr val="000000"/>
              </a:solidFill>
              <a:latin typeface="メイリオ"/>
              <a:ea typeface="メイリオ"/>
            </a:endParaRPr>
          </a:p>
          <a:p>
            <a:pPr algn="ctr" defTabSz="457193">
              <a:defRPr/>
            </a:pPr>
            <a:endParaRPr lang="en-US" altLang="ja-JP" sz="12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相談窓口やメルマガ、レポートの機能が</a:t>
            </a:r>
            <a:endParaRPr lang="en-US" altLang="ja-JP" sz="1600" b="1">
              <a:solidFill>
                <a:srgbClr val="000000"/>
              </a:solidFill>
              <a:latin typeface="メイリオ"/>
              <a:ea typeface="メイリオ"/>
            </a:endParaRPr>
          </a:p>
          <a:p>
            <a:pPr algn="ctr" defTabSz="457193">
              <a:defRPr/>
            </a:pPr>
            <a:r>
              <a:rPr lang="ja-JP" altLang="en-US" sz="1600" b="1">
                <a:solidFill>
                  <a:srgbClr val="000000"/>
                </a:solidFill>
                <a:latin typeface="メイリオ"/>
                <a:ea typeface="メイリオ"/>
              </a:rPr>
              <a:t>月額</a:t>
            </a:r>
            <a:r>
              <a:rPr lang="en-US" altLang="ja-JP" sz="1600" b="1">
                <a:solidFill>
                  <a:srgbClr val="000000"/>
                </a:solidFill>
                <a:latin typeface="メイリオ"/>
                <a:ea typeface="メイリオ"/>
              </a:rPr>
              <a:t>3,000</a:t>
            </a:r>
            <a:r>
              <a:rPr lang="ja-JP" altLang="en-US" sz="1600" b="1">
                <a:solidFill>
                  <a:srgbClr val="000000"/>
                </a:solidFill>
                <a:latin typeface="メイリオ"/>
                <a:ea typeface="メイリオ"/>
              </a:rPr>
              <a:t>円～で利用可能！</a:t>
            </a:r>
            <a:endParaRPr lang="en-US" altLang="ja-JP" sz="1067" b="1">
              <a:solidFill>
                <a:srgbClr val="000000"/>
              </a:solidFill>
              <a:latin typeface="メイリオ"/>
              <a:ea typeface="メイリオ"/>
            </a:endParaRPr>
          </a:p>
        </p:txBody>
      </p:sp>
      <p:pic>
        <p:nvPicPr>
          <p:cNvPr id="5" name="図 4">
            <a:extLst>
              <a:ext uri="{FF2B5EF4-FFF2-40B4-BE49-F238E27FC236}">
                <a16:creationId xmlns:a16="http://schemas.microsoft.com/office/drawing/2014/main" id="{136D04C0-95ED-A3B2-53C9-E574A8BE37CA}"/>
              </a:ext>
            </a:extLst>
          </p:cNvPr>
          <p:cNvPicPr>
            <a:picLocks noChangeAspect="1"/>
          </p:cNvPicPr>
          <p:nvPr/>
        </p:nvPicPr>
        <p:blipFill>
          <a:blip r:embed="rId3"/>
          <a:stretch>
            <a:fillRect/>
          </a:stretch>
        </p:blipFill>
        <p:spPr>
          <a:xfrm>
            <a:off x="132479" y="3782931"/>
            <a:ext cx="1303721" cy="977790"/>
          </a:xfrm>
          <a:prstGeom prst="rect">
            <a:avLst/>
          </a:prstGeom>
        </p:spPr>
      </p:pic>
      <p:pic>
        <p:nvPicPr>
          <p:cNvPr id="6" name="図 5">
            <a:extLst>
              <a:ext uri="{FF2B5EF4-FFF2-40B4-BE49-F238E27FC236}">
                <a16:creationId xmlns:a16="http://schemas.microsoft.com/office/drawing/2014/main" id="{EC8D34AF-6A22-7336-1C7B-B3130B7C36B2}"/>
              </a:ext>
            </a:extLst>
          </p:cNvPr>
          <p:cNvPicPr>
            <a:picLocks noChangeAspect="1"/>
          </p:cNvPicPr>
          <p:nvPr/>
        </p:nvPicPr>
        <p:blipFill>
          <a:blip r:embed="rId4"/>
          <a:stretch>
            <a:fillRect/>
          </a:stretch>
        </p:blipFill>
        <p:spPr>
          <a:xfrm>
            <a:off x="189184" y="1432995"/>
            <a:ext cx="1303722" cy="977791"/>
          </a:xfrm>
          <a:prstGeom prst="rect">
            <a:avLst/>
          </a:prstGeom>
        </p:spPr>
      </p:pic>
      <p:grpSp>
        <p:nvGrpSpPr>
          <p:cNvPr id="10" name="グループ化 9">
            <a:extLst>
              <a:ext uri="{FF2B5EF4-FFF2-40B4-BE49-F238E27FC236}">
                <a16:creationId xmlns:a16="http://schemas.microsoft.com/office/drawing/2014/main" id="{66E2FA51-C910-62BB-0105-FB32BDECAF36}"/>
              </a:ext>
            </a:extLst>
          </p:cNvPr>
          <p:cNvGrpSpPr/>
          <p:nvPr/>
        </p:nvGrpSpPr>
        <p:grpSpPr>
          <a:xfrm>
            <a:off x="6096002" y="3866719"/>
            <a:ext cx="1077529" cy="855240"/>
            <a:chOff x="9144000" y="5854250"/>
            <a:chExt cx="1800000" cy="1159997"/>
          </a:xfrm>
        </p:grpSpPr>
        <p:sp>
          <p:nvSpPr>
            <p:cNvPr id="9" name="正方形/長方形 8">
              <a:extLst>
                <a:ext uri="{FF2B5EF4-FFF2-40B4-BE49-F238E27FC236}">
                  <a16:creationId xmlns:a16="http://schemas.microsoft.com/office/drawing/2014/main" id="{01E9285F-91AE-32B5-2BCD-E849775FC45F}"/>
                </a:ext>
              </a:extLst>
            </p:cNvPr>
            <p:cNvSpPr/>
            <p:nvPr/>
          </p:nvSpPr>
          <p:spPr>
            <a:xfrm>
              <a:off x="9144000" y="5855047"/>
              <a:ext cx="1800000" cy="11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93">
                <a:defRPr/>
              </a:pPr>
              <a:endParaRPr lang="ja-JP" altLang="en-US" sz="1200">
                <a:solidFill>
                  <a:srgbClr val="FFFFFF"/>
                </a:solidFill>
                <a:latin typeface="メイリオ"/>
                <a:ea typeface="メイリオ"/>
              </a:endParaRPr>
            </a:p>
          </p:txBody>
        </p:sp>
        <p:pic>
          <p:nvPicPr>
            <p:cNvPr id="8" name="グラフィックス 7">
              <a:extLst>
                <a:ext uri="{FF2B5EF4-FFF2-40B4-BE49-F238E27FC236}">
                  <a16:creationId xmlns:a16="http://schemas.microsoft.com/office/drawing/2014/main" id="{1C345473-EE39-8276-672A-AE140B83015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144000" y="5854250"/>
              <a:ext cx="1800000" cy="1159997"/>
            </a:xfrm>
            <a:prstGeom prst="rect">
              <a:avLst/>
            </a:prstGeom>
          </p:spPr>
        </p:pic>
      </p:grpSp>
      <p:grpSp>
        <p:nvGrpSpPr>
          <p:cNvPr id="11" name="グループ化 10">
            <a:extLst>
              <a:ext uri="{FF2B5EF4-FFF2-40B4-BE49-F238E27FC236}">
                <a16:creationId xmlns:a16="http://schemas.microsoft.com/office/drawing/2014/main" id="{BB89D1B4-C26C-6F72-2D84-96ABB0E0F5C2}"/>
              </a:ext>
            </a:extLst>
          </p:cNvPr>
          <p:cNvGrpSpPr/>
          <p:nvPr/>
        </p:nvGrpSpPr>
        <p:grpSpPr>
          <a:xfrm>
            <a:off x="6096000" y="1432994"/>
            <a:ext cx="1218981" cy="880711"/>
            <a:chOff x="9151290" y="1954361"/>
            <a:chExt cx="1828472" cy="1321066"/>
          </a:xfrm>
        </p:grpSpPr>
        <p:sp>
          <p:nvSpPr>
            <p:cNvPr id="7" name="正方形/長方形 6">
              <a:extLst>
                <a:ext uri="{FF2B5EF4-FFF2-40B4-BE49-F238E27FC236}">
                  <a16:creationId xmlns:a16="http://schemas.microsoft.com/office/drawing/2014/main" id="{E5910D51-87D1-D315-A47C-DE72CE1FF1BC}"/>
                </a:ext>
              </a:extLst>
            </p:cNvPr>
            <p:cNvSpPr/>
            <p:nvPr/>
          </p:nvSpPr>
          <p:spPr>
            <a:xfrm>
              <a:off x="9222811" y="2093095"/>
              <a:ext cx="1756951" cy="118233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pic>
          <p:nvPicPr>
            <p:cNvPr id="4" name="図 3">
              <a:extLst>
                <a:ext uri="{FF2B5EF4-FFF2-40B4-BE49-F238E27FC236}">
                  <a16:creationId xmlns:a16="http://schemas.microsoft.com/office/drawing/2014/main" id="{59FCEDDE-3C4A-B415-46FF-94EF83AE6B42}"/>
                </a:ext>
              </a:extLst>
            </p:cNvPr>
            <p:cNvPicPr>
              <a:picLocks noChangeAspect="1"/>
            </p:cNvPicPr>
            <p:nvPr/>
          </p:nvPicPr>
          <p:blipFill>
            <a:blip r:embed="rId6"/>
            <a:stretch>
              <a:fillRect/>
            </a:stretch>
          </p:blipFill>
          <p:spPr>
            <a:xfrm>
              <a:off x="9151290" y="1954361"/>
              <a:ext cx="1828472" cy="1316262"/>
            </a:xfrm>
            <a:prstGeom prst="rect">
              <a:avLst/>
            </a:prstGeom>
          </p:spPr>
        </p:pic>
      </p:grpSp>
    </p:spTree>
    <p:extLst>
      <p:ext uri="{BB962C8B-B14F-4D97-AF65-F5344CB8AC3E}">
        <p14:creationId xmlns:p14="http://schemas.microsoft.com/office/powerpoint/2010/main" val="33964680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a:latin typeface="+mn-ea"/>
                <a:ea typeface="+mn-ea"/>
              </a:rPr>
              <a:t>サービス概要</a:t>
            </a:r>
          </a:p>
        </p:txBody>
      </p:sp>
      <p:sp>
        <p:nvSpPr>
          <p:cNvPr id="57" name="コンテンツ プレースホルダー 12">
            <a:extLst>
              <a:ext uri="{FF2B5EF4-FFF2-40B4-BE49-F238E27FC236}">
                <a16:creationId xmlns:a16="http://schemas.microsoft.com/office/drawing/2014/main" id="{D76EE305-3E67-9229-C275-B78A4AE64085}"/>
              </a:ext>
            </a:extLst>
          </p:cNvPr>
          <p:cNvSpPr txBox="1">
            <a:spLocks/>
          </p:cNvSpPr>
          <p:nvPr/>
        </p:nvSpPr>
        <p:spPr>
          <a:xfrm>
            <a:off x="264000" y="837112"/>
            <a:ext cx="11664000" cy="5471156"/>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defTabSz="914324">
              <a:spcBef>
                <a:spcPts val="1000"/>
              </a:spcBef>
              <a:buNone/>
              <a:defRPr/>
            </a:pPr>
            <a:r>
              <a:rPr lang="ja-JP" altLang="en-US" sz="1800">
                <a:solidFill>
                  <a:srgbClr val="000000">
                    <a:lumMod val="85000"/>
                    <a:lumOff val="15000"/>
                  </a:srgbClr>
                </a:solidFill>
              </a:rPr>
              <a:t>セキュリティ</a:t>
            </a:r>
            <a:r>
              <a:rPr lang="en-US" altLang="ja-JP" sz="1800">
                <a:solidFill>
                  <a:srgbClr val="000000">
                    <a:lumMod val="85000"/>
                    <a:lumOff val="15000"/>
                  </a:srgbClr>
                </a:solidFill>
              </a:rPr>
              <a:t>YOROZU</a:t>
            </a:r>
            <a:r>
              <a:rPr lang="ja-JP" altLang="en-US" sz="1800">
                <a:solidFill>
                  <a:srgbClr val="000000">
                    <a:lumMod val="85000"/>
                    <a:lumOff val="15000"/>
                  </a:srgbClr>
                </a:solidFill>
              </a:rPr>
              <a:t>相談は、お客さまの社内端末から得られた情報を分析して、セキュリティリスクの可視化と対策の提案をいたします。さらに、相談窓口にてセキュリティのご相談を受け付けることで、お客さまの</a:t>
            </a:r>
            <a:br>
              <a:rPr lang="en-US" altLang="ja-JP" sz="1800">
                <a:solidFill>
                  <a:srgbClr val="000000">
                    <a:lumMod val="85000"/>
                    <a:lumOff val="15000"/>
                  </a:srgbClr>
                </a:solidFill>
              </a:rPr>
            </a:br>
            <a:r>
              <a:rPr lang="ja-JP" altLang="en-US" sz="1800">
                <a:solidFill>
                  <a:srgbClr val="000000">
                    <a:lumMod val="85000"/>
                    <a:lumOff val="15000"/>
                  </a:srgbClr>
                </a:solidFill>
              </a:rPr>
              <a:t>セキュリティ対策をサポートします。</a:t>
            </a:r>
          </a:p>
          <a:p>
            <a:pPr marL="0" indent="0">
              <a:buNone/>
            </a:pPr>
            <a:endParaRPr lang="ja-JP" altLang="en-US" sz="1800"/>
          </a:p>
        </p:txBody>
      </p:sp>
      <p:sp>
        <p:nvSpPr>
          <p:cNvPr id="58" name="四角形: 角を丸くする 57">
            <a:extLst>
              <a:ext uri="{FF2B5EF4-FFF2-40B4-BE49-F238E27FC236}">
                <a16:creationId xmlns:a16="http://schemas.microsoft.com/office/drawing/2014/main" id="{D34B3613-BE99-E673-2901-4F80FB9A6FE2}"/>
              </a:ext>
            </a:extLst>
          </p:cNvPr>
          <p:cNvSpPr/>
          <p:nvPr/>
        </p:nvSpPr>
        <p:spPr>
          <a:xfrm>
            <a:off x="409732" y="1659036"/>
            <a:ext cx="11518269" cy="4802907"/>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59" name="テキスト ボックス 58">
            <a:extLst>
              <a:ext uri="{FF2B5EF4-FFF2-40B4-BE49-F238E27FC236}">
                <a16:creationId xmlns:a16="http://schemas.microsoft.com/office/drawing/2014/main" id="{B3569CD8-2617-4B1B-CC4C-45F0B10544DA}"/>
              </a:ext>
            </a:extLst>
          </p:cNvPr>
          <p:cNvSpPr txBox="1"/>
          <p:nvPr/>
        </p:nvSpPr>
        <p:spPr>
          <a:xfrm>
            <a:off x="1692568" y="5295332"/>
            <a:ext cx="9007594" cy="584775"/>
          </a:xfrm>
          <a:prstGeom prst="rect">
            <a:avLst/>
          </a:prstGeom>
          <a:noFill/>
        </p:spPr>
        <p:txBody>
          <a:bodyPr wrap="none" rtlCol="0">
            <a:spAutoFit/>
          </a:bodyPr>
          <a:lstStyle/>
          <a:p>
            <a:pPr algn="ctr" defTabSz="609630">
              <a:defRPr/>
            </a:pPr>
            <a:r>
              <a:rPr lang="ja-JP" altLang="en-US" sz="1600" b="1" kern="0">
                <a:solidFill>
                  <a:prstClr val="black"/>
                </a:solidFill>
                <a:latin typeface="游ゴシック" panose="020F0502020204030204"/>
                <a:ea typeface="游ゴシック" panose="020B0400000000000000" pitchFamily="50" charset="-128"/>
              </a:rPr>
              <a:t>万が一の情報漏えいやサイバー事故に備え、サイバーリスク保険を自動付帯しています。</a:t>
            </a:r>
            <a:endParaRPr lang="en-US" altLang="ja-JP" sz="1600" b="1" kern="0">
              <a:solidFill>
                <a:prstClr val="black"/>
              </a:solidFill>
              <a:latin typeface="游ゴシック" panose="020F0502020204030204"/>
              <a:ea typeface="游ゴシック" panose="020B0400000000000000" pitchFamily="50" charset="-128"/>
            </a:endParaRPr>
          </a:p>
          <a:p>
            <a:pPr algn="ctr" defTabSz="609630">
              <a:defRPr/>
            </a:pPr>
            <a:r>
              <a:rPr lang="ja-JP" altLang="en-US" sz="1600" b="1" kern="0">
                <a:solidFill>
                  <a:prstClr val="black"/>
                </a:solidFill>
                <a:latin typeface="游ゴシック" panose="020F0502020204030204"/>
                <a:ea typeface="游ゴシック" panose="020B0400000000000000" pitchFamily="50" charset="-128"/>
              </a:rPr>
              <a:t>セキュリティリスクの可視化や相談窓口だけでなく、事故後のリスク補填までサポートします。</a:t>
            </a:r>
          </a:p>
        </p:txBody>
      </p:sp>
      <p:sp>
        <p:nvSpPr>
          <p:cNvPr id="60" name="テキスト ボックス 59">
            <a:extLst>
              <a:ext uri="{FF2B5EF4-FFF2-40B4-BE49-F238E27FC236}">
                <a16:creationId xmlns:a16="http://schemas.microsoft.com/office/drawing/2014/main" id="{794E7AF1-A115-18A4-EA32-987D693ADB18}"/>
              </a:ext>
            </a:extLst>
          </p:cNvPr>
          <p:cNvSpPr txBox="1"/>
          <p:nvPr/>
        </p:nvSpPr>
        <p:spPr>
          <a:xfrm>
            <a:off x="896984" y="1817015"/>
            <a:ext cx="3929281" cy="420564"/>
          </a:xfrm>
          <a:prstGeom prst="rect">
            <a:avLst/>
          </a:prstGeom>
          <a:noFill/>
        </p:spPr>
        <p:txBody>
          <a:bodyPr wrap="none" rtlCol="0">
            <a:spAutoFit/>
          </a:bodyPr>
          <a:lstStyle/>
          <a:p>
            <a:r>
              <a:rPr lang="ja-JP" altLang="en-US" sz="2133" b="1"/>
              <a:t>≪提供内容（基本メニュー）≫</a:t>
            </a:r>
          </a:p>
        </p:txBody>
      </p:sp>
      <p:sp>
        <p:nvSpPr>
          <p:cNvPr id="65" name="正方形/長方形 64">
            <a:extLst>
              <a:ext uri="{FF2B5EF4-FFF2-40B4-BE49-F238E27FC236}">
                <a16:creationId xmlns:a16="http://schemas.microsoft.com/office/drawing/2014/main" id="{3A94290E-7146-5B7C-726F-6DA888C44957}"/>
              </a:ext>
            </a:extLst>
          </p:cNvPr>
          <p:cNvSpPr/>
          <p:nvPr/>
        </p:nvSpPr>
        <p:spPr>
          <a:xfrm>
            <a:off x="5036826" y="2635482"/>
            <a:ext cx="1777769" cy="737360"/>
          </a:xfrm>
          <a:prstGeom prst="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1867" b="1" kern="0">
                <a:solidFill>
                  <a:prstClr val="white"/>
                </a:solidFill>
                <a:latin typeface="游ゴシック" panose="020F0502020204030204"/>
                <a:ea typeface="游ゴシック" panose="020B0400000000000000" pitchFamily="50" charset="-128"/>
              </a:rPr>
              <a:t>メール</a:t>
            </a:r>
            <a:endParaRPr lang="en-US" altLang="ja-JP" sz="1867" b="1" kern="0">
              <a:solidFill>
                <a:prstClr val="white"/>
              </a:solidFill>
              <a:latin typeface="游ゴシック" panose="020F0502020204030204"/>
              <a:ea typeface="游ゴシック" panose="020B0400000000000000" pitchFamily="50" charset="-128"/>
            </a:endParaRPr>
          </a:p>
          <a:p>
            <a:pPr algn="ctr" defTabSz="609630">
              <a:defRPr/>
            </a:pPr>
            <a:r>
              <a:rPr lang="ja-JP" altLang="en-US" sz="1867" b="1" kern="0">
                <a:solidFill>
                  <a:prstClr val="white"/>
                </a:solidFill>
                <a:latin typeface="游ゴシック" panose="020F0502020204030204"/>
                <a:ea typeface="游ゴシック" panose="020B0400000000000000" pitchFamily="50" charset="-128"/>
              </a:rPr>
              <a:t>マガジン配信</a:t>
            </a:r>
          </a:p>
        </p:txBody>
      </p:sp>
      <p:sp>
        <p:nvSpPr>
          <p:cNvPr id="66" name="正方形/長方形 65">
            <a:extLst>
              <a:ext uri="{FF2B5EF4-FFF2-40B4-BE49-F238E27FC236}">
                <a16:creationId xmlns:a16="http://schemas.microsoft.com/office/drawing/2014/main" id="{F9032DE3-9054-5396-21CC-DC74E840311C}"/>
              </a:ext>
            </a:extLst>
          </p:cNvPr>
          <p:cNvSpPr/>
          <p:nvPr/>
        </p:nvSpPr>
        <p:spPr>
          <a:xfrm>
            <a:off x="5037047" y="3372843"/>
            <a:ext cx="1777769" cy="1722535"/>
          </a:xfrm>
          <a:prstGeom prst="rect">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68" name="正方形/長方形 67">
            <a:extLst>
              <a:ext uri="{FF2B5EF4-FFF2-40B4-BE49-F238E27FC236}">
                <a16:creationId xmlns:a16="http://schemas.microsoft.com/office/drawing/2014/main" id="{045E1D58-ACC2-C99B-6D5C-C6FDA2C2C4D2}"/>
              </a:ext>
            </a:extLst>
          </p:cNvPr>
          <p:cNvSpPr/>
          <p:nvPr/>
        </p:nvSpPr>
        <p:spPr>
          <a:xfrm>
            <a:off x="3080718" y="2647729"/>
            <a:ext cx="1777767" cy="742432"/>
          </a:xfrm>
          <a:prstGeom prst="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1867" b="1" kern="0">
                <a:solidFill>
                  <a:prstClr val="white"/>
                </a:solidFill>
                <a:latin typeface="游ゴシック" panose="020F0502020204030204"/>
                <a:ea typeface="游ゴシック" panose="020B0400000000000000" pitchFamily="50" charset="-128"/>
              </a:rPr>
              <a:t>情報漏えい</a:t>
            </a:r>
            <a:endParaRPr lang="en-US" altLang="ja-JP" sz="1867" b="1" kern="0">
              <a:solidFill>
                <a:prstClr val="white"/>
              </a:solidFill>
              <a:latin typeface="游ゴシック" panose="020F0502020204030204"/>
              <a:ea typeface="游ゴシック" panose="020B0400000000000000" pitchFamily="50" charset="-128"/>
            </a:endParaRPr>
          </a:p>
          <a:p>
            <a:pPr algn="ctr" defTabSz="609630">
              <a:defRPr/>
            </a:pPr>
            <a:r>
              <a:rPr lang="ja-JP" altLang="en-US" sz="1867" b="1" kern="0">
                <a:solidFill>
                  <a:prstClr val="white"/>
                </a:solidFill>
                <a:latin typeface="游ゴシック" panose="020F0502020204030204"/>
                <a:ea typeface="游ゴシック" panose="020B0400000000000000" pitchFamily="50" charset="-128"/>
              </a:rPr>
              <a:t>リスク診断</a:t>
            </a:r>
            <a:endParaRPr lang="en-US" altLang="ja-JP" sz="1867" b="1" kern="0">
              <a:solidFill>
                <a:prstClr val="white"/>
              </a:solidFill>
              <a:latin typeface="游ゴシック" panose="020F0502020204030204"/>
              <a:ea typeface="游ゴシック" panose="020B0400000000000000" pitchFamily="50" charset="-128"/>
            </a:endParaRPr>
          </a:p>
        </p:txBody>
      </p:sp>
      <p:sp>
        <p:nvSpPr>
          <p:cNvPr id="69" name="正方形/長方形 68">
            <a:extLst>
              <a:ext uri="{FF2B5EF4-FFF2-40B4-BE49-F238E27FC236}">
                <a16:creationId xmlns:a16="http://schemas.microsoft.com/office/drawing/2014/main" id="{444B1992-CD6A-2F2D-949D-5A54A19F6395}"/>
              </a:ext>
            </a:extLst>
          </p:cNvPr>
          <p:cNvSpPr/>
          <p:nvPr/>
        </p:nvSpPr>
        <p:spPr>
          <a:xfrm>
            <a:off x="3081384" y="3372303"/>
            <a:ext cx="1777769" cy="1734385"/>
          </a:xfrm>
          <a:prstGeom prst="rect">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71" name="正方形/長方形 70">
            <a:extLst>
              <a:ext uri="{FF2B5EF4-FFF2-40B4-BE49-F238E27FC236}">
                <a16:creationId xmlns:a16="http://schemas.microsoft.com/office/drawing/2014/main" id="{407EFC29-E29F-B622-DF17-91DE527B8007}"/>
              </a:ext>
            </a:extLst>
          </p:cNvPr>
          <p:cNvSpPr/>
          <p:nvPr/>
        </p:nvSpPr>
        <p:spPr>
          <a:xfrm>
            <a:off x="6992268" y="2625922"/>
            <a:ext cx="1763207" cy="737360"/>
          </a:xfrm>
          <a:prstGeom prst="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1600" b="1" kern="0" dirty="0">
                <a:solidFill>
                  <a:prstClr val="white"/>
                </a:solidFill>
                <a:latin typeface="游ゴシック" panose="020F0502020204030204"/>
                <a:ea typeface="游ゴシック" panose="020B0400000000000000" pitchFamily="50" charset="-128"/>
              </a:rPr>
              <a:t>セキュリティ</a:t>
            </a:r>
            <a:endParaRPr lang="en-US" altLang="ja-JP" sz="1600" b="1" kern="0" dirty="0">
              <a:solidFill>
                <a:prstClr val="white"/>
              </a:solidFill>
              <a:latin typeface="游ゴシック" panose="020F0502020204030204"/>
              <a:ea typeface="游ゴシック" panose="020B0400000000000000" pitchFamily="50" charset="-128"/>
            </a:endParaRPr>
          </a:p>
          <a:p>
            <a:pPr algn="ctr" defTabSz="609630">
              <a:defRPr/>
            </a:pPr>
            <a:r>
              <a:rPr lang="en-US" altLang="ja-JP" sz="1600" b="1" kern="0" dirty="0">
                <a:solidFill>
                  <a:prstClr val="white"/>
                </a:solidFill>
                <a:latin typeface="游ゴシック" panose="020F0502020204030204"/>
                <a:ea typeface="游ゴシック" panose="020B0400000000000000" pitchFamily="50" charset="-128"/>
              </a:rPr>
              <a:t>YOROZU</a:t>
            </a:r>
            <a:r>
              <a:rPr lang="ja-JP" altLang="en-US" sz="1600" b="1" kern="0" dirty="0">
                <a:solidFill>
                  <a:prstClr val="white"/>
                </a:solidFill>
                <a:latin typeface="游ゴシック" panose="020F0502020204030204"/>
                <a:ea typeface="游ゴシック" panose="020B0400000000000000" pitchFamily="50" charset="-128"/>
              </a:rPr>
              <a:t>相談</a:t>
            </a:r>
            <a:endParaRPr lang="en-US" altLang="ja-JP" sz="1600" b="1" kern="0" dirty="0">
              <a:solidFill>
                <a:prstClr val="white"/>
              </a:solidFill>
              <a:latin typeface="游ゴシック" panose="020F0502020204030204"/>
              <a:ea typeface="游ゴシック" panose="020B0400000000000000" pitchFamily="50" charset="-128"/>
            </a:endParaRPr>
          </a:p>
          <a:p>
            <a:pPr algn="ctr" defTabSz="609630">
              <a:defRPr/>
            </a:pPr>
            <a:r>
              <a:rPr lang="ja-JP" altLang="en-US" sz="1600" b="1" kern="0" dirty="0">
                <a:solidFill>
                  <a:prstClr val="white"/>
                </a:solidFill>
                <a:latin typeface="游ゴシック" panose="020F0502020204030204"/>
                <a:ea typeface="游ゴシック" panose="020B0400000000000000" pitchFamily="50" charset="-128"/>
              </a:rPr>
              <a:t>窓口</a:t>
            </a:r>
          </a:p>
        </p:txBody>
      </p:sp>
      <p:sp>
        <p:nvSpPr>
          <p:cNvPr id="72" name="正方形/長方形 71">
            <a:extLst>
              <a:ext uri="{FF2B5EF4-FFF2-40B4-BE49-F238E27FC236}">
                <a16:creationId xmlns:a16="http://schemas.microsoft.com/office/drawing/2014/main" id="{5CAE6377-F51B-B007-A785-DC2D167E18A8}"/>
              </a:ext>
            </a:extLst>
          </p:cNvPr>
          <p:cNvSpPr/>
          <p:nvPr/>
        </p:nvSpPr>
        <p:spPr>
          <a:xfrm>
            <a:off x="6992268" y="3363283"/>
            <a:ext cx="1763207" cy="1722535"/>
          </a:xfrm>
          <a:prstGeom prst="rect">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74" name="正方形/長方形 73">
            <a:extLst>
              <a:ext uri="{FF2B5EF4-FFF2-40B4-BE49-F238E27FC236}">
                <a16:creationId xmlns:a16="http://schemas.microsoft.com/office/drawing/2014/main" id="{AF913A23-85AA-879F-CECF-89B9508A9D2B}"/>
              </a:ext>
            </a:extLst>
          </p:cNvPr>
          <p:cNvSpPr/>
          <p:nvPr/>
        </p:nvSpPr>
        <p:spPr>
          <a:xfrm>
            <a:off x="1124166" y="2638708"/>
            <a:ext cx="1777767" cy="742432"/>
          </a:xfrm>
          <a:prstGeom prst="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セキュリティ</a:t>
            </a:r>
            <a:endParaRPr lang="en-US" altLang="ja-JP" sz="1600" b="1" kern="0">
              <a:solidFill>
                <a:prstClr val="white"/>
              </a:solidFill>
              <a:latin typeface="游ゴシック" panose="020F0502020204030204"/>
              <a:ea typeface="游ゴシック" panose="020B0400000000000000" pitchFamily="50" charset="-128"/>
            </a:endParaRPr>
          </a:p>
          <a:p>
            <a:pPr algn="ctr" defTabSz="609630">
              <a:defRPr/>
            </a:pPr>
            <a:r>
              <a:rPr lang="ja-JP" altLang="en-US" sz="1600" b="1" kern="0">
                <a:solidFill>
                  <a:prstClr val="white"/>
                </a:solidFill>
                <a:latin typeface="游ゴシック" panose="020F0502020204030204"/>
                <a:ea typeface="游ゴシック" panose="020B0400000000000000" pitchFamily="50" charset="-128"/>
              </a:rPr>
              <a:t>ヘルスチェック</a:t>
            </a:r>
            <a:endParaRPr lang="en-US" altLang="ja-JP" sz="1600" b="1" kern="0">
              <a:solidFill>
                <a:prstClr val="white"/>
              </a:solidFill>
              <a:latin typeface="游ゴシック" panose="020F0502020204030204"/>
              <a:ea typeface="游ゴシック" panose="020B0400000000000000" pitchFamily="50" charset="-128"/>
            </a:endParaRPr>
          </a:p>
          <a:p>
            <a:pPr algn="ctr" defTabSz="609630">
              <a:defRPr/>
            </a:pPr>
            <a:r>
              <a:rPr lang="ja-JP" altLang="en-US" sz="1600" b="1" kern="0">
                <a:solidFill>
                  <a:prstClr val="white"/>
                </a:solidFill>
                <a:latin typeface="游ゴシック" panose="020F0502020204030204"/>
                <a:ea typeface="游ゴシック" panose="020B0400000000000000" pitchFamily="50" charset="-128"/>
              </a:rPr>
              <a:t>レポート</a:t>
            </a:r>
            <a:r>
              <a:rPr lang="en-US" altLang="ja-JP" sz="1200" b="1" kern="0">
                <a:solidFill>
                  <a:prstClr val="white"/>
                </a:solidFill>
                <a:latin typeface="游ゴシック" panose="020F0502020204030204"/>
                <a:ea typeface="游ゴシック" panose="020B0400000000000000" pitchFamily="50" charset="-128"/>
              </a:rPr>
              <a:t>※1</a:t>
            </a:r>
            <a:endParaRPr lang="ja-JP" altLang="en-US" sz="1600" b="1" kern="0">
              <a:solidFill>
                <a:prstClr val="white"/>
              </a:solidFill>
              <a:latin typeface="游ゴシック" panose="020F0502020204030204"/>
              <a:ea typeface="游ゴシック" panose="020B0400000000000000" pitchFamily="50" charset="-128"/>
            </a:endParaRPr>
          </a:p>
        </p:txBody>
      </p:sp>
      <p:sp>
        <p:nvSpPr>
          <p:cNvPr id="75" name="正方形/長方形 74">
            <a:extLst>
              <a:ext uri="{FF2B5EF4-FFF2-40B4-BE49-F238E27FC236}">
                <a16:creationId xmlns:a16="http://schemas.microsoft.com/office/drawing/2014/main" id="{A72AB864-0E22-C477-5E05-3843A55B2939}"/>
              </a:ext>
            </a:extLst>
          </p:cNvPr>
          <p:cNvSpPr/>
          <p:nvPr/>
        </p:nvSpPr>
        <p:spPr>
          <a:xfrm>
            <a:off x="1124609" y="3363282"/>
            <a:ext cx="1777769" cy="1734385"/>
          </a:xfrm>
          <a:prstGeom prst="rect">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76" name="AutoShape 2" descr="ヘルスチェックレポート">
            <a:extLst>
              <a:ext uri="{FF2B5EF4-FFF2-40B4-BE49-F238E27FC236}">
                <a16:creationId xmlns:a16="http://schemas.microsoft.com/office/drawing/2014/main" id="{B68D6EF0-DC79-453A-7BA8-BCCDE76F7A03}"/>
              </a:ext>
            </a:extLst>
          </p:cNvPr>
          <p:cNvSpPr>
            <a:spLocks noChangeAspect="1" noChangeArrowheads="1"/>
          </p:cNvSpPr>
          <p:nvPr/>
        </p:nvSpPr>
        <p:spPr bwMode="auto">
          <a:xfrm>
            <a:off x="5663391" y="3540152"/>
            <a:ext cx="203200" cy="2032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0960" tIns="30480" rIns="60960" bIns="30480" numCol="1" anchor="t" anchorCtr="0" compatLnSpc="1">
            <a:prstTxWarp prst="textNoShape">
              <a:avLst/>
            </a:prstTxWarp>
          </a:bodyPr>
          <a:lstStyle/>
          <a:p>
            <a:endParaRPr lang="ja-JP" altLang="en-US" sz="1200"/>
          </a:p>
        </p:txBody>
      </p:sp>
      <p:pic>
        <p:nvPicPr>
          <p:cNvPr id="77" name="図 76">
            <a:extLst>
              <a:ext uri="{FF2B5EF4-FFF2-40B4-BE49-F238E27FC236}">
                <a16:creationId xmlns:a16="http://schemas.microsoft.com/office/drawing/2014/main" id="{E9196C60-A2EA-F594-A459-846934CAA21F}"/>
              </a:ext>
            </a:extLst>
          </p:cNvPr>
          <p:cNvPicPr>
            <a:picLocks noChangeAspect="1"/>
          </p:cNvPicPr>
          <p:nvPr/>
        </p:nvPicPr>
        <p:blipFill>
          <a:blip r:embed="rId3"/>
          <a:stretch>
            <a:fillRect/>
          </a:stretch>
        </p:blipFill>
        <p:spPr>
          <a:xfrm>
            <a:off x="1319200" y="3703868"/>
            <a:ext cx="1346818" cy="1010113"/>
          </a:xfrm>
          <a:prstGeom prst="rect">
            <a:avLst/>
          </a:prstGeom>
        </p:spPr>
      </p:pic>
      <p:pic>
        <p:nvPicPr>
          <p:cNvPr id="78" name="図 77">
            <a:extLst>
              <a:ext uri="{FF2B5EF4-FFF2-40B4-BE49-F238E27FC236}">
                <a16:creationId xmlns:a16="http://schemas.microsoft.com/office/drawing/2014/main" id="{82FA6F2A-A679-E23F-C296-62B58EFE1BAA}"/>
              </a:ext>
            </a:extLst>
          </p:cNvPr>
          <p:cNvPicPr>
            <a:picLocks noChangeAspect="1"/>
          </p:cNvPicPr>
          <p:nvPr/>
        </p:nvPicPr>
        <p:blipFill>
          <a:blip r:embed="rId4"/>
          <a:stretch>
            <a:fillRect/>
          </a:stretch>
        </p:blipFill>
        <p:spPr>
          <a:xfrm>
            <a:off x="3242819" y="3642335"/>
            <a:ext cx="1467939" cy="1100954"/>
          </a:xfrm>
          <a:prstGeom prst="rect">
            <a:avLst/>
          </a:prstGeom>
        </p:spPr>
      </p:pic>
      <p:pic>
        <p:nvPicPr>
          <p:cNvPr id="79" name="図 78">
            <a:extLst>
              <a:ext uri="{FF2B5EF4-FFF2-40B4-BE49-F238E27FC236}">
                <a16:creationId xmlns:a16="http://schemas.microsoft.com/office/drawing/2014/main" id="{9E9416A1-9E8E-BF08-4B91-86CF724C51C4}"/>
              </a:ext>
            </a:extLst>
          </p:cNvPr>
          <p:cNvPicPr>
            <a:picLocks noChangeAspect="1"/>
          </p:cNvPicPr>
          <p:nvPr/>
        </p:nvPicPr>
        <p:blipFill>
          <a:blip r:embed="rId5"/>
          <a:stretch>
            <a:fillRect/>
          </a:stretch>
        </p:blipFill>
        <p:spPr>
          <a:xfrm>
            <a:off x="5136205" y="3629928"/>
            <a:ext cx="1510400" cy="1132800"/>
          </a:xfrm>
          <a:prstGeom prst="rect">
            <a:avLst/>
          </a:prstGeom>
        </p:spPr>
      </p:pic>
      <p:pic>
        <p:nvPicPr>
          <p:cNvPr id="80" name="図 79">
            <a:extLst>
              <a:ext uri="{FF2B5EF4-FFF2-40B4-BE49-F238E27FC236}">
                <a16:creationId xmlns:a16="http://schemas.microsoft.com/office/drawing/2014/main" id="{32195476-3DAB-8AD5-2A43-3D8A7622758F}"/>
              </a:ext>
            </a:extLst>
          </p:cNvPr>
          <p:cNvPicPr>
            <a:picLocks noChangeAspect="1"/>
          </p:cNvPicPr>
          <p:nvPr/>
        </p:nvPicPr>
        <p:blipFill>
          <a:blip r:embed="rId6"/>
          <a:stretch>
            <a:fillRect/>
          </a:stretch>
        </p:blipFill>
        <p:spPr>
          <a:xfrm>
            <a:off x="7122650" y="3629549"/>
            <a:ext cx="1510906" cy="1133179"/>
          </a:xfrm>
          <a:prstGeom prst="rect">
            <a:avLst/>
          </a:prstGeom>
        </p:spPr>
      </p:pic>
      <p:sp>
        <p:nvSpPr>
          <p:cNvPr id="81" name="テキスト ボックス 80">
            <a:extLst>
              <a:ext uri="{FF2B5EF4-FFF2-40B4-BE49-F238E27FC236}">
                <a16:creationId xmlns:a16="http://schemas.microsoft.com/office/drawing/2014/main" id="{A9B3D046-1EE4-3906-3710-E173392C1B58}"/>
              </a:ext>
            </a:extLst>
          </p:cNvPr>
          <p:cNvSpPr txBox="1"/>
          <p:nvPr/>
        </p:nvSpPr>
        <p:spPr>
          <a:xfrm>
            <a:off x="7878103" y="6020558"/>
            <a:ext cx="4047391" cy="461665"/>
          </a:xfrm>
          <a:prstGeom prst="rect">
            <a:avLst/>
          </a:prstGeom>
          <a:noFill/>
        </p:spPr>
        <p:txBody>
          <a:bodyPr wrap="square" rtlCol="0">
            <a:spAutoFit/>
          </a:bodyPr>
          <a:lstStyle/>
          <a:p>
            <a:pPr defTabSz="609630"/>
            <a:r>
              <a:rPr lang="en-US" altLang="ja-JP" sz="1200">
                <a:solidFill>
                  <a:prstClr val="black"/>
                </a:solidFill>
                <a:latin typeface="游ゴシック" panose="020F0502020204030204"/>
                <a:ea typeface="游ゴシック" panose="020B0400000000000000" pitchFamily="50" charset="-128"/>
              </a:rPr>
              <a:t>※1</a:t>
            </a:r>
            <a:r>
              <a:rPr lang="ja-JP" altLang="en-US" sz="1200">
                <a:solidFill>
                  <a:prstClr val="black"/>
                </a:solidFill>
                <a:latin typeface="游ゴシック" panose="020F0502020204030204"/>
                <a:ea typeface="游ゴシック" panose="020B0400000000000000" pitchFamily="50" charset="-128"/>
              </a:rPr>
              <a:t>　</a:t>
            </a:r>
            <a:r>
              <a:rPr lang="en-US" altLang="ja-JP" sz="1200">
                <a:solidFill>
                  <a:prstClr val="black"/>
                </a:solidFill>
                <a:latin typeface="游ゴシック" panose="020F0502020204030204"/>
                <a:ea typeface="游ゴシック" panose="020B0400000000000000" pitchFamily="50" charset="-128"/>
              </a:rPr>
              <a:t>5</a:t>
            </a:r>
            <a:r>
              <a:rPr lang="ja-JP" altLang="en-US" sz="1200">
                <a:solidFill>
                  <a:prstClr val="black"/>
                </a:solidFill>
                <a:latin typeface="游ゴシック" panose="020F0502020204030204"/>
                <a:ea typeface="游ゴシック" panose="020B0400000000000000" pitchFamily="50" charset="-128"/>
              </a:rPr>
              <a:t>端末分のライセンスが標準で含まれています。</a:t>
            </a:r>
            <a:endParaRPr lang="en-US" altLang="ja-JP" sz="1200">
              <a:solidFill>
                <a:prstClr val="black"/>
              </a:solidFill>
              <a:latin typeface="游ゴシック" panose="020F0502020204030204"/>
              <a:ea typeface="游ゴシック" panose="020B0400000000000000" pitchFamily="50" charset="-128"/>
            </a:endParaRPr>
          </a:p>
          <a:p>
            <a:pPr defTabSz="609630"/>
            <a:r>
              <a:rPr lang="en-US" altLang="ja-JP" sz="1200">
                <a:solidFill>
                  <a:prstClr val="black"/>
                </a:solidFill>
                <a:latin typeface="游ゴシック" panose="020F0502020204030204"/>
                <a:ea typeface="游ゴシック" panose="020B0400000000000000" pitchFamily="50" charset="-128"/>
              </a:rPr>
              <a:t>※2</a:t>
            </a:r>
            <a:r>
              <a:rPr lang="ja-JP" altLang="en-US" sz="1200">
                <a:solidFill>
                  <a:prstClr val="black"/>
                </a:solidFill>
                <a:latin typeface="游ゴシック" panose="020F0502020204030204"/>
                <a:ea typeface="游ゴシック" panose="020B0400000000000000" pitchFamily="50" charset="-128"/>
              </a:rPr>
              <a:t>　詳細は「サイバーリスク保険について」参照</a:t>
            </a:r>
          </a:p>
        </p:txBody>
      </p:sp>
      <p:sp>
        <p:nvSpPr>
          <p:cNvPr id="4" name="加算記号 3">
            <a:extLst>
              <a:ext uri="{FF2B5EF4-FFF2-40B4-BE49-F238E27FC236}">
                <a16:creationId xmlns:a16="http://schemas.microsoft.com/office/drawing/2014/main" id="{6F1806C5-DCF6-934E-8335-3F735AD2E40B}"/>
              </a:ext>
            </a:extLst>
          </p:cNvPr>
          <p:cNvSpPr/>
          <p:nvPr/>
        </p:nvSpPr>
        <p:spPr>
          <a:xfrm>
            <a:off x="8805684" y="3648094"/>
            <a:ext cx="759297" cy="753477"/>
          </a:xfrm>
          <a:prstGeom prst="mathPlus">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5" name="正方形/長方形 4">
            <a:extLst>
              <a:ext uri="{FF2B5EF4-FFF2-40B4-BE49-F238E27FC236}">
                <a16:creationId xmlns:a16="http://schemas.microsoft.com/office/drawing/2014/main" id="{95BABB74-5525-803C-B4A2-35B9651FFCCD}"/>
              </a:ext>
            </a:extLst>
          </p:cNvPr>
          <p:cNvSpPr/>
          <p:nvPr/>
        </p:nvSpPr>
        <p:spPr>
          <a:xfrm>
            <a:off x="9615190" y="2625922"/>
            <a:ext cx="1825831" cy="737360"/>
          </a:xfrm>
          <a:prstGeom prst="rect">
            <a:avLst/>
          </a:prstGeom>
          <a:solidFill>
            <a:schemeClr val="tx2"/>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サイバー</a:t>
            </a:r>
            <a:endParaRPr lang="en-US" altLang="ja-JP" sz="1600" b="1" kern="0">
              <a:solidFill>
                <a:prstClr val="white"/>
              </a:solidFill>
              <a:latin typeface="游ゴシック" panose="020F0502020204030204"/>
              <a:ea typeface="游ゴシック" panose="020B0400000000000000" pitchFamily="50" charset="-128"/>
            </a:endParaRPr>
          </a:p>
          <a:p>
            <a:pPr algn="ctr" defTabSz="609630">
              <a:defRPr/>
            </a:pPr>
            <a:r>
              <a:rPr lang="ja-JP" altLang="en-US" sz="1600" b="1" kern="0">
                <a:solidFill>
                  <a:prstClr val="white"/>
                </a:solidFill>
                <a:latin typeface="游ゴシック" panose="020F0502020204030204"/>
                <a:ea typeface="游ゴシック" panose="020B0400000000000000" pitchFamily="50" charset="-128"/>
              </a:rPr>
              <a:t>リスク保険</a:t>
            </a:r>
            <a:r>
              <a:rPr lang="en-US" altLang="ja-JP" sz="1067" b="1" kern="0">
                <a:solidFill>
                  <a:prstClr val="white"/>
                </a:solidFill>
                <a:latin typeface="游ゴシック" panose="020F0502020204030204"/>
                <a:ea typeface="游ゴシック" panose="020B0400000000000000" pitchFamily="50" charset="-128"/>
              </a:rPr>
              <a:t>※2</a:t>
            </a:r>
            <a:endParaRPr lang="en-US" altLang="ja-JP" sz="1600" b="1" kern="0">
              <a:solidFill>
                <a:prstClr val="white"/>
              </a:solidFill>
              <a:latin typeface="游ゴシック" panose="020F0502020204030204"/>
              <a:ea typeface="游ゴシック" panose="020B0400000000000000" pitchFamily="50" charset="-128"/>
            </a:endParaRPr>
          </a:p>
          <a:p>
            <a:pPr algn="ctr" defTabSz="609630">
              <a:defRPr/>
            </a:pPr>
            <a:r>
              <a:rPr lang="ja-JP" altLang="en-US" sz="1600" b="1" kern="0">
                <a:solidFill>
                  <a:prstClr val="white"/>
                </a:solidFill>
                <a:latin typeface="游ゴシック" panose="020F0502020204030204"/>
                <a:ea typeface="游ゴシック" panose="020B0400000000000000" pitchFamily="50" charset="-128"/>
              </a:rPr>
              <a:t>（自動付帯）</a:t>
            </a:r>
          </a:p>
        </p:txBody>
      </p:sp>
      <p:sp>
        <p:nvSpPr>
          <p:cNvPr id="6" name="正方形/長方形 5">
            <a:extLst>
              <a:ext uri="{FF2B5EF4-FFF2-40B4-BE49-F238E27FC236}">
                <a16:creationId xmlns:a16="http://schemas.microsoft.com/office/drawing/2014/main" id="{23FB56C1-35FC-ADB0-C66F-7CFCE8BE470B}"/>
              </a:ext>
            </a:extLst>
          </p:cNvPr>
          <p:cNvSpPr/>
          <p:nvPr/>
        </p:nvSpPr>
        <p:spPr>
          <a:xfrm>
            <a:off x="9615190" y="3363283"/>
            <a:ext cx="1825831" cy="1722535"/>
          </a:xfrm>
          <a:prstGeom prst="rect">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pic>
        <p:nvPicPr>
          <p:cNvPr id="9" name="図 8">
            <a:extLst>
              <a:ext uri="{FF2B5EF4-FFF2-40B4-BE49-F238E27FC236}">
                <a16:creationId xmlns:a16="http://schemas.microsoft.com/office/drawing/2014/main" id="{19C5F0FD-43AE-FFFC-6556-1F1DFBFB7559}"/>
              </a:ext>
            </a:extLst>
          </p:cNvPr>
          <p:cNvPicPr>
            <a:picLocks noChangeAspect="1"/>
          </p:cNvPicPr>
          <p:nvPr/>
        </p:nvPicPr>
        <p:blipFill>
          <a:blip r:embed="rId7"/>
          <a:stretch>
            <a:fillRect/>
          </a:stretch>
        </p:blipFill>
        <p:spPr>
          <a:xfrm>
            <a:off x="9918615" y="3634198"/>
            <a:ext cx="1218981" cy="877508"/>
          </a:xfrm>
          <a:prstGeom prst="rect">
            <a:avLst/>
          </a:prstGeom>
        </p:spPr>
      </p:pic>
      <p:sp>
        <p:nvSpPr>
          <p:cNvPr id="3" name="テキスト ボックス 2">
            <a:extLst>
              <a:ext uri="{FF2B5EF4-FFF2-40B4-BE49-F238E27FC236}">
                <a16:creationId xmlns:a16="http://schemas.microsoft.com/office/drawing/2014/main" id="{7F19C74E-3F8A-7971-71F6-B1FFC7F520D6}"/>
              </a:ext>
            </a:extLst>
          </p:cNvPr>
          <p:cNvSpPr txBox="1"/>
          <p:nvPr/>
        </p:nvSpPr>
        <p:spPr>
          <a:xfrm>
            <a:off x="9639221" y="4728910"/>
            <a:ext cx="1777768" cy="379656"/>
          </a:xfrm>
          <a:prstGeom prst="rect">
            <a:avLst/>
          </a:prstGeom>
          <a:noFill/>
        </p:spPr>
        <p:txBody>
          <a:bodyPr wrap="square" rtlCol="0">
            <a:spAutoFit/>
          </a:bodyPr>
          <a:lstStyle/>
          <a:p>
            <a:pPr algn="ctr" defTabSz="609630"/>
            <a:r>
              <a:rPr lang="ja-JP" altLang="en-US" sz="1333" b="1">
                <a:solidFill>
                  <a:prstClr val="black"/>
                </a:solidFill>
                <a:latin typeface="游ゴシック" panose="020F0502020204030204"/>
                <a:ea typeface="游ゴシック" panose="020B0400000000000000" pitchFamily="50" charset="-128"/>
              </a:rPr>
              <a:t>最大</a:t>
            </a:r>
            <a:r>
              <a:rPr lang="en-US" altLang="ja-JP" sz="1867" b="1">
                <a:solidFill>
                  <a:schemeClr val="tx2"/>
                </a:solidFill>
                <a:latin typeface="游ゴシック" panose="020F0502020204030204"/>
                <a:ea typeface="游ゴシック" panose="020B0400000000000000" pitchFamily="50" charset="-128"/>
              </a:rPr>
              <a:t>100</a:t>
            </a:r>
            <a:r>
              <a:rPr lang="ja-JP" altLang="en-US" sz="1867" b="1">
                <a:solidFill>
                  <a:schemeClr val="tx2"/>
                </a:solidFill>
                <a:latin typeface="游ゴシック" panose="020F0502020204030204"/>
                <a:ea typeface="游ゴシック" panose="020B0400000000000000" pitchFamily="50" charset="-128"/>
              </a:rPr>
              <a:t>万円</a:t>
            </a:r>
            <a:r>
              <a:rPr lang="ja-JP" altLang="en-US" sz="1333" b="1">
                <a:solidFill>
                  <a:prstClr val="black"/>
                </a:solidFill>
                <a:latin typeface="游ゴシック" panose="020F0502020204030204"/>
                <a:ea typeface="游ゴシック" panose="020B0400000000000000" pitchFamily="50" charset="-128"/>
              </a:rPr>
              <a:t>補償</a:t>
            </a:r>
            <a:endParaRPr lang="en-US" altLang="ja-JP" sz="1333" b="1">
              <a:solidFill>
                <a:prstClr val="black"/>
              </a:solidFill>
              <a:latin typeface="游ゴシック" panose="020F0502020204030204"/>
              <a:ea typeface="游ゴシック" panose="020B0400000000000000" pitchFamily="50" charset="-128"/>
            </a:endParaRPr>
          </a:p>
        </p:txBody>
      </p:sp>
    </p:spTree>
    <p:extLst>
      <p:ext uri="{BB962C8B-B14F-4D97-AF65-F5344CB8AC3E}">
        <p14:creationId xmlns:p14="http://schemas.microsoft.com/office/powerpoint/2010/main" val="2188454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580469-D37F-4AA4-8350-DDDBCFF6D505}"/>
              </a:ext>
            </a:extLst>
          </p:cNvPr>
          <p:cNvSpPr>
            <a:spLocks noGrp="1"/>
          </p:cNvSpPr>
          <p:nvPr>
            <p:ph type="title"/>
          </p:nvPr>
        </p:nvSpPr>
        <p:spPr/>
        <p:txBody>
          <a:bodyPr>
            <a:normAutofit fontScale="90000"/>
          </a:bodyPr>
          <a:lstStyle/>
          <a:p>
            <a:r>
              <a:rPr lang="ja-JP" altLang="en-US"/>
              <a:t>サービスの提供機能</a:t>
            </a:r>
            <a:br>
              <a:rPr lang="ja-JP" altLang="en-US"/>
            </a:br>
            <a:endParaRPr kumimoji="1" lang="ja-JP" altLang="en-US"/>
          </a:p>
        </p:txBody>
      </p:sp>
    </p:spTree>
    <p:extLst>
      <p:ext uri="{BB962C8B-B14F-4D97-AF65-F5344CB8AC3E}">
        <p14:creationId xmlns:p14="http://schemas.microsoft.com/office/powerpoint/2010/main" val="1659188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a:t>提供機能① セキュリティヘルスチェックレポート</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314235" y="836613"/>
            <a:ext cx="11664950" cy="5471583"/>
          </a:xfrm>
        </p:spPr>
        <p:txBody>
          <a:bodyPr>
            <a:normAutofit/>
          </a:bodyPr>
          <a:lstStyle/>
          <a:p>
            <a:pPr marL="0" indent="0">
              <a:buNone/>
            </a:pPr>
            <a:r>
              <a:rPr lang="ja-JP" altLang="en-US" sz="1800"/>
              <a:t>専用のソフトウェアをインストールしていただくことで、お客さま</a:t>
            </a:r>
            <a:r>
              <a:rPr lang="en-US" altLang="ja-JP" sz="1800"/>
              <a:t>PC</a:t>
            </a:r>
            <a:r>
              <a:rPr lang="ja-JP" altLang="en-US" sz="1800"/>
              <a:t>のセキュリティ健康状態をチェックし、分かりやすいレポートとして毎月提供します。セキュリティの危険度によっては、セキュリティリスクへの対処策も併せてご提示します。</a:t>
            </a:r>
            <a:r>
              <a:rPr lang="en-US" altLang="ja-JP" sz="1800"/>
              <a:t>※Windows OS</a:t>
            </a:r>
            <a:r>
              <a:rPr lang="ja-JP" altLang="en-US" sz="1800"/>
              <a:t>端末に限ります。</a:t>
            </a:r>
          </a:p>
        </p:txBody>
      </p:sp>
      <p:sp>
        <p:nvSpPr>
          <p:cNvPr id="7" name="四角形: 角を丸くする 6">
            <a:extLst>
              <a:ext uri="{FF2B5EF4-FFF2-40B4-BE49-F238E27FC236}">
                <a16:creationId xmlns:a16="http://schemas.microsoft.com/office/drawing/2014/main" id="{977B82C5-0AD6-875D-E3A2-C98E628A51C4}"/>
              </a:ext>
            </a:extLst>
          </p:cNvPr>
          <p:cNvSpPr/>
          <p:nvPr/>
        </p:nvSpPr>
        <p:spPr>
          <a:xfrm>
            <a:off x="410611" y="1760139"/>
            <a:ext cx="11516491" cy="4547685"/>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579">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8" name="四角形: 角を丸くする 7">
            <a:extLst>
              <a:ext uri="{FF2B5EF4-FFF2-40B4-BE49-F238E27FC236}">
                <a16:creationId xmlns:a16="http://schemas.microsoft.com/office/drawing/2014/main" id="{6565510E-ACEC-F89F-C709-FCA870CA484B}"/>
              </a:ext>
            </a:extLst>
          </p:cNvPr>
          <p:cNvSpPr/>
          <p:nvPr/>
        </p:nvSpPr>
        <p:spPr>
          <a:xfrm>
            <a:off x="2178510" y="1881649"/>
            <a:ext cx="7834980" cy="592577"/>
          </a:xfrm>
          <a:prstGeom prst="roundRect">
            <a:avLst/>
          </a:prstGeom>
          <a:solidFill>
            <a:schemeClr val="accent5"/>
          </a:solidFill>
          <a:ln w="12700" cap="flat" cmpd="sng" algn="ctr">
            <a:noFill/>
            <a:prstDash val="solid"/>
            <a:miter lim="800000"/>
          </a:ln>
          <a:effectLst/>
        </p:spPr>
        <p:txBody>
          <a:bodyPr rtlCol="0" anchor="ctr"/>
          <a:lstStyle/>
          <a:p>
            <a:pPr algn="ctr" defTabSz="609579">
              <a:defRPr/>
            </a:pPr>
            <a:r>
              <a:rPr lang="en-US" altLang="ja-JP" sz="2133" b="1" kern="0">
                <a:solidFill>
                  <a:prstClr val="white"/>
                </a:solidFill>
                <a:latin typeface="游ゴシック" panose="020F0502020204030204"/>
                <a:ea typeface="游ゴシック" panose="020B0400000000000000" pitchFamily="50" charset="-128"/>
              </a:rPr>
              <a:t>PC</a:t>
            </a:r>
            <a:r>
              <a:rPr lang="ja-JP" altLang="en-US" sz="2133" b="1" kern="0">
                <a:solidFill>
                  <a:prstClr val="white"/>
                </a:solidFill>
                <a:latin typeface="游ゴシック" panose="020F0502020204030204"/>
                <a:ea typeface="游ゴシック" panose="020B0400000000000000" pitchFamily="50" charset="-128"/>
              </a:rPr>
              <a:t>のセキュリティ健康状態と評価を毎月１回レポート</a:t>
            </a:r>
          </a:p>
        </p:txBody>
      </p:sp>
      <p:pic>
        <p:nvPicPr>
          <p:cNvPr id="9" name="図 8">
            <a:extLst>
              <a:ext uri="{FF2B5EF4-FFF2-40B4-BE49-F238E27FC236}">
                <a16:creationId xmlns:a16="http://schemas.microsoft.com/office/drawing/2014/main" id="{3DC3A4D8-B33F-3208-E29C-2124B63BC6C8}"/>
              </a:ext>
            </a:extLst>
          </p:cNvPr>
          <p:cNvPicPr>
            <a:picLocks noChangeAspect="1"/>
          </p:cNvPicPr>
          <p:nvPr/>
        </p:nvPicPr>
        <p:blipFill>
          <a:blip r:embed="rId3"/>
          <a:stretch>
            <a:fillRect/>
          </a:stretch>
        </p:blipFill>
        <p:spPr>
          <a:xfrm>
            <a:off x="1806634" y="3484074"/>
            <a:ext cx="5000766" cy="2340485"/>
          </a:xfrm>
          <a:prstGeom prst="rect">
            <a:avLst/>
          </a:prstGeom>
          <a:ln>
            <a:solidFill>
              <a:schemeClr val="accent5"/>
            </a:solidFill>
          </a:ln>
        </p:spPr>
      </p:pic>
      <p:sp>
        <p:nvSpPr>
          <p:cNvPr id="10" name="吹き出し: 角を丸めた四角形 9">
            <a:extLst>
              <a:ext uri="{FF2B5EF4-FFF2-40B4-BE49-F238E27FC236}">
                <a16:creationId xmlns:a16="http://schemas.microsoft.com/office/drawing/2014/main" id="{A309C848-244E-6167-C190-153FF463C013}"/>
              </a:ext>
            </a:extLst>
          </p:cNvPr>
          <p:cNvSpPr/>
          <p:nvPr/>
        </p:nvSpPr>
        <p:spPr>
          <a:xfrm>
            <a:off x="1549121" y="2564153"/>
            <a:ext cx="2608952" cy="791180"/>
          </a:xfrm>
          <a:prstGeom prst="wedgeRoundRectCallout">
            <a:avLst>
              <a:gd name="adj1" fmla="val -15641"/>
              <a:gd name="adj2" fmla="val 81797"/>
              <a:gd name="adj3" fmla="val 16667"/>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en-US" altLang="ja-JP" sz="1333" b="1" kern="0">
                <a:solidFill>
                  <a:sysClr val="windowText" lastClr="000000"/>
                </a:solidFill>
                <a:latin typeface="游ゴシック" panose="020F0502020204030204"/>
                <a:ea typeface="游ゴシック" panose="020B0400000000000000" pitchFamily="50" charset="-128"/>
              </a:rPr>
              <a:t>Web</a:t>
            </a:r>
            <a:r>
              <a:rPr lang="ja-JP" altLang="en-US" sz="1333" b="1" kern="0">
                <a:solidFill>
                  <a:sysClr val="windowText" lastClr="000000"/>
                </a:solidFill>
                <a:latin typeface="游ゴシック" panose="020F0502020204030204"/>
                <a:ea typeface="游ゴシック" panose="020B0400000000000000" pitchFamily="50" charset="-128"/>
              </a:rPr>
              <a:t>接続ログや外部装置接続</a:t>
            </a:r>
            <a:endParaRPr lang="en-US" altLang="ja-JP" sz="1333" b="1" kern="0">
              <a:solidFill>
                <a:sysClr val="windowText" lastClr="000000"/>
              </a:solidFill>
              <a:latin typeface="游ゴシック" panose="020F0502020204030204"/>
              <a:ea typeface="游ゴシック" panose="020B0400000000000000" pitchFamily="50" charset="-128"/>
            </a:endParaRPr>
          </a:p>
          <a:p>
            <a:pPr algn="ctr" defTabSz="609579">
              <a:defRPr/>
            </a:pPr>
            <a:r>
              <a:rPr lang="ja-JP" altLang="en-US" sz="1333" b="1" kern="0">
                <a:solidFill>
                  <a:sysClr val="windowText" lastClr="000000"/>
                </a:solidFill>
                <a:latin typeface="游ゴシック" panose="020F0502020204030204"/>
                <a:ea typeface="游ゴシック" panose="020B0400000000000000" pitchFamily="50" charset="-128"/>
              </a:rPr>
              <a:t>ログの分析レポートによって</a:t>
            </a:r>
            <a:endParaRPr lang="en-US" altLang="ja-JP" sz="1333" b="1" kern="0">
              <a:solidFill>
                <a:sysClr val="windowText" lastClr="000000"/>
              </a:solidFill>
              <a:latin typeface="游ゴシック" panose="020F0502020204030204"/>
              <a:ea typeface="游ゴシック" panose="020B0400000000000000" pitchFamily="50" charset="-128"/>
            </a:endParaRPr>
          </a:p>
          <a:p>
            <a:pPr algn="ctr" defTabSz="609579">
              <a:defRPr/>
            </a:pPr>
            <a:r>
              <a:rPr lang="ja-JP" altLang="en-US" sz="1333" b="1" kern="0">
                <a:solidFill>
                  <a:srgbClr val="CC0033"/>
                </a:solidFill>
                <a:latin typeface="游ゴシック" panose="020F0502020204030204"/>
                <a:ea typeface="游ゴシック" panose="020B0400000000000000" pitchFamily="50" charset="-128"/>
              </a:rPr>
              <a:t>セキュリティリスクを把握</a:t>
            </a:r>
            <a:endParaRPr lang="en-US" altLang="ja-JP" sz="1333" b="1" kern="0">
              <a:solidFill>
                <a:srgbClr val="CC0033"/>
              </a:solidFill>
              <a:latin typeface="游ゴシック" panose="020F0502020204030204"/>
              <a:ea typeface="游ゴシック" panose="020B0400000000000000" pitchFamily="50" charset="-128"/>
            </a:endParaRPr>
          </a:p>
        </p:txBody>
      </p:sp>
      <p:sp>
        <p:nvSpPr>
          <p:cNvPr id="11" name="吹き出し: 角を丸めた四角形 10">
            <a:extLst>
              <a:ext uri="{FF2B5EF4-FFF2-40B4-BE49-F238E27FC236}">
                <a16:creationId xmlns:a16="http://schemas.microsoft.com/office/drawing/2014/main" id="{DF755963-026C-BE63-F323-BFDBF4DBAA28}"/>
              </a:ext>
            </a:extLst>
          </p:cNvPr>
          <p:cNvSpPr/>
          <p:nvPr/>
        </p:nvSpPr>
        <p:spPr>
          <a:xfrm>
            <a:off x="4497842" y="2564153"/>
            <a:ext cx="2608952" cy="791180"/>
          </a:xfrm>
          <a:prstGeom prst="wedgeRoundRectCallout">
            <a:avLst>
              <a:gd name="adj1" fmla="val 11290"/>
              <a:gd name="adj2" fmla="val 86183"/>
              <a:gd name="adj3" fmla="val 16667"/>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en-US" altLang="ja-JP" sz="1333" b="1" kern="0">
                <a:solidFill>
                  <a:sysClr val="windowText" lastClr="000000"/>
                </a:solidFill>
                <a:latin typeface="游ゴシック" panose="020F0502020204030204"/>
                <a:ea typeface="游ゴシック" panose="020B0400000000000000" pitchFamily="50" charset="-128"/>
              </a:rPr>
              <a:t>OS</a:t>
            </a:r>
            <a:r>
              <a:rPr lang="ja-JP" altLang="en-US" sz="1333" b="1" kern="0">
                <a:solidFill>
                  <a:sysClr val="windowText" lastClr="000000"/>
                </a:solidFill>
                <a:latin typeface="游ゴシック" panose="020F0502020204030204"/>
                <a:ea typeface="游ゴシック" panose="020B0400000000000000" pitchFamily="50" charset="-128"/>
              </a:rPr>
              <a:t>バージョンや</a:t>
            </a:r>
            <a:endParaRPr lang="en-US" altLang="ja-JP" sz="1333" b="1" kern="0">
              <a:solidFill>
                <a:sysClr val="windowText" lastClr="000000"/>
              </a:solidFill>
              <a:latin typeface="游ゴシック" panose="020F0502020204030204"/>
              <a:ea typeface="游ゴシック" panose="020B0400000000000000" pitchFamily="50" charset="-128"/>
            </a:endParaRPr>
          </a:p>
          <a:p>
            <a:pPr algn="ctr" defTabSz="609579">
              <a:defRPr/>
            </a:pPr>
            <a:r>
              <a:rPr lang="ja-JP" altLang="en-US" sz="1333" b="1" kern="0">
                <a:solidFill>
                  <a:sysClr val="windowText" lastClr="000000"/>
                </a:solidFill>
                <a:latin typeface="游ゴシック" panose="020F0502020204030204"/>
                <a:ea typeface="游ゴシック" panose="020B0400000000000000" pitchFamily="50" charset="-128"/>
              </a:rPr>
              <a:t>利用ソフトウェア情報など</a:t>
            </a:r>
            <a:endParaRPr lang="en-US" altLang="ja-JP" sz="1333" b="1" kern="0">
              <a:solidFill>
                <a:sysClr val="windowText" lastClr="000000"/>
              </a:solidFill>
              <a:latin typeface="游ゴシック" panose="020F0502020204030204"/>
              <a:ea typeface="游ゴシック" panose="020B0400000000000000" pitchFamily="50" charset="-128"/>
            </a:endParaRPr>
          </a:p>
          <a:p>
            <a:pPr algn="ctr" defTabSz="609579">
              <a:defRPr/>
            </a:pPr>
            <a:r>
              <a:rPr lang="ja-JP" altLang="en-US" sz="1333" b="1" kern="0">
                <a:solidFill>
                  <a:srgbClr val="CC0033"/>
                </a:solidFill>
                <a:latin typeface="游ゴシック" panose="020F0502020204030204"/>
                <a:ea typeface="游ゴシック" panose="020B0400000000000000" pitchFamily="50" charset="-128"/>
              </a:rPr>
              <a:t>資産管理が可能</a:t>
            </a:r>
            <a:endParaRPr lang="en-US" altLang="ja-JP" sz="1333" b="1" kern="0">
              <a:solidFill>
                <a:srgbClr val="CC0033"/>
              </a:solidFill>
              <a:latin typeface="游ゴシック" panose="020F0502020204030204"/>
              <a:ea typeface="游ゴシック" panose="020B0400000000000000" pitchFamily="50" charset="-128"/>
            </a:endParaRPr>
          </a:p>
        </p:txBody>
      </p:sp>
      <p:sp>
        <p:nvSpPr>
          <p:cNvPr id="12" name="四角形: 角を丸くする 11">
            <a:extLst>
              <a:ext uri="{FF2B5EF4-FFF2-40B4-BE49-F238E27FC236}">
                <a16:creationId xmlns:a16="http://schemas.microsoft.com/office/drawing/2014/main" id="{3CE922EA-E8D6-4BBB-4AF6-1A7870FFE7B8}"/>
              </a:ext>
            </a:extLst>
          </p:cNvPr>
          <p:cNvSpPr/>
          <p:nvPr/>
        </p:nvSpPr>
        <p:spPr>
          <a:xfrm>
            <a:off x="7694161" y="2835550"/>
            <a:ext cx="3335938" cy="484612"/>
          </a:xfrm>
          <a:prstGeom prst="roundRect">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en-US" altLang="ja-JP" sz="1600" b="1" kern="0">
                <a:solidFill>
                  <a:prstClr val="black"/>
                </a:solidFill>
                <a:latin typeface="游ゴシック" panose="020F0502020204030204"/>
                <a:ea typeface="游ゴシック" panose="020B0400000000000000" pitchFamily="50" charset="-128"/>
              </a:rPr>
              <a:t>OS</a:t>
            </a:r>
            <a:r>
              <a:rPr lang="ja-JP" altLang="en-US" sz="1600" b="1" kern="0">
                <a:solidFill>
                  <a:prstClr val="black"/>
                </a:solidFill>
                <a:latin typeface="游ゴシック" panose="020F0502020204030204"/>
                <a:ea typeface="游ゴシック" panose="020B0400000000000000" pitchFamily="50" charset="-128"/>
              </a:rPr>
              <a:t>脆弱性情報</a:t>
            </a:r>
          </a:p>
        </p:txBody>
      </p:sp>
      <p:sp>
        <p:nvSpPr>
          <p:cNvPr id="13" name="四角形: 角を丸くする 12">
            <a:extLst>
              <a:ext uri="{FF2B5EF4-FFF2-40B4-BE49-F238E27FC236}">
                <a16:creationId xmlns:a16="http://schemas.microsoft.com/office/drawing/2014/main" id="{E63B5C78-A4CA-3A26-30E6-9AD01FAAF05C}"/>
              </a:ext>
            </a:extLst>
          </p:cNvPr>
          <p:cNvSpPr/>
          <p:nvPr/>
        </p:nvSpPr>
        <p:spPr>
          <a:xfrm>
            <a:off x="7694161" y="3379630"/>
            <a:ext cx="3335938" cy="484612"/>
          </a:xfrm>
          <a:prstGeom prst="roundRect">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ja-JP" altLang="en-US" sz="1600" b="1" kern="0">
                <a:solidFill>
                  <a:prstClr val="black"/>
                </a:solidFill>
                <a:latin typeface="游ゴシック" panose="020F0502020204030204"/>
                <a:ea typeface="游ゴシック" panose="020B0400000000000000" pitchFamily="50" charset="-128"/>
              </a:rPr>
              <a:t>ソフトウェア脆弱性情報</a:t>
            </a:r>
          </a:p>
        </p:txBody>
      </p:sp>
      <p:sp>
        <p:nvSpPr>
          <p:cNvPr id="15" name="四角形: 角を丸くする 14">
            <a:extLst>
              <a:ext uri="{FF2B5EF4-FFF2-40B4-BE49-F238E27FC236}">
                <a16:creationId xmlns:a16="http://schemas.microsoft.com/office/drawing/2014/main" id="{80253C83-33CB-076E-DE60-06996B2AAAC2}"/>
              </a:ext>
            </a:extLst>
          </p:cNvPr>
          <p:cNvSpPr/>
          <p:nvPr/>
        </p:nvSpPr>
        <p:spPr>
          <a:xfrm>
            <a:off x="7694161" y="3922745"/>
            <a:ext cx="3335938" cy="484612"/>
          </a:xfrm>
          <a:prstGeom prst="roundRect">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ja-JP" altLang="en-US" sz="1600" b="1" kern="0">
                <a:solidFill>
                  <a:prstClr val="black"/>
                </a:solidFill>
                <a:latin typeface="游ゴシック" panose="020F0502020204030204"/>
                <a:ea typeface="游ゴシック" panose="020B0400000000000000" pitchFamily="50" charset="-128"/>
              </a:rPr>
              <a:t>業務時間外の</a:t>
            </a:r>
            <a:r>
              <a:rPr lang="en-US" altLang="ja-JP" sz="1600" b="1" kern="0">
                <a:solidFill>
                  <a:prstClr val="black"/>
                </a:solidFill>
                <a:latin typeface="游ゴシック" panose="020F0502020204030204"/>
                <a:ea typeface="游ゴシック" panose="020B0400000000000000" pitchFamily="50" charset="-128"/>
              </a:rPr>
              <a:t>PC</a:t>
            </a:r>
            <a:r>
              <a:rPr lang="ja-JP" altLang="en-US" sz="1600" b="1" kern="0">
                <a:solidFill>
                  <a:prstClr val="black"/>
                </a:solidFill>
                <a:latin typeface="游ゴシック" panose="020F0502020204030204"/>
                <a:ea typeface="游ゴシック" panose="020B0400000000000000" pitchFamily="50" charset="-128"/>
              </a:rPr>
              <a:t>利用状況</a:t>
            </a:r>
          </a:p>
        </p:txBody>
      </p:sp>
      <p:sp>
        <p:nvSpPr>
          <p:cNvPr id="17" name="テキスト ボックス 16">
            <a:extLst>
              <a:ext uri="{FF2B5EF4-FFF2-40B4-BE49-F238E27FC236}">
                <a16:creationId xmlns:a16="http://schemas.microsoft.com/office/drawing/2014/main" id="{B9DE0F6F-695E-6EDF-3C80-613DC4EA75EF}"/>
              </a:ext>
            </a:extLst>
          </p:cNvPr>
          <p:cNvSpPr txBox="1"/>
          <p:nvPr/>
        </p:nvSpPr>
        <p:spPr>
          <a:xfrm>
            <a:off x="10458129" y="5487081"/>
            <a:ext cx="571970" cy="338554"/>
          </a:xfrm>
          <a:prstGeom prst="rect">
            <a:avLst/>
          </a:prstGeom>
          <a:noFill/>
        </p:spPr>
        <p:txBody>
          <a:bodyPr wrap="square" rtlCol="0">
            <a:spAutoFit/>
          </a:bodyPr>
          <a:lstStyle/>
          <a:p>
            <a:pPr defTabSz="609579"/>
            <a:r>
              <a:rPr lang="en-US" altLang="ja-JP" sz="1600" b="1">
                <a:solidFill>
                  <a:prstClr val="black"/>
                </a:solidFill>
                <a:latin typeface="游ゴシック" panose="020F0502020204030204"/>
                <a:ea typeface="游ゴシック" panose="020B0400000000000000" pitchFamily="50" charset="-128"/>
              </a:rPr>
              <a:t>etc.</a:t>
            </a:r>
            <a:endParaRPr lang="ja-JP" altLang="en-US" sz="1600" b="1">
              <a:solidFill>
                <a:prstClr val="black"/>
              </a:solidFill>
              <a:latin typeface="游ゴシック" panose="020F0502020204030204"/>
              <a:ea typeface="游ゴシック" panose="020B0400000000000000" pitchFamily="50" charset="-128"/>
            </a:endParaRPr>
          </a:p>
        </p:txBody>
      </p:sp>
      <p:sp>
        <p:nvSpPr>
          <p:cNvPr id="18" name="四角形: 角を丸くする 17">
            <a:extLst>
              <a:ext uri="{FF2B5EF4-FFF2-40B4-BE49-F238E27FC236}">
                <a16:creationId xmlns:a16="http://schemas.microsoft.com/office/drawing/2014/main" id="{CADA50BC-B0D2-936E-5E75-345CAA554789}"/>
              </a:ext>
            </a:extLst>
          </p:cNvPr>
          <p:cNvSpPr/>
          <p:nvPr/>
        </p:nvSpPr>
        <p:spPr>
          <a:xfrm>
            <a:off x="7694161" y="4467789"/>
            <a:ext cx="3335938" cy="484612"/>
          </a:xfrm>
          <a:prstGeom prst="roundRect">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ja-JP" altLang="en-US" sz="1600" b="1" kern="0">
                <a:solidFill>
                  <a:prstClr val="black"/>
                </a:solidFill>
                <a:latin typeface="游ゴシック" panose="020F0502020204030204"/>
                <a:ea typeface="游ゴシック" panose="020B0400000000000000" pitchFamily="50" charset="-128"/>
              </a:rPr>
              <a:t>不正</a:t>
            </a:r>
            <a:r>
              <a:rPr lang="en-US" altLang="ja-JP" sz="1600" b="1" kern="0">
                <a:solidFill>
                  <a:prstClr val="black"/>
                </a:solidFill>
                <a:latin typeface="游ゴシック" panose="020F0502020204030204"/>
                <a:ea typeface="游ゴシック" panose="020B0400000000000000" pitchFamily="50" charset="-128"/>
              </a:rPr>
              <a:t>Web</a:t>
            </a:r>
            <a:r>
              <a:rPr lang="ja-JP" altLang="en-US" sz="1600" b="1" kern="0">
                <a:solidFill>
                  <a:prstClr val="black"/>
                </a:solidFill>
                <a:latin typeface="游ゴシック" panose="020F0502020204030204"/>
                <a:ea typeface="游ゴシック" panose="020B0400000000000000" pitchFamily="50" charset="-128"/>
              </a:rPr>
              <a:t>サイトへのアクセス状況</a:t>
            </a:r>
          </a:p>
        </p:txBody>
      </p:sp>
      <p:sp>
        <p:nvSpPr>
          <p:cNvPr id="19" name="四角形: 角を丸くする 18">
            <a:extLst>
              <a:ext uri="{FF2B5EF4-FFF2-40B4-BE49-F238E27FC236}">
                <a16:creationId xmlns:a16="http://schemas.microsoft.com/office/drawing/2014/main" id="{D131346C-19A9-D5CE-1E0C-9E25184D2D09}"/>
              </a:ext>
            </a:extLst>
          </p:cNvPr>
          <p:cNvSpPr/>
          <p:nvPr/>
        </p:nvSpPr>
        <p:spPr>
          <a:xfrm>
            <a:off x="7694161" y="5010905"/>
            <a:ext cx="3335938" cy="484612"/>
          </a:xfrm>
          <a:prstGeom prst="roundRect">
            <a:avLst/>
          </a:prstGeom>
          <a:solidFill>
            <a:sysClr val="window" lastClr="FFFFFF"/>
          </a:solidFill>
          <a:ln w="38100" cap="flat" cmpd="sng" algn="ctr">
            <a:solidFill>
              <a:schemeClr val="accent5"/>
            </a:solidFill>
            <a:prstDash val="solid"/>
            <a:miter lim="800000"/>
          </a:ln>
          <a:effectLst/>
        </p:spPr>
        <p:txBody>
          <a:bodyPr rtlCol="0" anchor="ctr"/>
          <a:lstStyle/>
          <a:p>
            <a:pPr algn="ctr" defTabSz="609579">
              <a:defRPr/>
            </a:pPr>
            <a:r>
              <a:rPr lang="en-US" altLang="ja-JP" sz="1600" b="1" kern="0">
                <a:solidFill>
                  <a:prstClr val="black"/>
                </a:solidFill>
                <a:latin typeface="游ゴシック" panose="020F0502020204030204"/>
                <a:ea typeface="游ゴシック" panose="020B0400000000000000" pitchFamily="50" charset="-128"/>
              </a:rPr>
              <a:t>USB</a:t>
            </a:r>
            <a:r>
              <a:rPr lang="ja-JP" altLang="en-US" sz="1600" b="1" kern="0">
                <a:solidFill>
                  <a:prstClr val="black"/>
                </a:solidFill>
                <a:latin typeface="游ゴシック" panose="020F0502020204030204"/>
                <a:ea typeface="游ゴシック" panose="020B0400000000000000" pitchFamily="50" charset="-128"/>
              </a:rPr>
              <a:t>など記憶媒体の利用状況</a:t>
            </a:r>
          </a:p>
        </p:txBody>
      </p:sp>
      <p:sp>
        <p:nvSpPr>
          <p:cNvPr id="20" name="テキスト ボックス 19">
            <a:extLst>
              <a:ext uri="{FF2B5EF4-FFF2-40B4-BE49-F238E27FC236}">
                <a16:creationId xmlns:a16="http://schemas.microsoft.com/office/drawing/2014/main" id="{33A4E494-7480-B4E7-1BC4-965E71533FB1}"/>
              </a:ext>
            </a:extLst>
          </p:cNvPr>
          <p:cNvSpPr txBox="1"/>
          <p:nvPr/>
        </p:nvSpPr>
        <p:spPr>
          <a:xfrm>
            <a:off x="7668337" y="2527821"/>
            <a:ext cx="2528256" cy="297454"/>
          </a:xfrm>
          <a:prstGeom prst="rect">
            <a:avLst/>
          </a:prstGeom>
          <a:noFill/>
        </p:spPr>
        <p:txBody>
          <a:bodyPr wrap="none" rtlCol="0">
            <a:spAutoFit/>
          </a:bodyPr>
          <a:lstStyle/>
          <a:p>
            <a:pPr defTabSz="304811"/>
            <a:r>
              <a:rPr lang="ja-JP" altLang="en-US" sz="1333" b="1">
                <a:solidFill>
                  <a:srgbClr val="000000"/>
                </a:solidFill>
                <a:latin typeface="メイリオ"/>
                <a:ea typeface="メイリオ"/>
              </a:rPr>
              <a:t>≪レポートで分かることの例≫</a:t>
            </a:r>
          </a:p>
        </p:txBody>
      </p:sp>
      <p:sp>
        <p:nvSpPr>
          <p:cNvPr id="21" name="テキスト ボックス 20">
            <a:extLst>
              <a:ext uri="{FF2B5EF4-FFF2-40B4-BE49-F238E27FC236}">
                <a16:creationId xmlns:a16="http://schemas.microsoft.com/office/drawing/2014/main" id="{731ACCC9-F78B-2628-D06E-1B9103BB6EAF}"/>
              </a:ext>
            </a:extLst>
          </p:cNvPr>
          <p:cNvSpPr txBox="1"/>
          <p:nvPr/>
        </p:nvSpPr>
        <p:spPr>
          <a:xfrm>
            <a:off x="1875533" y="5871373"/>
            <a:ext cx="10051567" cy="297454"/>
          </a:xfrm>
          <a:prstGeom prst="rect">
            <a:avLst/>
          </a:prstGeom>
          <a:noFill/>
        </p:spPr>
        <p:txBody>
          <a:bodyPr wrap="square" rtlCol="0">
            <a:spAutoFit/>
          </a:bodyPr>
          <a:lstStyle/>
          <a:p>
            <a:pPr defTabSz="609579"/>
            <a:r>
              <a:rPr lang="en-US" altLang="ja-JP" sz="1333" b="1">
                <a:solidFill>
                  <a:prstClr val="black"/>
                </a:solidFill>
                <a:latin typeface="游ゴシック" panose="020F0502020204030204"/>
                <a:ea typeface="游ゴシック" panose="020B0400000000000000" pitchFamily="50" charset="-128"/>
              </a:rPr>
              <a:t>※5</a:t>
            </a:r>
            <a:r>
              <a:rPr lang="ja-JP" altLang="en-US" sz="1333" b="1">
                <a:solidFill>
                  <a:prstClr val="black"/>
                </a:solidFill>
                <a:latin typeface="游ゴシック" panose="020F0502020204030204"/>
                <a:ea typeface="游ゴシック" panose="020B0400000000000000" pitchFamily="50" charset="-128"/>
              </a:rPr>
              <a:t>端末分のライセンスが標準で含まれています。</a:t>
            </a:r>
            <a:r>
              <a:rPr lang="en-US" altLang="ja-JP" sz="1333" b="1">
                <a:solidFill>
                  <a:prstClr val="black"/>
                </a:solidFill>
                <a:latin typeface="游ゴシック" panose="020F0502020204030204"/>
                <a:ea typeface="游ゴシック" panose="020B0400000000000000" pitchFamily="50" charset="-128"/>
              </a:rPr>
              <a:t>6</a:t>
            </a:r>
            <a:r>
              <a:rPr lang="ja-JP" altLang="en-US" sz="1333" b="1">
                <a:solidFill>
                  <a:prstClr val="black"/>
                </a:solidFill>
                <a:latin typeface="游ゴシック" panose="020F0502020204030204"/>
                <a:ea typeface="游ゴシック" panose="020B0400000000000000" pitchFamily="50" charset="-128"/>
              </a:rPr>
              <a:t>端末以上のご利用は別途オプション料金が発生します。</a:t>
            </a:r>
            <a:endParaRPr lang="en-US" altLang="ja-JP" sz="1333" b="1">
              <a:solidFill>
                <a:prstClr val="black"/>
              </a:solidFill>
              <a:latin typeface="游ゴシック" panose="020F0502020204030204"/>
              <a:ea typeface="游ゴシック" panose="020B0400000000000000" pitchFamily="50" charset="-128"/>
            </a:endParaRPr>
          </a:p>
        </p:txBody>
      </p:sp>
    </p:spTree>
    <p:extLst>
      <p:ext uri="{BB962C8B-B14F-4D97-AF65-F5344CB8AC3E}">
        <p14:creationId xmlns:p14="http://schemas.microsoft.com/office/powerpoint/2010/main" val="17363715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8C42D8D3-A080-DA36-E535-0EDE5B152F42}"/>
              </a:ext>
            </a:extLst>
          </p:cNvPr>
          <p:cNvPicPr>
            <a:picLocks noChangeAspect="1"/>
          </p:cNvPicPr>
          <p:nvPr/>
        </p:nvPicPr>
        <p:blipFill>
          <a:blip r:embed="rId3"/>
          <a:stretch>
            <a:fillRect/>
          </a:stretch>
        </p:blipFill>
        <p:spPr>
          <a:xfrm>
            <a:off x="7491268" y="960918"/>
            <a:ext cx="4461932" cy="2326306"/>
          </a:xfrm>
          <a:prstGeom prst="rect">
            <a:avLst/>
          </a:prstGeom>
        </p:spPr>
      </p:pic>
      <p:sp>
        <p:nvSpPr>
          <p:cNvPr id="2" name="四角形: 角を丸くする 1">
            <a:extLst>
              <a:ext uri="{FF2B5EF4-FFF2-40B4-BE49-F238E27FC236}">
                <a16:creationId xmlns:a16="http://schemas.microsoft.com/office/drawing/2014/main" id="{BB629722-46A7-C58A-94FA-52FCB6880146}"/>
              </a:ext>
            </a:extLst>
          </p:cNvPr>
          <p:cNvSpPr/>
          <p:nvPr/>
        </p:nvSpPr>
        <p:spPr>
          <a:xfrm>
            <a:off x="818445" y="5635980"/>
            <a:ext cx="10555112" cy="767645"/>
          </a:xfrm>
          <a:prstGeom prst="roundRect">
            <a:avLst/>
          </a:prstGeom>
          <a:solidFill>
            <a:srgbClr val="C0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304761">
              <a:defRPr/>
            </a:pPr>
            <a:r>
              <a:rPr lang="en-US" altLang="ja-JP" sz="1867" b="1" dirty="0">
                <a:solidFill>
                  <a:srgbClr val="FFFFFF"/>
                </a:solidFill>
                <a:latin typeface="Meiryo UI" panose="020B0604030504040204" pitchFamily="50" charset="-128"/>
                <a:ea typeface="Meiryo UI" panose="020B0604030504040204" pitchFamily="50" charset="-128"/>
              </a:rPr>
              <a:t>OS/</a:t>
            </a:r>
            <a:r>
              <a:rPr lang="ja-JP" altLang="en-US" sz="1867" b="1" dirty="0">
                <a:solidFill>
                  <a:srgbClr val="FFFFFF"/>
                </a:solidFill>
                <a:latin typeface="Meiryo UI" panose="020B0604030504040204" pitchFamily="50" charset="-128"/>
                <a:ea typeface="Meiryo UI" panose="020B0604030504040204" pitchFamily="50" charset="-128"/>
              </a:rPr>
              <a:t>ソフトウェアの脆弱性、</a:t>
            </a:r>
            <a:r>
              <a:rPr lang="en-US" altLang="ja-JP" sz="1867" b="1" dirty="0">
                <a:solidFill>
                  <a:srgbClr val="FFFFFF"/>
                </a:solidFill>
                <a:latin typeface="Meiryo UI" panose="020B0604030504040204" pitchFamily="50" charset="-128"/>
                <a:ea typeface="Meiryo UI" panose="020B0604030504040204" pitchFamily="50" charset="-128"/>
              </a:rPr>
              <a:t>Web</a:t>
            </a:r>
            <a:r>
              <a:rPr lang="ja-JP" altLang="en-US" sz="1867" b="1" dirty="0">
                <a:solidFill>
                  <a:srgbClr val="FFFFFF"/>
                </a:solidFill>
                <a:latin typeface="Meiryo UI" panose="020B0604030504040204" pitchFamily="50" charset="-128"/>
                <a:ea typeface="Meiryo UI" panose="020B0604030504040204" pitchFamily="50" charset="-128"/>
              </a:rPr>
              <a:t>接続、</a:t>
            </a:r>
            <a:r>
              <a:rPr lang="en-US" altLang="ja-JP" sz="1867" b="1" dirty="0">
                <a:solidFill>
                  <a:srgbClr val="FFFFFF"/>
                </a:solidFill>
                <a:latin typeface="Meiryo UI" panose="020B0604030504040204" pitchFamily="50" charset="-128"/>
                <a:ea typeface="Meiryo UI" panose="020B0604030504040204" pitchFamily="50" charset="-128"/>
              </a:rPr>
              <a:t>PC</a:t>
            </a:r>
            <a:r>
              <a:rPr lang="ja-JP" altLang="en-US" sz="1867" b="1" dirty="0">
                <a:solidFill>
                  <a:srgbClr val="FFFFFF"/>
                </a:solidFill>
                <a:latin typeface="Meiryo UI" panose="020B0604030504040204" pitchFamily="50" charset="-128"/>
                <a:ea typeface="Meiryo UI" panose="020B0604030504040204" pitchFamily="50" charset="-128"/>
              </a:rPr>
              <a:t>への外部記憶媒体接続、時間外の</a:t>
            </a:r>
            <a:r>
              <a:rPr lang="en-US" altLang="ja-JP" sz="1867" b="1" dirty="0">
                <a:solidFill>
                  <a:srgbClr val="FFFFFF"/>
                </a:solidFill>
                <a:latin typeface="Meiryo UI" panose="020B0604030504040204" pitchFamily="50" charset="-128"/>
                <a:ea typeface="Meiryo UI" panose="020B0604030504040204" pitchFamily="50" charset="-128"/>
              </a:rPr>
              <a:t>PC</a:t>
            </a:r>
            <a:r>
              <a:rPr lang="ja-JP" altLang="en-US" sz="1867" b="1" dirty="0">
                <a:solidFill>
                  <a:srgbClr val="FFFFFF"/>
                </a:solidFill>
                <a:latin typeface="Meiryo UI" panose="020B0604030504040204" pitchFamily="50" charset="-128"/>
                <a:ea typeface="Meiryo UI" panose="020B0604030504040204" pitchFamily="50" charset="-128"/>
              </a:rPr>
              <a:t>起動・ログオンなど</a:t>
            </a:r>
            <a:endParaRPr lang="en-US" altLang="ja-JP" sz="1867" b="1" dirty="0">
              <a:solidFill>
                <a:srgbClr val="FFFFFF"/>
              </a:solidFill>
              <a:latin typeface="Meiryo UI" panose="020B0604030504040204" pitchFamily="50" charset="-128"/>
              <a:ea typeface="Meiryo UI" panose="020B0604030504040204" pitchFamily="50" charset="-128"/>
            </a:endParaRPr>
          </a:p>
          <a:p>
            <a:pPr algn="ctr" defTabSz="304761">
              <a:defRPr/>
            </a:pPr>
            <a:r>
              <a:rPr lang="ja-JP" altLang="en-US" sz="1867" b="1" dirty="0">
                <a:solidFill>
                  <a:srgbClr val="FFFFFF"/>
                </a:solidFill>
                <a:latin typeface="Meiryo UI" panose="020B0604030504040204" pitchFamily="50" charset="-128"/>
                <a:ea typeface="Meiryo UI" panose="020B0604030504040204" pitchFamily="50" charset="-128"/>
              </a:rPr>
              <a:t>お客さま</a:t>
            </a:r>
            <a:r>
              <a:rPr lang="en-US" altLang="ja-JP" sz="1867" b="1" dirty="0">
                <a:solidFill>
                  <a:srgbClr val="FFFFFF"/>
                </a:solidFill>
                <a:latin typeface="Meiryo UI" panose="020B0604030504040204" pitchFamily="50" charset="-128"/>
                <a:ea typeface="Meiryo UI" panose="020B0604030504040204" pitchFamily="50" charset="-128"/>
              </a:rPr>
              <a:t>PC</a:t>
            </a:r>
            <a:r>
              <a:rPr lang="ja-JP" altLang="en-US" sz="1867" b="1" dirty="0">
                <a:solidFill>
                  <a:srgbClr val="FFFFFF"/>
                </a:solidFill>
                <a:latin typeface="Meiryo UI" panose="020B0604030504040204" pitchFamily="50" charset="-128"/>
                <a:ea typeface="Meiryo UI" panose="020B0604030504040204" pitchFamily="50" charset="-128"/>
              </a:rPr>
              <a:t>環境の健康状態を毎月レポートします。</a:t>
            </a:r>
            <a:endParaRPr lang="en-US" altLang="ja-JP" sz="1867" b="1" dirty="0">
              <a:solidFill>
                <a:srgbClr val="FFFFFF"/>
              </a:solidFill>
              <a:latin typeface="Meiryo UI" panose="020B0604030504040204" pitchFamily="50" charset="-128"/>
              <a:ea typeface="Meiryo UI" panose="020B0604030504040204" pitchFamily="50" charset="-128"/>
            </a:endParaRPr>
          </a:p>
        </p:txBody>
      </p:sp>
      <p:pic>
        <p:nvPicPr>
          <p:cNvPr id="16" name="図 15">
            <a:extLst>
              <a:ext uri="{FF2B5EF4-FFF2-40B4-BE49-F238E27FC236}">
                <a16:creationId xmlns:a16="http://schemas.microsoft.com/office/drawing/2014/main" id="{E5EBD221-7306-4FC0-D8AC-543F2E6876AA}"/>
              </a:ext>
            </a:extLst>
          </p:cNvPr>
          <p:cNvPicPr>
            <a:picLocks noChangeAspect="1"/>
          </p:cNvPicPr>
          <p:nvPr/>
        </p:nvPicPr>
        <p:blipFill>
          <a:blip r:embed="rId4"/>
          <a:stretch>
            <a:fillRect/>
          </a:stretch>
        </p:blipFill>
        <p:spPr>
          <a:xfrm>
            <a:off x="7151514" y="3648235"/>
            <a:ext cx="4691789" cy="1843811"/>
          </a:xfrm>
          <a:prstGeom prst="rect">
            <a:avLst/>
          </a:prstGeom>
        </p:spPr>
      </p:pic>
      <p:pic>
        <p:nvPicPr>
          <p:cNvPr id="19" name="図 18">
            <a:extLst>
              <a:ext uri="{FF2B5EF4-FFF2-40B4-BE49-F238E27FC236}">
                <a16:creationId xmlns:a16="http://schemas.microsoft.com/office/drawing/2014/main" id="{BBEB7060-7452-F529-54A1-747135962921}"/>
              </a:ext>
            </a:extLst>
          </p:cNvPr>
          <p:cNvPicPr>
            <a:picLocks noChangeAspect="1"/>
          </p:cNvPicPr>
          <p:nvPr/>
        </p:nvPicPr>
        <p:blipFill>
          <a:blip r:embed="rId5"/>
          <a:stretch>
            <a:fillRect/>
          </a:stretch>
        </p:blipFill>
        <p:spPr>
          <a:xfrm>
            <a:off x="287096" y="3578121"/>
            <a:ext cx="5329129" cy="1930778"/>
          </a:xfrm>
          <a:prstGeom prst="rect">
            <a:avLst/>
          </a:prstGeom>
        </p:spPr>
      </p:pic>
      <p:pic>
        <p:nvPicPr>
          <p:cNvPr id="20" name="図 19">
            <a:extLst>
              <a:ext uri="{FF2B5EF4-FFF2-40B4-BE49-F238E27FC236}">
                <a16:creationId xmlns:a16="http://schemas.microsoft.com/office/drawing/2014/main" id="{0DEAF813-08E4-6459-24AD-A78A68FACBB1}"/>
              </a:ext>
            </a:extLst>
          </p:cNvPr>
          <p:cNvPicPr>
            <a:picLocks noChangeAspect="1"/>
          </p:cNvPicPr>
          <p:nvPr/>
        </p:nvPicPr>
        <p:blipFill>
          <a:blip r:embed="rId6"/>
          <a:stretch>
            <a:fillRect/>
          </a:stretch>
        </p:blipFill>
        <p:spPr>
          <a:xfrm>
            <a:off x="338668" y="903424"/>
            <a:ext cx="6572957" cy="1233947"/>
          </a:xfrm>
          <a:prstGeom prst="rect">
            <a:avLst/>
          </a:prstGeom>
        </p:spPr>
      </p:pic>
      <p:pic>
        <p:nvPicPr>
          <p:cNvPr id="22" name="図 21">
            <a:extLst>
              <a:ext uri="{FF2B5EF4-FFF2-40B4-BE49-F238E27FC236}">
                <a16:creationId xmlns:a16="http://schemas.microsoft.com/office/drawing/2014/main" id="{74027FBC-4AA3-536B-3338-5459C4D0CE36}"/>
              </a:ext>
            </a:extLst>
          </p:cNvPr>
          <p:cNvPicPr>
            <a:picLocks noChangeAspect="1"/>
          </p:cNvPicPr>
          <p:nvPr/>
        </p:nvPicPr>
        <p:blipFill>
          <a:blip r:embed="rId7"/>
          <a:stretch>
            <a:fillRect/>
          </a:stretch>
        </p:blipFill>
        <p:spPr>
          <a:xfrm>
            <a:off x="338669" y="2229558"/>
            <a:ext cx="4461932" cy="1242865"/>
          </a:xfrm>
          <a:prstGeom prst="rect">
            <a:avLst/>
          </a:prstGeom>
        </p:spPr>
      </p:pic>
      <p:sp>
        <p:nvSpPr>
          <p:cNvPr id="25" name="四角形: 角を丸くする 24">
            <a:extLst>
              <a:ext uri="{FF2B5EF4-FFF2-40B4-BE49-F238E27FC236}">
                <a16:creationId xmlns:a16="http://schemas.microsoft.com/office/drawing/2014/main" id="{19755097-C290-D0A2-CCBE-EB8C99ABFE01}"/>
              </a:ext>
            </a:extLst>
          </p:cNvPr>
          <p:cNvSpPr/>
          <p:nvPr/>
        </p:nvSpPr>
        <p:spPr>
          <a:xfrm>
            <a:off x="654620" y="4364431"/>
            <a:ext cx="1439334" cy="47977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en-US" altLang="ja-JP" sz="1067">
                <a:solidFill>
                  <a:srgbClr val="FFFFFF"/>
                </a:solidFill>
                <a:latin typeface="Meiryo UI" panose="020B0604030504040204" pitchFamily="50" charset="-128"/>
                <a:ea typeface="Meiryo UI" panose="020B0604030504040204" pitchFamily="50" charset="-128"/>
              </a:rPr>
              <a:t>PC</a:t>
            </a:r>
            <a:r>
              <a:rPr lang="ja-JP" altLang="en-US" sz="1067">
                <a:solidFill>
                  <a:srgbClr val="FFFFFF"/>
                </a:solidFill>
                <a:latin typeface="Meiryo UI" panose="020B0604030504040204" pitchFamily="50" charset="-128"/>
                <a:ea typeface="Meiryo UI" panose="020B0604030504040204" pitchFamily="50" charset="-128"/>
              </a:rPr>
              <a:t>に</a:t>
            </a:r>
            <a:r>
              <a:rPr lang="en-US" altLang="ja-JP" sz="1067">
                <a:solidFill>
                  <a:srgbClr val="FFFFFF"/>
                </a:solidFill>
                <a:latin typeface="Meiryo UI" panose="020B0604030504040204" pitchFamily="50" charset="-128"/>
                <a:ea typeface="Meiryo UI" panose="020B0604030504040204" pitchFamily="50" charset="-128"/>
              </a:rPr>
              <a:t>USB</a:t>
            </a:r>
            <a:r>
              <a:rPr lang="ja-JP" altLang="en-US" sz="1067">
                <a:solidFill>
                  <a:srgbClr val="FFFFFF"/>
                </a:solidFill>
                <a:latin typeface="Meiryo UI" panose="020B0604030504040204" pitchFamily="50" charset="-128"/>
                <a:ea typeface="Meiryo UI" panose="020B0604030504040204" pitchFamily="50" charset="-128"/>
              </a:rPr>
              <a:t>メモリなどを</a:t>
            </a:r>
            <a:endParaRPr lang="en-US" altLang="ja-JP" sz="1067">
              <a:solidFill>
                <a:srgbClr val="FFFFFF"/>
              </a:solidFill>
              <a:latin typeface="Meiryo UI" panose="020B0604030504040204" pitchFamily="50" charset="-128"/>
              <a:ea typeface="Meiryo UI" panose="020B0604030504040204" pitchFamily="50" charset="-128"/>
            </a:endParaRPr>
          </a:p>
          <a:p>
            <a:pPr algn="ctr" defTabSz="304761">
              <a:defRPr/>
            </a:pPr>
            <a:r>
              <a:rPr lang="ja-JP" altLang="en-US" sz="1067">
                <a:solidFill>
                  <a:srgbClr val="FFFFFF"/>
                </a:solidFill>
                <a:latin typeface="Meiryo UI" panose="020B0604030504040204" pitchFamily="50" charset="-128"/>
                <a:ea typeface="Meiryo UI" panose="020B0604030504040204" pitchFamily="50" charset="-128"/>
              </a:rPr>
              <a:t>接続したログ</a:t>
            </a:r>
          </a:p>
        </p:txBody>
      </p:sp>
      <p:sp>
        <p:nvSpPr>
          <p:cNvPr id="26" name="四角形: 角を丸くする 25">
            <a:extLst>
              <a:ext uri="{FF2B5EF4-FFF2-40B4-BE49-F238E27FC236}">
                <a16:creationId xmlns:a16="http://schemas.microsoft.com/office/drawing/2014/main" id="{24FE1C0E-47DD-28FA-788A-A66056E530CD}"/>
              </a:ext>
            </a:extLst>
          </p:cNvPr>
          <p:cNvSpPr/>
          <p:nvPr/>
        </p:nvSpPr>
        <p:spPr>
          <a:xfrm>
            <a:off x="654620" y="2517423"/>
            <a:ext cx="1439334" cy="47977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1067">
                <a:solidFill>
                  <a:srgbClr val="FFFFFF"/>
                </a:solidFill>
                <a:latin typeface="Meiryo UI" panose="020B0604030504040204" pitchFamily="50" charset="-128"/>
                <a:ea typeface="Meiryo UI" panose="020B0604030504040204" pitchFamily="50" charset="-128"/>
              </a:rPr>
              <a:t>ソフトウェアの脆弱性</a:t>
            </a:r>
          </a:p>
        </p:txBody>
      </p:sp>
      <p:sp>
        <p:nvSpPr>
          <p:cNvPr id="27" name="四角形: 角を丸くする 26">
            <a:extLst>
              <a:ext uri="{FF2B5EF4-FFF2-40B4-BE49-F238E27FC236}">
                <a16:creationId xmlns:a16="http://schemas.microsoft.com/office/drawing/2014/main" id="{1CA03578-6A9F-7139-EF1D-8E29C41610C9}"/>
              </a:ext>
            </a:extLst>
          </p:cNvPr>
          <p:cNvSpPr/>
          <p:nvPr/>
        </p:nvSpPr>
        <p:spPr>
          <a:xfrm>
            <a:off x="654620" y="1222022"/>
            <a:ext cx="1439334" cy="47977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en-US" altLang="ja-JP" sz="1067">
                <a:solidFill>
                  <a:srgbClr val="FFFFFF"/>
                </a:solidFill>
                <a:latin typeface="Meiryo UI" panose="020B0604030504040204" pitchFamily="50" charset="-128"/>
                <a:ea typeface="Meiryo UI" panose="020B0604030504040204" pitchFamily="50" charset="-128"/>
              </a:rPr>
              <a:t>Windows</a:t>
            </a:r>
            <a:r>
              <a:rPr lang="ja-JP" altLang="en-US" sz="1067">
                <a:solidFill>
                  <a:srgbClr val="FFFFFF"/>
                </a:solidFill>
                <a:latin typeface="Meiryo UI" panose="020B0604030504040204" pitchFamily="50" charset="-128"/>
                <a:ea typeface="Meiryo UI" panose="020B0604030504040204" pitchFamily="50" charset="-128"/>
              </a:rPr>
              <a:t> </a:t>
            </a:r>
            <a:r>
              <a:rPr lang="en-US" altLang="ja-JP" sz="1067">
                <a:solidFill>
                  <a:srgbClr val="FFFFFF"/>
                </a:solidFill>
                <a:latin typeface="Meiryo UI" panose="020B0604030504040204" pitchFamily="50" charset="-128"/>
                <a:ea typeface="Meiryo UI" panose="020B0604030504040204" pitchFamily="50" charset="-128"/>
              </a:rPr>
              <a:t>OS</a:t>
            </a:r>
          </a:p>
          <a:p>
            <a:pPr algn="ctr" defTabSz="304761">
              <a:defRPr/>
            </a:pPr>
            <a:r>
              <a:rPr lang="ja-JP" altLang="en-US" sz="1067">
                <a:solidFill>
                  <a:srgbClr val="FFFFFF"/>
                </a:solidFill>
                <a:latin typeface="Meiryo UI" panose="020B0604030504040204" pitchFamily="50" charset="-128"/>
                <a:ea typeface="Meiryo UI" panose="020B0604030504040204" pitchFamily="50" charset="-128"/>
              </a:rPr>
              <a:t>の脆弱性</a:t>
            </a:r>
          </a:p>
        </p:txBody>
      </p:sp>
      <p:sp>
        <p:nvSpPr>
          <p:cNvPr id="28" name="四角形: 角を丸くする 27">
            <a:extLst>
              <a:ext uri="{FF2B5EF4-FFF2-40B4-BE49-F238E27FC236}">
                <a16:creationId xmlns:a16="http://schemas.microsoft.com/office/drawing/2014/main" id="{F8F641BD-F43C-65C0-C18B-BC9659D7ECC4}"/>
              </a:ext>
            </a:extLst>
          </p:cNvPr>
          <p:cNvSpPr/>
          <p:nvPr/>
        </p:nvSpPr>
        <p:spPr>
          <a:xfrm>
            <a:off x="9934223" y="2181578"/>
            <a:ext cx="1439334" cy="47977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1067" dirty="0">
                <a:solidFill>
                  <a:srgbClr val="FFFFFF"/>
                </a:solidFill>
                <a:latin typeface="Meiryo UI" panose="020B0604030504040204" pitchFamily="50" charset="-128"/>
                <a:ea typeface="Meiryo UI" panose="020B0604030504040204" pitchFamily="50" charset="-128"/>
              </a:rPr>
              <a:t>危険なサイト、不適切なサイトへの接続ログ</a:t>
            </a:r>
            <a:endParaRPr lang="en-US" altLang="ja-JP" sz="1067" dirty="0">
              <a:solidFill>
                <a:srgbClr val="FFFFFF"/>
              </a:solidFill>
              <a:latin typeface="Meiryo UI" panose="020B0604030504040204" pitchFamily="50" charset="-128"/>
              <a:ea typeface="Meiryo UI" panose="020B0604030504040204" pitchFamily="50" charset="-128"/>
            </a:endParaRPr>
          </a:p>
        </p:txBody>
      </p:sp>
      <p:sp>
        <p:nvSpPr>
          <p:cNvPr id="29" name="四角形: 角を丸くする 28">
            <a:extLst>
              <a:ext uri="{FF2B5EF4-FFF2-40B4-BE49-F238E27FC236}">
                <a16:creationId xmlns:a16="http://schemas.microsoft.com/office/drawing/2014/main" id="{B02EBCF2-0A6F-29BF-CCC6-C3E41B8FCCF5}"/>
              </a:ext>
            </a:extLst>
          </p:cNvPr>
          <p:cNvSpPr/>
          <p:nvPr/>
        </p:nvSpPr>
        <p:spPr>
          <a:xfrm>
            <a:off x="9934223" y="4580466"/>
            <a:ext cx="1439334" cy="479778"/>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1067">
                <a:solidFill>
                  <a:srgbClr val="FFFFFF"/>
                </a:solidFill>
                <a:latin typeface="Meiryo UI" panose="020B0604030504040204" pitchFamily="50" charset="-128"/>
                <a:ea typeface="Meiryo UI" panose="020B0604030504040204" pitchFamily="50" charset="-128"/>
              </a:rPr>
              <a:t>土日・祝日、深夜の</a:t>
            </a:r>
            <a:endParaRPr lang="en-US" altLang="ja-JP" sz="1067">
              <a:solidFill>
                <a:srgbClr val="FFFFFF"/>
              </a:solidFill>
              <a:latin typeface="Meiryo UI" panose="020B0604030504040204" pitchFamily="50" charset="-128"/>
              <a:ea typeface="Meiryo UI" panose="020B0604030504040204" pitchFamily="50" charset="-128"/>
            </a:endParaRPr>
          </a:p>
          <a:p>
            <a:pPr algn="ctr" defTabSz="304761">
              <a:defRPr/>
            </a:pPr>
            <a:r>
              <a:rPr lang="en-US" altLang="ja-JP" sz="1067">
                <a:solidFill>
                  <a:srgbClr val="FFFFFF"/>
                </a:solidFill>
                <a:latin typeface="Meiryo UI" panose="020B0604030504040204" pitchFamily="50" charset="-128"/>
                <a:ea typeface="Meiryo UI" panose="020B0604030504040204" pitchFamily="50" charset="-128"/>
              </a:rPr>
              <a:t>PC</a:t>
            </a:r>
            <a:r>
              <a:rPr lang="ja-JP" altLang="en-US" sz="1067">
                <a:solidFill>
                  <a:srgbClr val="FFFFFF"/>
                </a:solidFill>
                <a:latin typeface="Meiryo UI" panose="020B0604030504040204" pitchFamily="50" charset="-128"/>
                <a:ea typeface="Meiryo UI" panose="020B0604030504040204" pitchFamily="50" charset="-128"/>
              </a:rPr>
              <a:t>起動・ログオンログ</a:t>
            </a:r>
          </a:p>
        </p:txBody>
      </p:sp>
      <p:sp>
        <p:nvSpPr>
          <p:cNvPr id="3" name="タイトル 7">
            <a:extLst>
              <a:ext uri="{FF2B5EF4-FFF2-40B4-BE49-F238E27FC236}">
                <a16:creationId xmlns:a16="http://schemas.microsoft.com/office/drawing/2014/main" id="{4818F185-5738-EB1A-4896-22C53FBB826E}"/>
              </a:ext>
            </a:extLst>
          </p:cNvPr>
          <p:cNvSpPr>
            <a:spLocks noGrp="1"/>
          </p:cNvSpPr>
          <p:nvPr>
            <p:ph type="title"/>
          </p:nvPr>
        </p:nvSpPr>
        <p:spPr>
          <a:xfrm>
            <a:off x="263999" y="260648"/>
            <a:ext cx="9670223" cy="422365"/>
          </a:xfrm>
        </p:spPr>
        <p:txBody>
          <a:bodyPr/>
          <a:lstStyle/>
          <a:p>
            <a:r>
              <a:rPr lang="ja-JP" altLang="en-US" sz="2799" dirty="0"/>
              <a:t>（参考）セキュリティヘルスチェックレポートサンプル①</a:t>
            </a:r>
          </a:p>
        </p:txBody>
      </p:sp>
      <p:grpSp>
        <p:nvGrpSpPr>
          <p:cNvPr id="7" name="グループ化 6">
            <a:extLst>
              <a:ext uri="{FF2B5EF4-FFF2-40B4-BE49-F238E27FC236}">
                <a16:creationId xmlns:a16="http://schemas.microsoft.com/office/drawing/2014/main" id="{784C7E03-387C-AA2D-67E2-CECCFF39CD64}"/>
              </a:ext>
            </a:extLst>
          </p:cNvPr>
          <p:cNvGrpSpPr/>
          <p:nvPr/>
        </p:nvGrpSpPr>
        <p:grpSpPr>
          <a:xfrm>
            <a:off x="2388356" y="950645"/>
            <a:ext cx="7333879" cy="4591881"/>
            <a:chOff x="3582533" y="1425173"/>
            <a:chExt cx="11000819" cy="6887822"/>
          </a:xfrm>
        </p:grpSpPr>
        <p:pic>
          <p:nvPicPr>
            <p:cNvPr id="12" name="図 11">
              <a:extLst>
                <a:ext uri="{FF2B5EF4-FFF2-40B4-BE49-F238E27FC236}">
                  <a16:creationId xmlns:a16="http://schemas.microsoft.com/office/drawing/2014/main" id="{6E72419F-D777-796B-66AF-1A71A3E09230}"/>
                </a:ext>
              </a:extLst>
            </p:cNvPr>
            <p:cNvPicPr>
              <a:picLocks noChangeAspect="1"/>
            </p:cNvPicPr>
            <p:nvPr/>
          </p:nvPicPr>
          <p:blipFill>
            <a:blip r:embed="rId8"/>
            <a:stretch>
              <a:fillRect/>
            </a:stretch>
          </p:blipFill>
          <p:spPr>
            <a:xfrm>
              <a:off x="3582533" y="1425173"/>
              <a:ext cx="11000819" cy="6887822"/>
            </a:xfrm>
            <a:prstGeom prst="rect">
              <a:avLst/>
            </a:prstGeom>
            <a:solidFill>
              <a:schemeClr val="bg1"/>
            </a:solidFill>
            <a:ln w="38100">
              <a:solidFill>
                <a:srgbClr val="002060"/>
              </a:solidFill>
            </a:ln>
          </p:spPr>
        </p:pic>
        <p:pic>
          <p:nvPicPr>
            <p:cNvPr id="6" name="図 5">
              <a:extLst>
                <a:ext uri="{FF2B5EF4-FFF2-40B4-BE49-F238E27FC236}">
                  <a16:creationId xmlns:a16="http://schemas.microsoft.com/office/drawing/2014/main" id="{CCB28450-7B7D-F1AF-DE57-F9ABD14156E6}"/>
                </a:ext>
              </a:extLst>
            </p:cNvPr>
            <p:cNvPicPr>
              <a:picLocks noChangeAspect="1"/>
            </p:cNvPicPr>
            <p:nvPr/>
          </p:nvPicPr>
          <p:blipFill>
            <a:blip r:embed="rId9"/>
            <a:srcRect l="12734" t="12488" b="8528"/>
            <a:stretch/>
          </p:blipFill>
          <p:spPr>
            <a:xfrm>
              <a:off x="13220700" y="1425173"/>
              <a:ext cx="1106537" cy="503828"/>
            </a:xfrm>
            <a:prstGeom prst="rect">
              <a:avLst/>
            </a:prstGeom>
          </p:spPr>
        </p:pic>
      </p:grpSp>
    </p:spTree>
    <p:extLst>
      <p:ext uri="{BB962C8B-B14F-4D97-AF65-F5344CB8AC3E}">
        <p14:creationId xmlns:p14="http://schemas.microsoft.com/office/powerpoint/2010/main" val="22696326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155EE-C557-2B9F-111E-36AED25699B8}"/>
            </a:ext>
          </a:extLst>
        </p:cNvPr>
        <p:cNvGrpSpPr/>
        <p:nvPr/>
      </p:nvGrpSpPr>
      <p:grpSpPr>
        <a:xfrm>
          <a:off x="0" y="0"/>
          <a:ext cx="0" cy="0"/>
          <a:chOff x="0" y="0"/>
          <a:chExt cx="0" cy="0"/>
        </a:xfrm>
      </p:grpSpPr>
      <p:sp>
        <p:nvSpPr>
          <p:cNvPr id="2" name="四角形: 角を丸くする 1">
            <a:extLst>
              <a:ext uri="{FF2B5EF4-FFF2-40B4-BE49-F238E27FC236}">
                <a16:creationId xmlns:a16="http://schemas.microsoft.com/office/drawing/2014/main" id="{5EE9C007-1F56-73B8-9841-51E0013E728B}"/>
              </a:ext>
            </a:extLst>
          </p:cNvPr>
          <p:cNvSpPr/>
          <p:nvPr/>
        </p:nvSpPr>
        <p:spPr>
          <a:xfrm>
            <a:off x="818445" y="5635980"/>
            <a:ext cx="10555112" cy="767645"/>
          </a:xfrm>
          <a:prstGeom prst="roundRect">
            <a:avLst/>
          </a:prstGeom>
          <a:solidFill>
            <a:srgbClr val="C0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304761">
              <a:defRPr/>
            </a:pPr>
            <a:r>
              <a:rPr lang="en-US" altLang="ja-JP" sz="1867" b="1" dirty="0">
                <a:solidFill>
                  <a:srgbClr val="FFFFFF"/>
                </a:solidFill>
                <a:latin typeface="Meiryo UI" panose="020B0604030504040204" pitchFamily="50" charset="-128"/>
                <a:ea typeface="Meiryo UI" panose="020B0604030504040204" pitchFamily="50" charset="-128"/>
              </a:rPr>
              <a:t>Web</a:t>
            </a:r>
            <a:r>
              <a:rPr lang="ja-JP" altLang="en-US" sz="1867" b="1" dirty="0">
                <a:solidFill>
                  <a:srgbClr val="FFFFFF"/>
                </a:solidFill>
                <a:latin typeface="Meiryo UI" panose="020B0604030504040204" pitchFamily="50" charset="-128"/>
                <a:ea typeface="Meiryo UI" panose="020B0604030504040204" pitchFamily="50" charset="-128"/>
              </a:rPr>
              <a:t>サイト接続ログでは、アクセスされた</a:t>
            </a:r>
            <a:r>
              <a:rPr lang="en-US" altLang="ja-JP" sz="1867" b="1" dirty="0">
                <a:solidFill>
                  <a:srgbClr val="FFFFFF"/>
                </a:solidFill>
                <a:latin typeface="Meiryo UI" panose="020B0604030504040204" pitchFamily="50" charset="-128"/>
                <a:ea typeface="Meiryo UI" panose="020B0604030504040204" pitchFamily="50" charset="-128"/>
              </a:rPr>
              <a:t>Web</a:t>
            </a:r>
            <a:r>
              <a:rPr lang="ja-JP" altLang="en-US" sz="1867" b="1" dirty="0">
                <a:solidFill>
                  <a:srgbClr val="FFFFFF"/>
                </a:solidFill>
                <a:latin typeface="Meiryo UI" panose="020B0604030504040204" pitchFamily="50" charset="-128"/>
                <a:ea typeface="Meiryo UI" panose="020B0604030504040204" pitchFamily="50" charset="-128"/>
              </a:rPr>
              <a:t>サイト</a:t>
            </a:r>
            <a:r>
              <a:rPr lang="en-US" altLang="ja-JP" sz="1867" b="1" dirty="0">
                <a:solidFill>
                  <a:srgbClr val="FFFFFF"/>
                </a:solidFill>
                <a:latin typeface="Meiryo UI" panose="020B0604030504040204" pitchFamily="50" charset="-128"/>
                <a:ea typeface="Meiryo UI" panose="020B0604030504040204" pitchFamily="50" charset="-128"/>
              </a:rPr>
              <a:t>Top30</a:t>
            </a:r>
            <a:r>
              <a:rPr lang="ja-JP" altLang="en-US" sz="1867" b="1" dirty="0">
                <a:solidFill>
                  <a:srgbClr val="FFFFFF"/>
                </a:solidFill>
                <a:latin typeface="Meiryo UI" panose="020B0604030504040204" pitchFamily="50" charset="-128"/>
                <a:ea typeface="Meiryo UI" panose="020B0604030504040204" pitchFamily="50" charset="-128"/>
              </a:rPr>
              <a:t>に加え、</a:t>
            </a:r>
            <a:endParaRPr lang="en-US" altLang="ja-JP" sz="1867" b="1" dirty="0">
              <a:solidFill>
                <a:srgbClr val="FFFFFF"/>
              </a:solidFill>
              <a:latin typeface="Meiryo UI" panose="020B0604030504040204" pitchFamily="50" charset="-128"/>
              <a:ea typeface="Meiryo UI" panose="020B0604030504040204" pitchFamily="50" charset="-128"/>
            </a:endParaRPr>
          </a:p>
          <a:p>
            <a:pPr algn="ctr" defTabSz="304761">
              <a:defRPr/>
            </a:pPr>
            <a:r>
              <a:rPr lang="ja-JP" altLang="en-US" sz="1867" b="1" dirty="0">
                <a:solidFill>
                  <a:srgbClr val="FFFFFF"/>
                </a:solidFill>
                <a:latin typeface="Meiryo UI" panose="020B0604030504040204" pitchFamily="50" charset="-128"/>
                <a:ea typeface="Meiryo UI" panose="020B0604030504040204" pitchFamily="50" charset="-128"/>
              </a:rPr>
              <a:t>不正サイトカテゴリに該当するサイトへのアクセスログが確認できます</a:t>
            </a:r>
            <a:endParaRPr lang="en-US" altLang="ja-JP" sz="1867" b="1" dirty="0">
              <a:solidFill>
                <a:srgbClr val="FFFFFF"/>
              </a:solidFill>
              <a:latin typeface="Meiryo UI" panose="020B0604030504040204" pitchFamily="50" charset="-128"/>
              <a:ea typeface="Meiryo UI" panose="020B0604030504040204" pitchFamily="50" charset="-128"/>
            </a:endParaRPr>
          </a:p>
        </p:txBody>
      </p:sp>
      <p:sp>
        <p:nvSpPr>
          <p:cNvPr id="3" name="タイトル 7">
            <a:extLst>
              <a:ext uri="{FF2B5EF4-FFF2-40B4-BE49-F238E27FC236}">
                <a16:creationId xmlns:a16="http://schemas.microsoft.com/office/drawing/2014/main" id="{942B99D3-F7B2-3B2A-FF0B-D38CD77888EB}"/>
              </a:ext>
            </a:extLst>
          </p:cNvPr>
          <p:cNvSpPr>
            <a:spLocks noGrp="1"/>
          </p:cNvSpPr>
          <p:nvPr>
            <p:ph type="title"/>
          </p:nvPr>
        </p:nvSpPr>
        <p:spPr>
          <a:xfrm>
            <a:off x="263999" y="260648"/>
            <a:ext cx="9736211" cy="422365"/>
          </a:xfrm>
        </p:spPr>
        <p:txBody>
          <a:bodyPr/>
          <a:lstStyle/>
          <a:p>
            <a:r>
              <a:rPr lang="ja-JP" altLang="en-US" sz="2799" dirty="0"/>
              <a:t>（参考）セキュリティヘルスチェックレポートサンプル②</a:t>
            </a:r>
          </a:p>
        </p:txBody>
      </p:sp>
      <p:sp>
        <p:nvSpPr>
          <p:cNvPr id="10" name="吹き出し: 角を丸めた四角形 9">
            <a:extLst>
              <a:ext uri="{FF2B5EF4-FFF2-40B4-BE49-F238E27FC236}">
                <a16:creationId xmlns:a16="http://schemas.microsoft.com/office/drawing/2014/main" id="{55EE7431-CA1D-2102-6DD1-209A44CF39BE}"/>
              </a:ext>
            </a:extLst>
          </p:cNvPr>
          <p:cNvSpPr/>
          <p:nvPr/>
        </p:nvSpPr>
        <p:spPr>
          <a:xfrm>
            <a:off x="8778240" y="1404851"/>
            <a:ext cx="3167150" cy="2360815"/>
          </a:xfrm>
          <a:prstGeom prst="wedgeRoundRectCallout">
            <a:avLst>
              <a:gd name="adj1" fmla="val -73568"/>
              <a:gd name="adj2" fmla="val -22404"/>
              <a:gd name="adj3" fmla="val 16667"/>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1600" b="1" dirty="0">
                <a:solidFill>
                  <a:srgbClr val="FFFFFF"/>
                </a:solidFill>
                <a:latin typeface="Meiryo UI" panose="020B0604030504040204" pitchFamily="50" charset="-128"/>
                <a:ea typeface="Meiryo UI" panose="020B0604030504040204" pitchFamily="50" charset="-128"/>
              </a:rPr>
              <a:t>不正サイトカテゴリ</a:t>
            </a:r>
            <a:r>
              <a:rPr lang="en-US" altLang="ja-JP" sz="1200" b="1" dirty="0">
                <a:solidFill>
                  <a:srgbClr val="FFFFFF"/>
                </a:solidFill>
                <a:latin typeface="Meiryo UI" panose="020B0604030504040204" pitchFamily="50" charset="-128"/>
                <a:ea typeface="Meiryo UI" panose="020B0604030504040204" pitchFamily="50" charset="-128"/>
              </a:rPr>
              <a:t>※</a:t>
            </a:r>
            <a:r>
              <a:rPr lang="ja-JP" altLang="en-US" sz="1600" b="1" dirty="0">
                <a:solidFill>
                  <a:srgbClr val="FFFFFF"/>
                </a:solidFill>
                <a:latin typeface="Meiryo UI" panose="020B0604030504040204" pitchFamily="50" charset="-128"/>
                <a:ea typeface="Meiryo UI" panose="020B0604030504040204" pitchFamily="50" charset="-128"/>
              </a:rPr>
              <a:t>に該当する</a:t>
            </a:r>
            <a:endParaRPr lang="en-US" altLang="ja-JP" sz="1600" b="1" dirty="0">
              <a:solidFill>
                <a:srgbClr val="FFFFFF"/>
              </a:solidFill>
              <a:latin typeface="Meiryo UI" panose="020B0604030504040204" pitchFamily="50" charset="-128"/>
              <a:ea typeface="Meiryo UI" panose="020B0604030504040204" pitchFamily="50" charset="-128"/>
            </a:endParaRPr>
          </a:p>
          <a:p>
            <a:pPr algn="ctr" defTabSz="304761">
              <a:defRPr/>
            </a:pPr>
            <a:r>
              <a:rPr lang="ja-JP" altLang="en-US" sz="1600" b="1" dirty="0">
                <a:solidFill>
                  <a:srgbClr val="FFFFFF"/>
                </a:solidFill>
                <a:latin typeface="Meiryo UI" panose="020B0604030504040204" pitchFamily="50" charset="-128"/>
                <a:ea typeface="Meiryo UI" panose="020B0604030504040204" pitchFamily="50" charset="-128"/>
              </a:rPr>
              <a:t>サイトへのアクセスログ</a:t>
            </a:r>
            <a:endParaRPr lang="en-US" altLang="ja-JP" sz="1600" b="1" dirty="0">
              <a:solidFill>
                <a:srgbClr val="FFFFFF"/>
              </a:solidFill>
              <a:latin typeface="Meiryo UI" panose="020B0604030504040204" pitchFamily="50" charset="-128"/>
              <a:ea typeface="Meiryo UI" panose="020B0604030504040204" pitchFamily="50" charset="-128"/>
            </a:endParaRPr>
          </a:p>
          <a:p>
            <a:pPr algn="ctr" defTabSz="304761">
              <a:defRPr/>
            </a:pPr>
            <a:endParaRPr lang="en-US" altLang="ja-JP" sz="1600" b="1" dirty="0">
              <a:solidFill>
                <a:srgbClr val="FFFFFF"/>
              </a:solidFill>
              <a:latin typeface="Meiryo UI" panose="020B0604030504040204" pitchFamily="50" charset="-128"/>
              <a:ea typeface="Meiryo UI" panose="020B0604030504040204" pitchFamily="50" charset="-128"/>
            </a:endParaRPr>
          </a:p>
          <a:p>
            <a:pPr defTabSz="304761">
              <a:defRPr/>
            </a:pPr>
            <a:r>
              <a:rPr lang="en-US" altLang="ja-JP" sz="1100" b="1" dirty="0">
                <a:solidFill>
                  <a:srgbClr val="FFFFFF"/>
                </a:solidFill>
                <a:latin typeface="Meiryo UI" panose="020B0604030504040204" pitchFamily="50" charset="-128"/>
                <a:ea typeface="Meiryo UI" panose="020B0604030504040204" pitchFamily="50" charset="-128"/>
              </a:rPr>
              <a:t>※</a:t>
            </a:r>
            <a:r>
              <a:rPr lang="ja-JP" altLang="en-US" sz="1100" b="1" dirty="0">
                <a:solidFill>
                  <a:srgbClr val="FFFFFF"/>
                </a:solidFill>
                <a:latin typeface="Meiryo UI" panose="020B0604030504040204" pitchFamily="50" charset="-128"/>
                <a:ea typeface="Meiryo UI" panose="020B0604030504040204" pitchFamily="50" charset="-128"/>
              </a:rPr>
              <a:t>対象カテゴリは以下の通り</a:t>
            </a:r>
            <a:endParaRPr lang="en-US" altLang="ja-JP" sz="1100" b="1" dirty="0">
              <a:solidFill>
                <a:srgbClr val="FFFFFF"/>
              </a:solidFill>
              <a:latin typeface="Meiryo UI" panose="020B0604030504040204" pitchFamily="50" charset="-128"/>
              <a:ea typeface="Meiryo UI" panose="020B0604030504040204" pitchFamily="50" charset="-128"/>
            </a:endParaRPr>
          </a:p>
          <a:p>
            <a:pPr defTabSz="304761">
              <a:defRPr/>
            </a:pPr>
            <a:r>
              <a:rPr lang="ja-JP" altLang="en-US" sz="1100" b="1" dirty="0">
                <a:solidFill>
                  <a:srgbClr val="FFFFFF"/>
                </a:solidFill>
                <a:latin typeface="Meiryo UI" panose="020B0604030504040204" pitchFamily="50" charset="-128"/>
                <a:ea typeface="Meiryo UI" panose="020B0604030504040204" pitchFamily="50" charset="-128"/>
              </a:rPr>
              <a:t>　「不法（違法・著作権侵害・薬物利用など）」</a:t>
            </a:r>
            <a:br>
              <a:rPr lang="ja-JP" altLang="en-US"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「セキュリティ（マルウェア・フィッシング詐欺・</a:t>
            </a:r>
            <a:br>
              <a:rPr lang="en-US" altLang="ja-JP"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a:t>
            </a:r>
            <a:r>
              <a:rPr lang="en-US" altLang="ja-JP" sz="1100" b="1" dirty="0">
                <a:solidFill>
                  <a:srgbClr val="FFFFFF"/>
                </a:solidFill>
                <a:latin typeface="Meiryo UI" panose="020B0604030504040204" pitchFamily="50" charset="-128"/>
                <a:ea typeface="Meiryo UI" panose="020B0604030504040204" pitchFamily="50" charset="-128"/>
              </a:rPr>
              <a:t>DBD</a:t>
            </a:r>
            <a:r>
              <a:rPr lang="ja-JP" altLang="en-US" sz="1100" b="1" dirty="0">
                <a:solidFill>
                  <a:srgbClr val="FFFFFF"/>
                </a:solidFill>
                <a:latin typeface="Meiryo UI" panose="020B0604030504040204" pitchFamily="50" charset="-128"/>
                <a:ea typeface="Meiryo UI" panose="020B0604030504040204" pitchFamily="50" charset="-128"/>
              </a:rPr>
              <a:t>攻撃）」</a:t>
            </a:r>
            <a:br>
              <a:rPr lang="ja-JP" altLang="en-US"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「アダルト・フェティシズム」</a:t>
            </a:r>
            <a:br>
              <a:rPr lang="ja-JP" altLang="en-US"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「出会い」</a:t>
            </a:r>
            <a:br>
              <a:rPr lang="ja-JP" altLang="en-US"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「ギャンブル」</a:t>
            </a:r>
            <a:br>
              <a:rPr lang="ja-JP" altLang="en-US" sz="1100" b="1" dirty="0">
                <a:solidFill>
                  <a:srgbClr val="FFFFFF"/>
                </a:solidFill>
                <a:latin typeface="Meiryo UI" panose="020B0604030504040204" pitchFamily="50" charset="-128"/>
                <a:ea typeface="Meiryo UI" panose="020B0604030504040204" pitchFamily="50" charset="-128"/>
              </a:rPr>
            </a:br>
            <a:r>
              <a:rPr lang="ja-JP" altLang="en-US" sz="1100" b="1" dirty="0">
                <a:solidFill>
                  <a:srgbClr val="FFFFFF"/>
                </a:solidFill>
                <a:latin typeface="Meiryo UI" panose="020B0604030504040204" pitchFamily="50" charset="-128"/>
                <a:ea typeface="Meiryo UI" panose="020B0604030504040204" pitchFamily="50" charset="-128"/>
              </a:rPr>
              <a:t>　「過激な表現（暴力組織・カルトなど）」</a:t>
            </a:r>
            <a:endParaRPr lang="en-US" altLang="ja-JP" sz="1100" b="1" dirty="0">
              <a:solidFill>
                <a:srgbClr val="FFFFFF"/>
              </a:solidFill>
              <a:latin typeface="Meiryo UI" panose="020B0604030504040204" pitchFamily="50" charset="-128"/>
              <a:ea typeface="Meiryo UI" panose="020B0604030504040204" pitchFamily="50" charset="-128"/>
            </a:endParaRPr>
          </a:p>
        </p:txBody>
      </p:sp>
      <p:sp>
        <p:nvSpPr>
          <p:cNvPr id="11" name="吹き出し: 角を丸めた四角形 10">
            <a:extLst>
              <a:ext uri="{FF2B5EF4-FFF2-40B4-BE49-F238E27FC236}">
                <a16:creationId xmlns:a16="http://schemas.microsoft.com/office/drawing/2014/main" id="{32378FCB-B645-B1B6-D832-0196DA0E5DBD}"/>
              </a:ext>
            </a:extLst>
          </p:cNvPr>
          <p:cNvSpPr/>
          <p:nvPr/>
        </p:nvSpPr>
        <p:spPr>
          <a:xfrm>
            <a:off x="8778240" y="4239492"/>
            <a:ext cx="3167151" cy="620502"/>
          </a:xfrm>
          <a:prstGeom prst="wedgeRoundRectCallout">
            <a:avLst>
              <a:gd name="adj1" fmla="val -70577"/>
              <a:gd name="adj2" fmla="val -41705"/>
              <a:gd name="adj3" fmla="val 16667"/>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1600" b="1" dirty="0">
                <a:solidFill>
                  <a:srgbClr val="FFFFFF"/>
                </a:solidFill>
                <a:latin typeface="Meiryo UI" panose="020B0604030504040204" pitchFamily="50" charset="-128"/>
                <a:ea typeface="Meiryo UI" panose="020B0604030504040204" pitchFamily="50" charset="-128"/>
              </a:rPr>
              <a:t>アクセスされた</a:t>
            </a:r>
            <a:r>
              <a:rPr lang="en-US" altLang="ja-JP" sz="1600" b="1" dirty="0">
                <a:solidFill>
                  <a:srgbClr val="FFFFFF"/>
                </a:solidFill>
                <a:latin typeface="Meiryo UI" panose="020B0604030504040204" pitchFamily="50" charset="-128"/>
                <a:ea typeface="Meiryo UI" panose="020B0604030504040204" pitchFamily="50" charset="-128"/>
              </a:rPr>
              <a:t>Web</a:t>
            </a:r>
            <a:r>
              <a:rPr lang="ja-JP" altLang="en-US" sz="1600" b="1" dirty="0">
                <a:solidFill>
                  <a:srgbClr val="FFFFFF"/>
                </a:solidFill>
                <a:latin typeface="Meiryo UI" panose="020B0604030504040204" pitchFamily="50" charset="-128"/>
                <a:ea typeface="Meiryo UI" panose="020B0604030504040204" pitchFamily="50" charset="-128"/>
              </a:rPr>
              <a:t>サイト</a:t>
            </a:r>
            <a:r>
              <a:rPr lang="en-US" altLang="ja-JP" sz="1600" b="1" dirty="0">
                <a:solidFill>
                  <a:srgbClr val="FFFFFF"/>
                </a:solidFill>
                <a:latin typeface="Meiryo UI" panose="020B0604030504040204" pitchFamily="50" charset="-128"/>
                <a:ea typeface="Meiryo UI" panose="020B0604030504040204" pitchFamily="50" charset="-128"/>
              </a:rPr>
              <a:t>Top30</a:t>
            </a:r>
          </a:p>
        </p:txBody>
      </p:sp>
      <p:grpSp>
        <p:nvGrpSpPr>
          <p:cNvPr id="9" name="グループ化 8">
            <a:extLst>
              <a:ext uri="{FF2B5EF4-FFF2-40B4-BE49-F238E27FC236}">
                <a16:creationId xmlns:a16="http://schemas.microsoft.com/office/drawing/2014/main" id="{44810AE0-84A1-7976-EA4A-D2504EF8F82F}"/>
              </a:ext>
            </a:extLst>
          </p:cNvPr>
          <p:cNvGrpSpPr/>
          <p:nvPr/>
        </p:nvGrpSpPr>
        <p:grpSpPr>
          <a:xfrm>
            <a:off x="336825" y="1204204"/>
            <a:ext cx="7620273" cy="4082052"/>
            <a:chOff x="336825" y="1428647"/>
            <a:chExt cx="7620273" cy="4082052"/>
          </a:xfrm>
        </p:grpSpPr>
        <p:pic>
          <p:nvPicPr>
            <p:cNvPr id="12" name="図 11">
              <a:extLst>
                <a:ext uri="{FF2B5EF4-FFF2-40B4-BE49-F238E27FC236}">
                  <a16:creationId xmlns:a16="http://schemas.microsoft.com/office/drawing/2014/main" id="{5EC734F6-408D-1E61-5772-DD8ED8BC9401}"/>
                </a:ext>
              </a:extLst>
            </p:cNvPr>
            <p:cNvPicPr>
              <a:picLocks noChangeAspect="1"/>
            </p:cNvPicPr>
            <p:nvPr/>
          </p:nvPicPr>
          <p:blipFill>
            <a:blip r:embed="rId3"/>
            <a:stretch>
              <a:fillRect/>
            </a:stretch>
          </p:blipFill>
          <p:spPr>
            <a:xfrm>
              <a:off x="615669" y="2809701"/>
              <a:ext cx="6991538" cy="2700998"/>
            </a:xfrm>
            <a:prstGeom prst="rect">
              <a:avLst/>
            </a:prstGeom>
          </p:spPr>
        </p:pic>
        <p:pic>
          <p:nvPicPr>
            <p:cNvPr id="6" name="図 5">
              <a:extLst>
                <a:ext uri="{FF2B5EF4-FFF2-40B4-BE49-F238E27FC236}">
                  <a16:creationId xmlns:a16="http://schemas.microsoft.com/office/drawing/2014/main" id="{C4FAF9B1-FB99-2A45-DF76-8FD7A463F6B0}"/>
                </a:ext>
              </a:extLst>
            </p:cNvPr>
            <p:cNvPicPr>
              <a:picLocks noChangeAspect="1"/>
            </p:cNvPicPr>
            <p:nvPr/>
          </p:nvPicPr>
          <p:blipFill>
            <a:blip r:embed="rId4"/>
            <a:srcRect b="27587"/>
            <a:stretch>
              <a:fillRect/>
            </a:stretch>
          </p:blipFill>
          <p:spPr>
            <a:xfrm>
              <a:off x="615669" y="1428647"/>
              <a:ext cx="7065292" cy="1847953"/>
            </a:xfrm>
            <a:prstGeom prst="rect">
              <a:avLst/>
            </a:prstGeom>
          </p:spPr>
        </p:pic>
        <p:sp>
          <p:nvSpPr>
            <p:cNvPr id="4" name="フローチャート: せん孔テープ 3">
              <a:extLst>
                <a:ext uri="{FF2B5EF4-FFF2-40B4-BE49-F238E27FC236}">
                  <a16:creationId xmlns:a16="http://schemas.microsoft.com/office/drawing/2014/main" id="{7D26294B-CEE9-5779-EAEC-909110CD4940}"/>
                </a:ext>
              </a:extLst>
            </p:cNvPr>
            <p:cNvSpPr/>
            <p:nvPr/>
          </p:nvSpPr>
          <p:spPr>
            <a:xfrm>
              <a:off x="480779" y="3209942"/>
              <a:ext cx="7374354" cy="170524"/>
            </a:xfrm>
            <a:prstGeom prst="flowChartPunchedTape">
              <a:avLst/>
            </a:prstGeom>
            <a:solidFill>
              <a:schemeClr val="bg1"/>
            </a:solidFill>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5" name="正方形/長方形 4">
              <a:extLst>
                <a:ext uri="{FF2B5EF4-FFF2-40B4-BE49-F238E27FC236}">
                  <a16:creationId xmlns:a16="http://schemas.microsoft.com/office/drawing/2014/main" id="{3D55F4E4-398E-9A74-7BA3-29A4E5FE6AC2}"/>
                </a:ext>
              </a:extLst>
            </p:cNvPr>
            <p:cNvSpPr/>
            <p:nvPr/>
          </p:nvSpPr>
          <p:spPr>
            <a:xfrm>
              <a:off x="336825" y="3065985"/>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7" name="正方形/長方形 6">
              <a:extLst>
                <a:ext uri="{FF2B5EF4-FFF2-40B4-BE49-F238E27FC236}">
                  <a16:creationId xmlns:a16="http://schemas.microsoft.com/office/drawing/2014/main" id="{AF35D700-919E-E261-C516-747CAFBE10B9}"/>
                </a:ext>
              </a:extLst>
            </p:cNvPr>
            <p:cNvSpPr/>
            <p:nvPr/>
          </p:nvSpPr>
          <p:spPr>
            <a:xfrm>
              <a:off x="7717172" y="3096824"/>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grpSp>
      <p:sp>
        <p:nvSpPr>
          <p:cNvPr id="13" name="四角形: 角を丸くする 12">
            <a:extLst>
              <a:ext uri="{FF2B5EF4-FFF2-40B4-BE49-F238E27FC236}">
                <a16:creationId xmlns:a16="http://schemas.microsoft.com/office/drawing/2014/main" id="{63EDCEFC-31B7-0675-2299-25C85093394C}"/>
              </a:ext>
            </a:extLst>
          </p:cNvPr>
          <p:cNvSpPr/>
          <p:nvPr/>
        </p:nvSpPr>
        <p:spPr>
          <a:xfrm>
            <a:off x="3037296" y="1757178"/>
            <a:ext cx="2565481" cy="904652"/>
          </a:xfrm>
          <a:prstGeom prst="roundRect">
            <a:avLst>
              <a:gd name="adj" fmla="val 36246"/>
            </a:avLst>
          </a:prstGeom>
          <a:solidFill>
            <a:srgbClr val="0070C0">
              <a:alpha val="60000"/>
            </a:srgbClr>
          </a:solidFill>
          <a:ln>
            <a:solidFill>
              <a:srgbClr val="002060"/>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ja-JP" altLang="en-US" sz="2000" b="1" dirty="0">
                <a:solidFill>
                  <a:srgbClr val="FFFFFF"/>
                </a:solidFill>
                <a:latin typeface="Meiryo UI" panose="020B0604030504040204" pitchFamily="50" charset="-128"/>
                <a:ea typeface="Meiryo UI" panose="020B0604030504040204" pitchFamily="50" charset="-128"/>
              </a:rPr>
              <a:t>不正サイト</a:t>
            </a:r>
            <a:endParaRPr lang="en-US" altLang="ja-JP" sz="2000" b="1" dirty="0">
              <a:solidFill>
                <a:srgbClr val="FFFFFF"/>
              </a:solidFill>
              <a:latin typeface="Meiryo UI" panose="020B0604030504040204" pitchFamily="50" charset="-128"/>
              <a:ea typeface="Meiryo UI" panose="020B0604030504040204" pitchFamily="50" charset="-128"/>
            </a:endParaRPr>
          </a:p>
          <a:p>
            <a:pPr algn="ctr" defTabSz="304761">
              <a:defRPr/>
            </a:pPr>
            <a:r>
              <a:rPr lang="ja-JP" altLang="en-US" sz="2000" b="1" dirty="0">
                <a:solidFill>
                  <a:srgbClr val="FFFFFF"/>
                </a:solidFill>
                <a:latin typeface="Meiryo UI" panose="020B0604030504040204" pitchFamily="50" charset="-128"/>
                <a:ea typeface="Meiryo UI" panose="020B0604030504040204" pitchFamily="50" charset="-128"/>
              </a:rPr>
              <a:t>アクセスログ</a:t>
            </a:r>
            <a:endParaRPr lang="en-US" altLang="ja-JP" sz="2000" b="1" dirty="0">
              <a:solidFill>
                <a:srgbClr val="FFFFFF"/>
              </a:solidFill>
              <a:latin typeface="Meiryo UI" panose="020B0604030504040204" pitchFamily="50" charset="-128"/>
              <a:ea typeface="Meiryo UI" panose="020B0604030504040204" pitchFamily="50" charset="-128"/>
            </a:endParaRPr>
          </a:p>
        </p:txBody>
      </p:sp>
      <p:sp>
        <p:nvSpPr>
          <p:cNvPr id="14" name="四角形: 角を丸くする 13">
            <a:extLst>
              <a:ext uri="{FF2B5EF4-FFF2-40B4-BE49-F238E27FC236}">
                <a16:creationId xmlns:a16="http://schemas.microsoft.com/office/drawing/2014/main" id="{DB4F808C-AE92-67E3-A632-1744E6DD5D45}"/>
              </a:ext>
            </a:extLst>
          </p:cNvPr>
          <p:cNvSpPr/>
          <p:nvPr/>
        </p:nvSpPr>
        <p:spPr>
          <a:xfrm>
            <a:off x="3037296" y="3860074"/>
            <a:ext cx="2565481" cy="904652"/>
          </a:xfrm>
          <a:prstGeom prst="roundRect">
            <a:avLst>
              <a:gd name="adj" fmla="val 36246"/>
            </a:avLst>
          </a:prstGeom>
          <a:solidFill>
            <a:srgbClr val="0070C0">
              <a:alpha val="60000"/>
            </a:srgbClr>
          </a:solidFill>
          <a:ln>
            <a:solidFill>
              <a:srgbClr val="002060"/>
            </a:solid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61">
              <a:defRPr/>
            </a:pPr>
            <a:r>
              <a:rPr lang="en-US" altLang="ja-JP" sz="2000" b="1" dirty="0">
                <a:solidFill>
                  <a:srgbClr val="FFFFFF"/>
                </a:solidFill>
                <a:latin typeface="Meiryo UI" panose="020B0604030504040204" pitchFamily="50" charset="-128"/>
                <a:ea typeface="Meiryo UI" panose="020B0604030504040204" pitchFamily="50" charset="-128"/>
              </a:rPr>
              <a:t>Web</a:t>
            </a:r>
            <a:r>
              <a:rPr lang="ja-JP" altLang="en-US" sz="2000" b="1" dirty="0">
                <a:solidFill>
                  <a:srgbClr val="FFFFFF"/>
                </a:solidFill>
                <a:latin typeface="Meiryo UI" panose="020B0604030504040204" pitchFamily="50" charset="-128"/>
                <a:ea typeface="Meiryo UI" panose="020B0604030504040204" pitchFamily="50" charset="-128"/>
              </a:rPr>
              <a:t>サイト</a:t>
            </a:r>
            <a:endParaRPr lang="en-US" altLang="ja-JP" sz="2000" b="1" dirty="0">
              <a:solidFill>
                <a:srgbClr val="FFFFFF"/>
              </a:solidFill>
              <a:latin typeface="Meiryo UI" panose="020B0604030504040204" pitchFamily="50" charset="-128"/>
              <a:ea typeface="Meiryo UI" panose="020B0604030504040204" pitchFamily="50" charset="-128"/>
            </a:endParaRPr>
          </a:p>
          <a:p>
            <a:pPr algn="ctr" defTabSz="304761">
              <a:defRPr/>
            </a:pPr>
            <a:r>
              <a:rPr lang="en-US" altLang="ja-JP" sz="2000" b="1" dirty="0">
                <a:solidFill>
                  <a:srgbClr val="FFFFFF"/>
                </a:solidFill>
                <a:latin typeface="Meiryo UI" panose="020B0604030504040204" pitchFamily="50" charset="-128"/>
                <a:ea typeface="Meiryo UI" panose="020B0604030504040204" pitchFamily="50" charset="-128"/>
              </a:rPr>
              <a:t>Top30</a:t>
            </a:r>
          </a:p>
        </p:txBody>
      </p:sp>
    </p:spTree>
    <p:extLst>
      <p:ext uri="{BB962C8B-B14F-4D97-AF65-F5344CB8AC3E}">
        <p14:creationId xmlns:p14="http://schemas.microsoft.com/office/powerpoint/2010/main" val="3377597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四角形: 角を丸くする 5">
            <a:extLst>
              <a:ext uri="{FF2B5EF4-FFF2-40B4-BE49-F238E27FC236}">
                <a16:creationId xmlns:a16="http://schemas.microsoft.com/office/drawing/2014/main" id="{DB716412-34E2-4D8D-9C0A-A955FFE07D75}"/>
              </a:ext>
            </a:extLst>
          </p:cNvPr>
          <p:cNvSpPr/>
          <p:nvPr/>
        </p:nvSpPr>
        <p:spPr>
          <a:xfrm>
            <a:off x="409732" y="1545740"/>
            <a:ext cx="11518269" cy="4762528"/>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a:t>提供機能② 情報漏えいリスク診断</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409732" y="836685"/>
            <a:ext cx="11664950" cy="5471583"/>
          </a:xfrm>
        </p:spPr>
        <p:txBody>
          <a:bodyPr>
            <a:normAutofit/>
          </a:bodyPr>
          <a:lstStyle/>
          <a:p>
            <a:pPr marL="0" indent="0">
              <a:buNone/>
            </a:pPr>
            <a:r>
              <a:rPr lang="ja-JP" altLang="en-US" sz="1800"/>
              <a:t>お客さま環境で起こる可能性のあるセキュリティリスクを可視化します。</a:t>
            </a:r>
            <a:br>
              <a:rPr lang="en-US" altLang="ja-JP" sz="1800"/>
            </a:br>
            <a:r>
              <a:rPr lang="ja-JP" altLang="en-US" sz="1800"/>
              <a:t>セキュリティインシデントの発生リスクを簡単な質問に回答いただくことで診断し結果をレポートします。</a:t>
            </a:r>
          </a:p>
        </p:txBody>
      </p:sp>
      <p:sp>
        <p:nvSpPr>
          <p:cNvPr id="7" name="四角形: 角を丸くする 6">
            <a:extLst>
              <a:ext uri="{FF2B5EF4-FFF2-40B4-BE49-F238E27FC236}">
                <a16:creationId xmlns:a16="http://schemas.microsoft.com/office/drawing/2014/main" id="{5300D736-4F4E-46ED-AFFE-A5CD2268020E}"/>
              </a:ext>
            </a:extLst>
          </p:cNvPr>
          <p:cNvSpPr/>
          <p:nvPr/>
        </p:nvSpPr>
        <p:spPr>
          <a:xfrm>
            <a:off x="1533453" y="1712045"/>
            <a:ext cx="9125095" cy="592668"/>
          </a:xfrm>
          <a:prstGeom prst="round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2133" b="1" kern="0">
                <a:solidFill>
                  <a:prstClr val="white"/>
                </a:solidFill>
                <a:latin typeface="游ゴシック" panose="020F0502020204030204"/>
                <a:ea typeface="游ゴシック" panose="020B0400000000000000" pitchFamily="50" charset="-128"/>
              </a:rPr>
              <a:t>アンケートフォームに回答することでセキュリティリスクを可視化</a:t>
            </a:r>
          </a:p>
        </p:txBody>
      </p:sp>
      <p:sp>
        <p:nvSpPr>
          <p:cNvPr id="8" name="吹き出し: 角を丸めた四角形 7">
            <a:extLst>
              <a:ext uri="{FF2B5EF4-FFF2-40B4-BE49-F238E27FC236}">
                <a16:creationId xmlns:a16="http://schemas.microsoft.com/office/drawing/2014/main" id="{0E5EAA4A-9201-4522-9FA9-02D38FA2F162}"/>
              </a:ext>
            </a:extLst>
          </p:cNvPr>
          <p:cNvSpPr/>
          <p:nvPr/>
        </p:nvSpPr>
        <p:spPr>
          <a:xfrm>
            <a:off x="932272" y="3655843"/>
            <a:ext cx="3435637" cy="897445"/>
          </a:xfrm>
          <a:prstGeom prst="wedgeRoundRectCallout">
            <a:avLst>
              <a:gd name="adj1" fmla="val 58357"/>
              <a:gd name="adj2" fmla="val 14230"/>
              <a:gd name="adj3" fmla="val 16667"/>
            </a:avLst>
          </a:prstGeom>
          <a:solidFill>
            <a:sysClr val="window" lastClr="FFFFFF"/>
          </a:solidFill>
          <a:ln w="38100" cap="flat" cmpd="sng" algn="ctr">
            <a:solidFill>
              <a:schemeClr val="accent5"/>
            </a:solidFill>
            <a:prstDash val="solid"/>
            <a:miter lim="800000"/>
          </a:ln>
          <a:effectLst/>
        </p:spPr>
        <p:txBody>
          <a:bodyPr rtlCol="0" anchor="ctr"/>
          <a:lstStyle/>
          <a:p>
            <a:pPr algn="ctr" defTabSz="609630">
              <a:defRPr/>
            </a:pPr>
            <a:r>
              <a:rPr lang="ja-JP" altLang="en-US" sz="1867" b="1" kern="0">
                <a:solidFill>
                  <a:sysClr val="windowText" lastClr="000000"/>
                </a:solidFill>
                <a:latin typeface="游ゴシック" panose="020F0502020204030204"/>
                <a:ea typeface="游ゴシック" panose="020B0400000000000000" pitchFamily="50" charset="-128"/>
              </a:rPr>
              <a:t>診断結果をわかりやすい</a:t>
            </a:r>
            <a:endParaRPr lang="en-US" altLang="ja-JP" sz="1867" b="1" kern="0">
              <a:solidFill>
                <a:sysClr val="windowText" lastClr="000000"/>
              </a:solidFill>
              <a:latin typeface="游ゴシック" panose="020F0502020204030204"/>
              <a:ea typeface="游ゴシック" panose="020B0400000000000000" pitchFamily="50" charset="-128"/>
            </a:endParaRPr>
          </a:p>
          <a:p>
            <a:pPr algn="ctr" defTabSz="609630">
              <a:defRPr/>
            </a:pPr>
            <a:r>
              <a:rPr lang="ja-JP" altLang="en-US" sz="1867" b="1" kern="0">
                <a:solidFill>
                  <a:sysClr val="windowText" lastClr="000000"/>
                </a:solidFill>
                <a:latin typeface="游ゴシック" panose="020F0502020204030204"/>
                <a:ea typeface="游ゴシック" panose="020B0400000000000000" pitchFamily="50" charset="-128"/>
              </a:rPr>
              <a:t>レポートにしてお送りします</a:t>
            </a:r>
            <a:endParaRPr lang="en-US" altLang="ja-JP" sz="1867" b="1" kern="0">
              <a:solidFill>
                <a:sysClr val="windowText" lastClr="000000"/>
              </a:solidFill>
              <a:latin typeface="游ゴシック" panose="020F0502020204030204"/>
              <a:ea typeface="游ゴシック" panose="020B0400000000000000" pitchFamily="50" charset="-128"/>
            </a:endParaRPr>
          </a:p>
        </p:txBody>
      </p:sp>
      <p:sp>
        <p:nvSpPr>
          <p:cNvPr id="9" name="吹き出し: 角を丸めた四角形 8">
            <a:extLst>
              <a:ext uri="{FF2B5EF4-FFF2-40B4-BE49-F238E27FC236}">
                <a16:creationId xmlns:a16="http://schemas.microsoft.com/office/drawing/2014/main" id="{A7F92FBC-EC42-42DE-A126-B80B6106C42B}"/>
              </a:ext>
            </a:extLst>
          </p:cNvPr>
          <p:cNvSpPr/>
          <p:nvPr/>
        </p:nvSpPr>
        <p:spPr>
          <a:xfrm>
            <a:off x="932272" y="2564619"/>
            <a:ext cx="3435637" cy="897445"/>
          </a:xfrm>
          <a:prstGeom prst="wedgeRoundRectCallout">
            <a:avLst>
              <a:gd name="adj1" fmla="val 60952"/>
              <a:gd name="adj2" fmla="val 26326"/>
              <a:gd name="adj3" fmla="val 16667"/>
            </a:avLst>
          </a:prstGeom>
          <a:solidFill>
            <a:sysClr val="window" lastClr="FFFFFF"/>
          </a:solidFill>
          <a:ln w="38100" cap="flat" cmpd="sng" algn="ctr">
            <a:solidFill>
              <a:schemeClr val="accent5"/>
            </a:solidFill>
            <a:prstDash val="solid"/>
            <a:miter lim="800000"/>
          </a:ln>
          <a:effectLst/>
        </p:spPr>
        <p:txBody>
          <a:bodyPr rtlCol="0" anchor="ctr"/>
          <a:lstStyle/>
          <a:p>
            <a:pPr algn="ctr" defTabSz="609630">
              <a:defRPr/>
            </a:pPr>
            <a:r>
              <a:rPr lang="ja-JP" altLang="en-US" sz="1867" b="1" kern="0">
                <a:solidFill>
                  <a:sysClr val="windowText" lastClr="000000"/>
                </a:solidFill>
                <a:latin typeface="游ゴシック" panose="020F0502020204030204"/>
                <a:ea typeface="游ゴシック" panose="020B0400000000000000" pitchFamily="50" charset="-128"/>
              </a:rPr>
              <a:t>約</a:t>
            </a:r>
            <a:r>
              <a:rPr lang="en-US" altLang="ja-JP" sz="1867" b="1" kern="0">
                <a:solidFill>
                  <a:sysClr val="windowText" lastClr="000000"/>
                </a:solidFill>
                <a:latin typeface="游ゴシック" panose="020F0502020204030204"/>
                <a:ea typeface="游ゴシック" panose="020B0400000000000000" pitchFamily="50" charset="-128"/>
              </a:rPr>
              <a:t>10</a:t>
            </a:r>
            <a:r>
              <a:rPr lang="ja-JP" altLang="en-US" sz="1867" b="1" kern="0">
                <a:solidFill>
                  <a:sysClr val="windowText" lastClr="000000"/>
                </a:solidFill>
                <a:latin typeface="游ゴシック" panose="020F0502020204030204"/>
                <a:ea typeface="游ゴシック" panose="020B0400000000000000" pitchFamily="50" charset="-128"/>
              </a:rPr>
              <a:t>項目の質問に回答</a:t>
            </a:r>
            <a:endParaRPr lang="en-US" altLang="ja-JP" sz="1867" b="1" kern="0">
              <a:solidFill>
                <a:sysClr val="windowText" lastClr="000000"/>
              </a:solidFill>
              <a:latin typeface="游ゴシック" panose="020F0502020204030204"/>
              <a:ea typeface="游ゴシック" panose="020B0400000000000000" pitchFamily="50" charset="-128"/>
            </a:endParaRPr>
          </a:p>
          <a:p>
            <a:pPr algn="ctr" defTabSz="609630">
              <a:defRPr/>
            </a:pPr>
            <a:r>
              <a:rPr lang="ja-JP" altLang="en-US" sz="1867" b="1" kern="0">
                <a:solidFill>
                  <a:sysClr val="windowText" lastClr="000000"/>
                </a:solidFill>
                <a:latin typeface="游ゴシック" panose="020F0502020204030204"/>
                <a:ea typeface="游ゴシック" panose="020B0400000000000000" pitchFamily="50" charset="-128"/>
              </a:rPr>
              <a:t>いただくことで診断</a:t>
            </a:r>
            <a:endParaRPr lang="en-US" altLang="ja-JP" sz="1867" b="1" kern="0">
              <a:solidFill>
                <a:sysClr val="windowText" lastClr="000000"/>
              </a:solidFill>
              <a:latin typeface="游ゴシック" panose="020F0502020204030204"/>
              <a:ea typeface="游ゴシック" panose="020B0400000000000000" pitchFamily="50" charset="-128"/>
            </a:endParaRPr>
          </a:p>
        </p:txBody>
      </p:sp>
      <p:pic>
        <p:nvPicPr>
          <p:cNvPr id="5" name="Picture 2">
            <a:extLst>
              <a:ext uri="{FF2B5EF4-FFF2-40B4-BE49-F238E27FC236}">
                <a16:creationId xmlns:a16="http://schemas.microsoft.com/office/drawing/2014/main" id="{ADDAB0EF-7AFF-5CFD-19C6-DAAC06C120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0449" y="2622789"/>
            <a:ext cx="6139831" cy="3319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341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グループ化 12">
            <a:extLst>
              <a:ext uri="{FF2B5EF4-FFF2-40B4-BE49-F238E27FC236}">
                <a16:creationId xmlns:a16="http://schemas.microsoft.com/office/drawing/2014/main" id="{085CD1C2-70D5-F356-9688-1BFCEC455BBE}"/>
              </a:ext>
            </a:extLst>
          </p:cNvPr>
          <p:cNvGrpSpPr/>
          <p:nvPr/>
        </p:nvGrpSpPr>
        <p:grpSpPr>
          <a:xfrm>
            <a:off x="5630146" y="1029738"/>
            <a:ext cx="5758222" cy="3156277"/>
            <a:chOff x="8445218" y="1543812"/>
            <a:chExt cx="8637333" cy="4734415"/>
          </a:xfrm>
        </p:grpSpPr>
        <p:pic>
          <p:nvPicPr>
            <p:cNvPr id="7" name="図 6">
              <a:extLst>
                <a:ext uri="{FF2B5EF4-FFF2-40B4-BE49-F238E27FC236}">
                  <a16:creationId xmlns:a16="http://schemas.microsoft.com/office/drawing/2014/main" id="{A54D3C7C-1FB0-9EBF-2947-E29295E3473A}"/>
                </a:ext>
              </a:extLst>
            </p:cNvPr>
            <p:cNvPicPr>
              <a:picLocks noChangeAspect="1"/>
            </p:cNvPicPr>
            <p:nvPr/>
          </p:nvPicPr>
          <p:blipFill>
            <a:blip r:embed="rId3"/>
            <a:stretch>
              <a:fillRect/>
            </a:stretch>
          </p:blipFill>
          <p:spPr>
            <a:xfrm>
              <a:off x="8445218" y="1543812"/>
              <a:ext cx="8637333" cy="4734415"/>
            </a:xfrm>
            <a:prstGeom prst="rect">
              <a:avLst/>
            </a:prstGeom>
            <a:ln>
              <a:solidFill>
                <a:schemeClr val="bg2">
                  <a:lumMod val="40000"/>
                  <a:lumOff val="60000"/>
                </a:schemeClr>
              </a:solidFill>
            </a:ln>
          </p:spPr>
        </p:pic>
        <p:pic>
          <p:nvPicPr>
            <p:cNvPr id="3" name="図 2">
              <a:extLst>
                <a:ext uri="{FF2B5EF4-FFF2-40B4-BE49-F238E27FC236}">
                  <a16:creationId xmlns:a16="http://schemas.microsoft.com/office/drawing/2014/main" id="{075A193E-10CB-A634-EB42-79D330B466CA}"/>
                </a:ext>
              </a:extLst>
            </p:cNvPr>
            <p:cNvPicPr>
              <a:picLocks noChangeAspect="1"/>
            </p:cNvPicPr>
            <p:nvPr/>
          </p:nvPicPr>
          <p:blipFill>
            <a:blip r:embed="rId4"/>
            <a:srcRect l="12734" t="12488" b="8528"/>
            <a:stretch/>
          </p:blipFill>
          <p:spPr>
            <a:xfrm>
              <a:off x="16081325" y="1642583"/>
              <a:ext cx="1001226" cy="455878"/>
            </a:xfrm>
            <a:prstGeom prst="rect">
              <a:avLst/>
            </a:prstGeom>
          </p:spPr>
        </p:pic>
      </p:grpSp>
      <p:sp>
        <p:nvSpPr>
          <p:cNvPr id="14" name="四角形: 角を丸くする 13">
            <a:extLst>
              <a:ext uri="{FF2B5EF4-FFF2-40B4-BE49-F238E27FC236}">
                <a16:creationId xmlns:a16="http://schemas.microsoft.com/office/drawing/2014/main" id="{CC876E4A-C433-A8DF-BC44-FE2179BA1400}"/>
              </a:ext>
            </a:extLst>
          </p:cNvPr>
          <p:cNvSpPr/>
          <p:nvPr/>
        </p:nvSpPr>
        <p:spPr>
          <a:xfrm>
            <a:off x="817630" y="5636320"/>
            <a:ext cx="10556741" cy="767763"/>
          </a:xfrm>
          <a:prstGeom prst="roundRect">
            <a:avLst/>
          </a:prstGeom>
          <a:solidFill>
            <a:srgbClr val="C0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304786">
              <a:defRPr/>
            </a:pPr>
            <a:r>
              <a:rPr lang="en-US" altLang="ja-JP" sz="1867" b="1">
                <a:solidFill>
                  <a:srgbClr val="FFFFFF"/>
                </a:solidFill>
                <a:latin typeface="Meiryo UI" panose="020B0604030504040204" pitchFamily="50" charset="-128"/>
                <a:ea typeface="Meiryo UI" panose="020B0604030504040204" pitchFamily="50" charset="-128"/>
              </a:rPr>
              <a:t>Web</a:t>
            </a:r>
            <a:r>
              <a:rPr lang="ja-JP" altLang="en-US" sz="1867" b="1">
                <a:solidFill>
                  <a:srgbClr val="FFFFFF"/>
                </a:solidFill>
                <a:latin typeface="Meiryo UI" panose="020B0604030504040204" pitchFamily="50" charset="-128"/>
                <a:ea typeface="Meiryo UI" panose="020B0604030504040204" pitchFamily="50" charset="-128"/>
              </a:rPr>
              <a:t>フォーム上で、</a:t>
            </a:r>
            <a:r>
              <a:rPr lang="en-US" altLang="ja-JP" sz="1867" b="1">
                <a:solidFill>
                  <a:srgbClr val="FFFFFF"/>
                </a:solidFill>
                <a:latin typeface="Meiryo UI" panose="020B0604030504040204" pitchFamily="50" charset="-128"/>
                <a:ea typeface="Meiryo UI" panose="020B0604030504040204" pitchFamily="50" charset="-128"/>
              </a:rPr>
              <a:t>10</a:t>
            </a:r>
            <a:r>
              <a:rPr lang="ja-JP" altLang="en-US" sz="1867" b="1">
                <a:solidFill>
                  <a:srgbClr val="FFFFFF"/>
                </a:solidFill>
                <a:latin typeface="Meiryo UI" panose="020B0604030504040204" pitchFamily="50" charset="-128"/>
                <a:ea typeface="Meiryo UI" panose="020B0604030504040204" pitchFamily="50" charset="-128"/>
              </a:rPr>
              <a:t>問程度の簡易な</a:t>
            </a:r>
            <a:r>
              <a:rPr lang="en-US" altLang="ja-JP" sz="1867" b="1">
                <a:solidFill>
                  <a:srgbClr val="FFFFFF"/>
                </a:solidFill>
                <a:latin typeface="Meiryo UI" panose="020B0604030504040204" pitchFamily="50" charset="-128"/>
                <a:ea typeface="Meiryo UI" panose="020B0604030504040204" pitchFamily="50" charset="-128"/>
              </a:rPr>
              <a:t>Q&amp;A</a:t>
            </a:r>
            <a:r>
              <a:rPr lang="ja-JP" altLang="en-US" sz="1867" b="1">
                <a:solidFill>
                  <a:srgbClr val="FFFFFF"/>
                </a:solidFill>
                <a:latin typeface="Meiryo UI" panose="020B0604030504040204" pitchFamily="50" charset="-128"/>
                <a:ea typeface="Meiryo UI" panose="020B0604030504040204" pitchFamily="50" charset="-128"/>
              </a:rPr>
              <a:t>に回答いただくと情報漏えいリスクを</a:t>
            </a:r>
            <a:r>
              <a:rPr lang="en-US" altLang="ja-JP" sz="1867" b="1">
                <a:solidFill>
                  <a:srgbClr val="FFFFFF"/>
                </a:solidFill>
                <a:latin typeface="Meiryo UI" panose="020B0604030504040204" pitchFamily="50" charset="-128"/>
                <a:ea typeface="Meiryo UI" panose="020B0604030504040204" pitchFamily="50" charset="-128"/>
              </a:rPr>
              <a:t>6</a:t>
            </a:r>
            <a:r>
              <a:rPr lang="ja-JP" altLang="en-US" sz="1867" b="1">
                <a:solidFill>
                  <a:srgbClr val="FFFFFF"/>
                </a:solidFill>
                <a:latin typeface="Meiryo UI" panose="020B0604030504040204" pitchFamily="50" charset="-128"/>
                <a:ea typeface="Meiryo UI" panose="020B0604030504040204" pitchFamily="50" charset="-128"/>
              </a:rPr>
              <a:t>段階で数値化し、</a:t>
            </a:r>
            <a:endParaRPr lang="en-US" altLang="ja-JP" sz="1867" b="1">
              <a:solidFill>
                <a:srgbClr val="FFFFFF"/>
              </a:solidFill>
              <a:latin typeface="Meiryo UI" panose="020B0604030504040204" pitchFamily="50" charset="-128"/>
              <a:ea typeface="Meiryo UI" panose="020B0604030504040204" pitchFamily="50" charset="-128"/>
            </a:endParaRPr>
          </a:p>
          <a:p>
            <a:pPr algn="ctr" defTabSz="304786">
              <a:defRPr/>
            </a:pPr>
            <a:r>
              <a:rPr lang="ja-JP" altLang="en-US" sz="1867" b="1">
                <a:solidFill>
                  <a:srgbClr val="FFFFFF"/>
                </a:solidFill>
                <a:latin typeface="Meiryo UI" panose="020B0604030504040204" pitchFamily="50" charset="-128"/>
                <a:ea typeface="Meiryo UI" panose="020B0604030504040204" pitchFamily="50" charset="-128"/>
              </a:rPr>
              <a:t>診断結果に基づき、大きな要因になっている部分の対策案をレポートします。</a:t>
            </a:r>
            <a:endParaRPr lang="en-US" altLang="ja-JP" sz="1867" b="1">
              <a:solidFill>
                <a:srgbClr val="FFFFFF"/>
              </a:solidFill>
              <a:latin typeface="Meiryo UI" panose="020B0604030504040204" pitchFamily="50" charset="-128"/>
              <a:ea typeface="Meiryo UI" panose="020B0604030504040204" pitchFamily="50" charset="-128"/>
            </a:endParaRPr>
          </a:p>
        </p:txBody>
      </p:sp>
      <p:pic>
        <p:nvPicPr>
          <p:cNvPr id="18" name="図 17">
            <a:extLst>
              <a:ext uri="{FF2B5EF4-FFF2-40B4-BE49-F238E27FC236}">
                <a16:creationId xmlns:a16="http://schemas.microsoft.com/office/drawing/2014/main" id="{DCE76F46-62CF-1124-AF05-4BE4547C66B9}"/>
              </a:ext>
            </a:extLst>
          </p:cNvPr>
          <p:cNvPicPr>
            <a:picLocks noChangeAspect="1"/>
          </p:cNvPicPr>
          <p:nvPr/>
        </p:nvPicPr>
        <p:blipFill>
          <a:blip r:embed="rId5"/>
          <a:stretch>
            <a:fillRect/>
          </a:stretch>
        </p:blipFill>
        <p:spPr>
          <a:xfrm>
            <a:off x="817630" y="2805194"/>
            <a:ext cx="3838815" cy="2697547"/>
          </a:xfrm>
          <a:prstGeom prst="rect">
            <a:avLst/>
          </a:prstGeom>
        </p:spPr>
      </p:pic>
      <p:sp>
        <p:nvSpPr>
          <p:cNvPr id="21" name="四角形: 角を丸くする 20">
            <a:extLst>
              <a:ext uri="{FF2B5EF4-FFF2-40B4-BE49-F238E27FC236}">
                <a16:creationId xmlns:a16="http://schemas.microsoft.com/office/drawing/2014/main" id="{2597C5B2-25E1-9613-1681-1153C7508AF0}"/>
              </a:ext>
            </a:extLst>
          </p:cNvPr>
          <p:cNvSpPr/>
          <p:nvPr/>
        </p:nvSpPr>
        <p:spPr>
          <a:xfrm>
            <a:off x="1950720" y="3237059"/>
            <a:ext cx="1506095" cy="479852"/>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86">
              <a:defRPr/>
            </a:pPr>
            <a:r>
              <a:rPr lang="en-US" altLang="ja-JP" sz="1067" dirty="0">
                <a:solidFill>
                  <a:srgbClr val="FFFFFF"/>
                </a:solidFill>
                <a:latin typeface="Meiryo UI" panose="020B0604030504040204" pitchFamily="50" charset="-128"/>
                <a:ea typeface="Meiryo UI" panose="020B0604030504040204" pitchFamily="50" charset="-128"/>
              </a:rPr>
              <a:t>Web</a:t>
            </a:r>
            <a:r>
              <a:rPr lang="ja-JP" altLang="en-US" sz="1067" dirty="0">
                <a:solidFill>
                  <a:srgbClr val="FFFFFF"/>
                </a:solidFill>
                <a:latin typeface="Meiryo UI" panose="020B0604030504040204" pitchFamily="50" charset="-128"/>
                <a:ea typeface="Meiryo UI" panose="020B0604030504040204" pitchFamily="50" charset="-128"/>
              </a:rPr>
              <a:t>フォームの</a:t>
            </a:r>
            <a:endParaRPr lang="en-US" altLang="ja-JP" sz="1067" dirty="0">
              <a:solidFill>
                <a:srgbClr val="FFFFFF"/>
              </a:solidFill>
              <a:latin typeface="Meiryo UI" panose="020B0604030504040204" pitchFamily="50" charset="-128"/>
              <a:ea typeface="Meiryo UI" panose="020B0604030504040204" pitchFamily="50" charset="-128"/>
            </a:endParaRPr>
          </a:p>
          <a:p>
            <a:pPr algn="ctr" defTabSz="304786">
              <a:defRPr/>
            </a:pPr>
            <a:r>
              <a:rPr lang="en-US" altLang="ja-JP" sz="1067" dirty="0">
                <a:solidFill>
                  <a:srgbClr val="FFFFFF"/>
                </a:solidFill>
                <a:latin typeface="Meiryo UI" panose="020B0604030504040204" pitchFamily="50" charset="-128"/>
                <a:ea typeface="Meiryo UI" panose="020B0604030504040204" pitchFamily="50" charset="-128"/>
              </a:rPr>
              <a:t>Q&amp;A</a:t>
            </a:r>
            <a:r>
              <a:rPr lang="ja-JP" altLang="en-US" sz="1067" dirty="0">
                <a:solidFill>
                  <a:srgbClr val="FFFFFF"/>
                </a:solidFill>
                <a:latin typeface="Meiryo UI" panose="020B0604030504040204" pitchFamily="50" charset="-128"/>
                <a:ea typeface="Meiryo UI" panose="020B0604030504040204" pitchFamily="50" charset="-128"/>
              </a:rPr>
              <a:t>にお答えいただくと</a:t>
            </a:r>
          </a:p>
        </p:txBody>
      </p:sp>
      <p:sp>
        <p:nvSpPr>
          <p:cNvPr id="30" name="矢印: 右 29">
            <a:extLst>
              <a:ext uri="{FF2B5EF4-FFF2-40B4-BE49-F238E27FC236}">
                <a16:creationId xmlns:a16="http://schemas.microsoft.com/office/drawing/2014/main" id="{0D28F0FA-DB6E-9E78-D028-94CF3A7B381E}"/>
              </a:ext>
            </a:extLst>
          </p:cNvPr>
          <p:cNvSpPr/>
          <p:nvPr/>
        </p:nvSpPr>
        <p:spPr>
          <a:xfrm>
            <a:off x="3600772" y="3381015"/>
            <a:ext cx="3982770" cy="191941"/>
          </a:xfrm>
          <a:prstGeom prst="rightArrow">
            <a:avLst/>
          </a:prstGeom>
          <a:ln>
            <a:noFill/>
          </a:ln>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2" name="タイトル 7">
            <a:extLst>
              <a:ext uri="{FF2B5EF4-FFF2-40B4-BE49-F238E27FC236}">
                <a16:creationId xmlns:a16="http://schemas.microsoft.com/office/drawing/2014/main" id="{D038B64B-B3D2-CBE3-C7AC-C35D669266DC}"/>
              </a:ext>
            </a:extLst>
          </p:cNvPr>
          <p:cNvSpPr>
            <a:spLocks noGrp="1"/>
          </p:cNvSpPr>
          <p:nvPr>
            <p:ph type="title"/>
          </p:nvPr>
        </p:nvSpPr>
        <p:spPr>
          <a:xfrm>
            <a:off x="498843" y="267935"/>
            <a:ext cx="9129147" cy="422105"/>
          </a:xfrm>
        </p:spPr>
        <p:txBody>
          <a:bodyPr/>
          <a:lstStyle/>
          <a:p>
            <a:r>
              <a:rPr lang="ja-JP" altLang="en-US" sz="2799"/>
              <a:t>（参考）情報漏えいリスク診断レポートサンプル</a:t>
            </a:r>
          </a:p>
        </p:txBody>
      </p:sp>
      <p:pic>
        <p:nvPicPr>
          <p:cNvPr id="10" name="図 9">
            <a:extLst>
              <a:ext uri="{FF2B5EF4-FFF2-40B4-BE49-F238E27FC236}">
                <a16:creationId xmlns:a16="http://schemas.microsoft.com/office/drawing/2014/main" id="{AF52DE98-F542-0830-4BD2-177CF236AC93}"/>
              </a:ext>
            </a:extLst>
          </p:cNvPr>
          <p:cNvPicPr>
            <a:picLocks noChangeAspect="1"/>
          </p:cNvPicPr>
          <p:nvPr/>
        </p:nvPicPr>
        <p:blipFill>
          <a:blip r:embed="rId6"/>
          <a:stretch>
            <a:fillRect/>
          </a:stretch>
        </p:blipFill>
        <p:spPr>
          <a:xfrm>
            <a:off x="817631" y="865528"/>
            <a:ext cx="3839627" cy="2175789"/>
          </a:xfrm>
          <a:prstGeom prst="rect">
            <a:avLst/>
          </a:prstGeom>
        </p:spPr>
      </p:pic>
      <p:grpSp>
        <p:nvGrpSpPr>
          <p:cNvPr id="8" name="グループ化 7">
            <a:extLst>
              <a:ext uri="{FF2B5EF4-FFF2-40B4-BE49-F238E27FC236}">
                <a16:creationId xmlns:a16="http://schemas.microsoft.com/office/drawing/2014/main" id="{A5DA1186-A650-A19D-E135-09190EBBB195}"/>
              </a:ext>
            </a:extLst>
          </p:cNvPr>
          <p:cNvGrpSpPr/>
          <p:nvPr/>
        </p:nvGrpSpPr>
        <p:grpSpPr>
          <a:xfrm>
            <a:off x="8495260" y="3639068"/>
            <a:ext cx="3358963" cy="1853297"/>
            <a:chOff x="12742890" y="5457807"/>
            <a:chExt cx="5038444" cy="2779945"/>
          </a:xfrm>
        </p:grpSpPr>
        <p:pic>
          <p:nvPicPr>
            <p:cNvPr id="9" name="図 8">
              <a:extLst>
                <a:ext uri="{FF2B5EF4-FFF2-40B4-BE49-F238E27FC236}">
                  <a16:creationId xmlns:a16="http://schemas.microsoft.com/office/drawing/2014/main" id="{1EDBDB3F-F69F-28B4-1C80-01A9D960F632}"/>
                </a:ext>
              </a:extLst>
            </p:cNvPr>
            <p:cNvPicPr>
              <a:picLocks noChangeAspect="1"/>
            </p:cNvPicPr>
            <p:nvPr/>
          </p:nvPicPr>
          <p:blipFill>
            <a:blip r:embed="rId7"/>
            <a:stretch>
              <a:fillRect/>
            </a:stretch>
          </p:blipFill>
          <p:spPr>
            <a:xfrm>
              <a:off x="12742890" y="5457807"/>
              <a:ext cx="5038444" cy="2779945"/>
            </a:xfrm>
            <a:prstGeom prst="rect">
              <a:avLst/>
            </a:prstGeom>
            <a:ln>
              <a:solidFill>
                <a:schemeClr val="bg2">
                  <a:lumMod val="40000"/>
                  <a:lumOff val="60000"/>
                </a:schemeClr>
              </a:solidFill>
            </a:ln>
          </p:spPr>
        </p:pic>
        <p:pic>
          <p:nvPicPr>
            <p:cNvPr id="5" name="図 4">
              <a:extLst>
                <a:ext uri="{FF2B5EF4-FFF2-40B4-BE49-F238E27FC236}">
                  <a16:creationId xmlns:a16="http://schemas.microsoft.com/office/drawing/2014/main" id="{6AC5C5F5-6D72-6FD9-A164-5621FC4DB73D}"/>
                </a:ext>
              </a:extLst>
            </p:cNvPr>
            <p:cNvPicPr>
              <a:picLocks noChangeAspect="1"/>
            </p:cNvPicPr>
            <p:nvPr/>
          </p:nvPicPr>
          <p:blipFill>
            <a:blip r:embed="rId4"/>
            <a:srcRect l="12734" t="12488" b="8528"/>
            <a:stretch/>
          </p:blipFill>
          <p:spPr>
            <a:xfrm>
              <a:off x="17226506" y="5551787"/>
              <a:ext cx="554828" cy="252624"/>
            </a:xfrm>
            <a:prstGeom prst="rect">
              <a:avLst/>
            </a:prstGeom>
          </p:spPr>
        </p:pic>
      </p:grpSp>
      <p:grpSp>
        <p:nvGrpSpPr>
          <p:cNvPr id="12" name="グループ化 11">
            <a:extLst>
              <a:ext uri="{FF2B5EF4-FFF2-40B4-BE49-F238E27FC236}">
                <a16:creationId xmlns:a16="http://schemas.microsoft.com/office/drawing/2014/main" id="{A24B8CDE-D251-BED2-6288-8FA7C3A2AB8D}"/>
              </a:ext>
            </a:extLst>
          </p:cNvPr>
          <p:cNvGrpSpPr/>
          <p:nvPr/>
        </p:nvGrpSpPr>
        <p:grpSpPr>
          <a:xfrm>
            <a:off x="5040327" y="3644268"/>
            <a:ext cx="3358963" cy="1848096"/>
            <a:chOff x="7560491" y="5465608"/>
            <a:chExt cx="5038444" cy="2772144"/>
          </a:xfrm>
        </p:grpSpPr>
        <p:pic>
          <p:nvPicPr>
            <p:cNvPr id="11" name="図 10">
              <a:extLst>
                <a:ext uri="{FF2B5EF4-FFF2-40B4-BE49-F238E27FC236}">
                  <a16:creationId xmlns:a16="http://schemas.microsoft.com/office/drawing/2014/main" id="{BE891657-71B2-E59D-3ABA-BB93F11F4FE2}"/>
                </a:ext>
              </a:extLst>
            </p:cNvPr>
            <p:cNvPicPr>
              <a:picLocks noChangeAspect="1"/>
            </p:cNvPicPr>
            <p:nvPr/>
          </p:nvPicPr>
          <p:blipFill>
            <a:blip r:embed="rId8"/>
            <a:stretch>
              <a:fillRect/>
            </a:stretch>
          </p:blipFill>
          <p:spPr>
            <a:xfrm>
              <a:off x="7560491" y="5465608"/>
              <a:ext cx="5038444" cy="2772144"/>
            </a:xfrm>
            <a:prstGeom prst="rect">
              <a:avLst/>
            </a:prstGeom>
            <a:ln>
              <a:solidFill>
                <a:schemeClr val="bg2">
                  <a:lumMod val="40000"/>
                  <a:lumOff val="60000"/>
                </a:schemeClr>
              </a:solidFill>
            </a:ln>
          </p:spPr>
        </p:pic>
        <p:pic>
          <p:nvPicPr>
            <p:cNvPr id="6" name="図 5">
              <a:extLst>
                <a:ext uri="{FF2B5EF4-FFF2-40B4-BE49-F238E27FC236}">
                  <a16:creationId xmlns:a16="http://schemas.microsoft.com/office/drawing/2014/main" id="{AAA4E6A7-0F98-F717-F8DD-672C356096A0}"/>
                </a:ext>
              </a:extLst>
            </p:cNvPr>
            <p:cNvPicPr>
              <a:picLocks noChangeAspect="1"/>
            </p:cNvPicPr>
            <p:nvPr/>
          </p:nvPicPr>
          <p:blipFill>
            <a:blip r:embed="rId4"/>
            <a:srcRect l="12734" t="12488" b="8528"/>
            <a:stretch/>
          </p:blipFill>
          <p:spPr>
            <a:xfrm>
              <a:off x="12044107" y="5541472"/>
              <a:ext cx="554828" cy="252624"/>
            </a:xfrm>
            <a:prstGeom prst="rect">
              <a:avLst/>
            </a:prstGeom>
          </p:spPr>
        </p:pic>
      </p:grpSp>
      <p:sp>
        <p:nvSpPr>
          <p:cNvPr id="23" name="四角形: 角を丸くする 22">
            <a:extLst>
              <a:ext uri="{FF2B5EF4-FFF2-40B4-BE49-F238E27FC236}">
                <a16:creationId xmlns:a16="http://schemas.microsoft.com/office/drawing/2014/main" id="{4EEA534B-A329-FFD1-712B-7C95B8C98FE9}"/>
              </a:ext>
            </a:extLst>
          </p:cNvPr>
          <p:cNvSpPr/>
          <p:nvPr/>
        </p:nvSpPr>
        <p:spPr>
          <a:xfrm>
            <a:off x="7727497" y="3266193"/>
            <a:ext cx="1439556" cy="479852"/>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86">
              <a:defRPr/>
            </a:pPr>
            <a:r>
              <a:rPr lang="ja-JP" altLang="en-US" sz="1067">
                <a:solidFill>
                  <a:srgbClr val="FFFFFF"/>
                </a:solidFill>
                <a:latin typeface="Meiryo UI" panose="020B0604030504040204" pitchFamily="50" charset="-128"/>
                <a:ea typeface="Meiryo UI" panose="020B0604030504040204" pitchFamily="50" charset="-128"/>
              </a:rPr>
              <a:t>情報漏えいリスク診断結果をレポートします</a:t>
            </a:r>
          </a:p>
        </p:txBody>
      </p:sp>
    </p:spTree>
    <p:extLst>
      <p:ext uri="{BB962C8B-B14F-4D97-AF65-F5344CB8AC3E}">
        <p14:creationId xmlns:p14="http://schemas.microsoft.com/office/powerpoint/2010/main" val="644970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a:t>提供機能③ セキュリティメールマガジン配信</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263613" y="836613"/>
            <a:ext cx="11664950" cy="5471583"/>
          </a:xfrm>
        </p:spPr>
        <p:txBody>
          <a:bodyPr>
            <a:normAutofit/>
          </a:bodyPr>
          <a:lstStyle/>
          <a:p>
            <a:pPr marL="0" indent="0" defTabSz="914324">
              <a:spcBef>
                <a:spcPts val="400"/>
              </a:spcBef>
              <a:buNone/>
              <a:defRPr/>
            </a:pPr>
            <a:r>
              <a:rPr lang="ja-JP" altLang="en-US" sz="1800">
                <a:solidFill>
                  <a:srgbClr val="000000">
                    <a:lumMod val="85000"/>
                    <a:lumOff val="15000"/>
                  </a:srgbClr>
                </a:solidFill>
              </a:rPr>
              <a:t>最新セキュリティトレンドを分かりやすく解説したメールマガジンを毎週配信します。</a:t>
            </a:r>
            <a:endParaRPr lang="en-US" altLang="ja-JP" sz="1800">
              <a:solidFill>
                <a:srgbClr val="000000">
                  <a:lumMod val="85000"/>
                  <a:lumOff val="15000"/>
                </a:srgbClr>
              </a:solidFill>
            </a:endParaRPr>
          </a:p>
          <a:p>
            <a:pPr marL="0" indent="0" defTabSz="914324">
              <a:spcBef>
                <a:spcPts val="400"/>
              </a:spcBef>
              <a:buNone/>
              <a:defRPr/>
            </a:pPr>
            <a:r>
              <a:rPr lang="ja-JP" altLang="en-US" sz="1800">
                <a:solidFill>
                  <a:sysClr val="windowText" lastClr="000000"/>
                </a:solidFill>
              </a:rPr>
              <a:t>セキュリティ担当者</a:t>
            </a:r>
            <a:r>
              <a:rPr lang="en-US" altLang="ja-JP" sz="1800">
                <a:solidFill>
                  <a:sysClr val="windowText" lastClr="000000"/>
                </a:solidFill>
              </a:rPr>
              <a:t>/</a:t>
            </a:r>
            <a:r>
              <a:rPr lang="ja-JP" altLang="en-US" sz="1800">
                <a:solidFill>
                  <a:sysClr val="windowText" lastClr="000000"/>
                </a:solidFill>
              </a:rPr>
              <a:t>従業員のリテラシー向上や教育にも活用いただけます。</a:t>
            </a:r>
          </a:p>
        </p:txBody>
      </p:sp>
      <p:sp>
        <p:nvSpPr>
          <p:cNvPr id="4" name="四角形: 角を丸くする 3">
            <a:extLst>
              <a:ext uri="{FF2B5EF4-FFF2-40B4-BE49-F238E27FC236}">
                <a16:creationId xmlns:a16="http://schemas.microsoft.com/office/drawing/2014/main" id="{0A0FABE3-84BF-C6A8-E228-6D769BB9FF8B}"/>
              </a:ext>
            </a:extLst>
          </p:cNvPr>
          <p:cNvSpPr/>
          <p:nvPr/>
        </p:nvSpPr>
        <p:spPr>
          <a:xfrm>
            <a:off x="409732" y="1545740"/>
            <a:ext cx="11518269" cy="4762528"/>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13" name="四角形: 角を丸くする 12">
            <a:extLst>
              <a:ext uri="{FF2B5EF4-FFF2-40B4-BE49-F238E27FC236}">
                <a16:creationId xmlns:a16="http://schemas.microsoft.com/office/drawing/2014/main" id="{59B7E331-CF11-E7F9-020E-67E71AE72F93}"/>
              </a:ext>
            </a:extLst>
          </p:cNvPr>
          <p:cNvSpPr/>
          <p:nvPr/>
        </p:nvSpPr>
        <p:spPr>
          <a:xfrm>
            <a:off x="2177906" y="1709715"/>
            <a:ext cx="7836189" cy="592668"/>
          </a:xfrm>
          <a:prstGeom prst="roundRect">
            <a:avLst/>
          </a:prstGeom>
          <a:solidFill>
            <a:schemeClr val="accent5"/>
          </a:solidFill>
          <a:ln w="12700" cap="flat" cmpd="sng" algn="ctr">
            <a:noFill/>
            <a:prstDash val="solid"/>
            <a:miter lim="800000"/>
          </a:ln>
          <a:effectLst/>
        </p:spPr>
        <p:txBody>
          <a:bodyPr rtlCol="0" anchor="ctr"/>
          <a:lstStyle/>
          <a:p>
            <a:pPr algn="ctr" defTabSz="609630">
              <a:defRPr/>
            </a:pPr>
            <a:r>
              <a:rPr lang="ja-JP" altLang="en-US" sz="2133" b="1" kern="0">
                <a:solidFill>
                  <a:prstClr val="white"/>
                </a:solidFill>
                <a:latin typeface="游ゴシック" panose="020F0502020204030204"/>
                <a:ea typeface="游ゴシック" panose="020B0400000000000000" pitchFamily="50" charset="-128"/>
              </a:rPr>
              <a:t>セキュリティメールマガジンを毎週配信</a:t>
            </a:r>
          </a:p>
        </p:txBody>
      </p:sp>
      <p:grpSp>
        <p:nvGrpSpPr>
          <p:cNvPr id="14" name="グループ化 13">
            <a:extLst>
              <a:ext uri="{FF2B5EF4-FFF2-40B4-BE49-F238E27FC236}">
                <a16:creationId xmlns:a16="http://schemas.microsoft.com/office/drawing/2014/main" id="{09385F16-B5B1-98D8-F7BC-F50CC917C0BC}"/>
              </a:ext>
            </a:extLst>
          </p:cNvPr>
          <p:cNvGrpSpPr/>
          <p:nvPr/>
        </p:nvGrpSpPr>
        <p:grpSpPr>
          <a:xfrm>
            <a:off x="4546404" y="4139410"/>
            <a:ext cx="5953433" cy="1879283"/>
            <a:chOff x="6188986" y="6211614"/>
            <a:chExt cx="8930149" cy="2818925"/>
          </a:xfrm>
        </p:grpSpPr>
        <p:sp>
          <p:nvSpPr>
            <p:cNvPr id="15" name="正方形/長方形 14">
              <a:extLst>
                <a:ext uri="{FF2B5EF4-FFF2-40B4-BE49-F238E27FC236}">
                  <a16:creationId xmlns:a16="http://schemas.microsoft.com/office/drawing/2014/main" id="{BBF0DBA0-5695-3FBA-88A0-593B6781DE73}"/>
                </a:ext>
              </a:extLst>
            </p:cNvPr>
            <p:cNvSpPr/>
            <p:nvPr/>
          </p:nvSpPr>
          <p:spPr>
            <a:xfrm>
              <a:off x="6188986" y="6211614"/>
              <a:ext cx="8930149" cy="281892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17" name="テキスト ボックス 16">
              <a:extLst>
                <a:ext uri="{FF2B5EF4-FFF2-40B4-BE49-F238E27FC236}">
                  <a16:creationId xmlns:a16="http://schemas.microsoft.com/office/drawing/2014/main" id="{602BB869-8CA1-CC90-FBF9-AB4EACC3AAC6}"/>
                </a:ext>
              </a:extLst>
            </p:cNvPr>
            <p:cNvSpPr txBox="1"/>
            <p:nvPr/>
          </p:nvSpPr>
          <p:spPr>
            <a:xfrm>
              <a:off x="6425470" y="6347796"/>
              <a:ext cx="8378352" cy="2662172"/>
            </a:xfrm>
            <a:prstGeom prst="rect">
              <a:avLst/>
            </a:prstGeom>
            <a:noFill/>
          </p:spPr>
          <p:txBody>
            <a:bodyPr wrap="square" rtlCol="0">
              <a:spAutoFit/>
            </a:bodyPr>
            <a:lstStyle/>
            <a:p>
              <a:r>
                <a:rPr lang="ja-JP" altLang="en-US" sz="1600" b="1"/>
                <a:t>≪メルマガコンテンツ例≫</a:t>
              </a:r>
              <a:endParaRPr lang="en-US" altLang="ja-JP" sz="1600" b="1"/>
            </a:p>
            <a:p>
              <a:endParaRPr lang="en-US" altLang="ja-JP" sz="1333" b="1"/>
            </a:p>
            <a:p>
              <a:r>
                <a:rPr lang="en-US" altLang="ja-JP" sz="1600" b="1"/>
                <a:t>『</a:t>
              </a:r>
              <a:r>
                <a:rPr lang="ja-JP" altLang="en-US" sz="1600" b="1"/>
                <a:t>新紙幣登場とセキュリティ</a:t>
              </a:r>
              <a:r>
                <a:rPr lang="en-US" altLang="ja-JP" sz="1600" b="1"/>
                <a:t>』</a:t>
              </a:r>
            </a:p>
            <a:p>
              <a:r>
                <a:rPr lang="en-US" altLang="ja-JP" sz="1600" b="1"/>
                <a:t>『</a:t>
              </a:r>
              <a:r>
                <a:rPr lang="ja-JP" altLang="en-US" sz="1600" b="1"/>
                <a:t>おじさん構文とセキュリティ</a:t>
              </a:r>
              <a:r>
                <a:rPr lang="en-US" altLang="ja-JP" sz="1600" b="1"/>
                <a:t>』</a:t>
              </a:r>
            </a:p>
            <a:p>
              <a:r>
                <a:rPr lang="en-US" altLang="ja-JP" sz="1600" b="1"/>
                <a:t>『</a:t>
              </a:r>
              <a:r>
                <a:rPr lang="ja-JP" altLang="en-US" sz="1600" b="1"/>
                <a:t>新入社員とセキュリティ</a:t>
              </a:r>
              <a:r>
                <a:rPr lang="en-US" altLang="ja-JP" sz="1600" b="1"/>
                <a:t>』</a:t>
              </a:r>
            </a:p>
            <a:p>
              <a:r>
                <a:rPr lang="en-US" altLang="ja-JP" sz="1600" b="1"/>
                <a:t>『</a:t>
              </a:r>
              <a:r>
                <a:rPr lang="ja-JP" altLang="en-US" sz="1600" b="1"/>
                <a:t>あらためて「</a:t>
              </a:r>
              <a:r>
                <a:rPr lang="en-US" altLang="ja-JP" sz="1600" b="1" err="1"/>
                <a:t>Emotet</a:t>
              </a:r>
              <a:r>
                <a:rPr lang="ja-JP" altLang="en-US" sz="1600" b="1"/>
                <a:t>（エモテット）」って何だっけ</a:t>
              </a:r>
              <a:r>
                <a:rPr lang="en-US" altLang="ja-JP" sz="1600" b="1"/>
                <a:t>』</a:t>
              </a:r>
            </a:p>
            <a:p>
              <a:r>
                <a:rPr lang="en-US" altLang="ja-JP" sz="1600" b="1"/>
                <a:t>『</a:t>
              </a:r>
              <a:r>
                <a:rPr lang="ja-JP" altLang="en-US" sz="1600" b="1"/>
                <a:t>セキュリティクロスワード</a:t>
              </a:r>
              <a:r>
                <a:rPr lang="en-US" altLang="ja-JP" sz="1600" b="1"/>
                <a:t>』</a:t>
              </a:r>
              <a:endParaRPr lang="ja-JP" altLang="en-US" sz="1600" b="1"/>
            </a:p>
          </p:txBody>
        </p:sp>
      </p:grpSp>
      <p:pic>
        <p:nvPicPr>
          <p:cNvPr id="18" name="図 17">
            <a:extLst>
              <a:ext uri="{FF2B5EF4-FFF2-40B4-BE49-F238E27FC236}">
                <a16:creationId xmlns:a16="http://schemas.microsoft.com/office/drawing/2014/main" id="{AD311EA4-2564-D77B-F64B-273BCC4BBBF7}"/>
              </a:ext>
            </a:extLst>
          </p:cNvPr>
          <p:cNvPicPr>
            <a:picLocks noChangeAspect="1"/>
          </p:cNvPicPr>
          <p:nvPr/>
        </p:nvPicPr>
        <p:blipFill>
          <a:blip r:embed="rId3"/>
          <a:stretch>
            <a:fillRect/>
          </a:stretch>
        </p:blipFill>
        <p:spPr>
          <a:xfrm>
            <a:off x="1527296" y="4139410"/>
            <a:ext cx="2325423" cy="1744067"/>
          </a:xfrm>
          <a:prstGeom prst="rect">
            <a:avLst/>
          </a:prstGeom>
        </p:spPr>
      </p:pic>
      <p:sp>
        <p:nvSpPr>
          <p:cNvPr id="19" name="四角形: 角を丸くする 18">
            <a:extLst>
              <a:ext uri="{FF2B5EF4-FFF2-40B4-BE49-F238E27FC236}">
                <a16:creationId xmlns:a16="http://schemas.microsoft.com/office/drawing/2014/main" id="{3A1AAA2B-C21D-AC4A-DB4D-2260AF015604}"/>
              </a:ext>
            </a:extLst>
          </p:cNvPr>
          <p:cNvSpPr/>
          <p:nvPr/>
        </p:nvSpPr>
        <p:spPr>
          <a:xfrm>
            <a:off x="1158240" y="2527866"/>
            <a:ext cx="2337472" cy="1234873"/>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rgbClr val="CC0033"/>
                </a:solidFill>
              </a:rPr>
              <a:t>身近なトレンドと</a:t>
            </a:r>
            <a:endParaRPr lang="en-US" altLang="ja-JP" sz="1600" b="1">
              <a:solidFill>
                <a:srgbClr val="CC0033"/>
              </a:solidFill>
            </a:endParaRPr>
          </a:p>
          <a:p>
            <a:pPr algn="ctr"/>
            <a:r>
              <a:rPr lang="ja-JP" altLang="en-US" sz="1600" b="1">
                <a:solidFill>
                  <a:srgbClr val="CC0033"/>
                </a:solidFill>
              </a:rPr>
              <a:t>セキュリティ</a:t>
            </a:r>
            <a:r>
              <a:rPr lang="ja-JP" altLang="en-US" sz="1600" b="1">
                <a:solidFill>
                  <a:sysClr val="windowText" lastClr="000000"/>
                </a:solidFill>
              </a:rPr>
              <a:t>を</a:t>
            </a:r>
            <a:endParaRPr lang="en-US" altLang="ja-JP" sz="1600" b="1">
              <a:solidFill>
                <a:sysClr val="windowText" lastClr="000000"/>
              </a:solidFill>
            </a:endParaRPr>
          </a:p>
          <a:p>
            <a:pPr algn="ctr"/>
            <a:r>
              <a:rPr lang="ja-JP" altLang="en-US" sz="1600" b="1">
                <a:solidFill>
                  <a:sysClr val="windowText" lastClr="000000"/>
                </a:solidFill>
              </a:rPr>
              <a:t>関連させた記事</a:t>
            </a:r>
          </a:p>
        </p:txBody>
      </p:sp>
      <p:sp>
        <p:nvSpPr>
          <p:cNvPr id="20" name="四角形: 角を丸くする 19">
            <a:extLst>
              <a:ext uri="{FF2B5EF4-FFF2-40B4-BE49-F238E27FC236}">
                <a16:creationId xmlns:a16="http://schemas.microsoft.com/office/drawing/2014/main" id="{2448DFA0-154F-E603-BD95-602479B30AD6}"/>
              </a:ext>
            </a:extLst>
          </p:cNvPr>
          <p:cNvSpPr/>
          <p:nvPr/>
        </p:nvSpPr>
        <p:spPr>
          <a:xfrm>
            <a:off x="3738208" y="2527866"/>
            <a:ext cx="2337472" cy="1234873"/>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ysClr val="windowText" lastClr="000000"/>
                </a:solidFill>
              </a:rPr>
              <a:t>セキュリティ担当者</a:t>
            </a:r>
            <a:r>
              <a:rPr lang="en-US" altLang="ja-JP" sz="1600" b="1">
                <a:solidFill>
                  <a:sysClr val="windowText" lastClr="000000"/>
                </a:solidFill>
              </a:rPr>
              <a:t>/</a:t>
            </a:r>
            <a:r>
              <a:rPr lang="ja-JP" altLang="en-US" sz="1600" b="1">
                <a:solidFill>
                  <a:sysClr val="windowText" lastClr="000000"/>
                </a:solidFill>
              </a:rPr>
              <a:t>従業員の</a:t>
            </a:r>
            <a:r>
              <a:rPr lang="ja-JP" altLang="en-US" sz="1600" b="1">
                <a:solidFill>
                  <a:srgbClr val="CC0033"/>
                </a:solidFill>
              </a:rPr>
              <a:t>リテラシー</a:t>
            </a:r>
            <a:endParaRPr lang="en-US" altLang="ja-JP" sz="1600" b="1">
              <a:solidFill>
                <a:srgbClr val="CC0033"/>
              </a:solidFill>
            </a:endParaRPr>
          </a:p>
          <a:p>
            <a:pPr algn="ctr"/>
            <a:r>
              <a:rPr lang="ja-JP" altLang="en-US" sz="1600" b="1">
                <a:solidFill>
                  <a:srgbClr val="CC0033"/>
                </a:solidFill>
              </a:rPr>
              <a:t>向上や教育にも</a:t>
            </a:r>
          </a:p>
        </p:txBody>
      </p:sp>
      <p:sp>
        <p:nvSpPr>
          <p:cNvPr id="21" name="四角形: 角を丸くする 20">
            <a:extLst>
              <a:ext uri="{FF2B5EF4-FFF2-40B4-BE49-F238E27FC236}">
                <a16:creationId xmlns:a16="http://schemas.microsoft.com/office/drawing/2014/main" id="{188596B3-ED5A-9EAD-2099-D9D5FB6BF283}"/>
              </a:ext>
            </a:extLst>
          </p:cNvPr>
          <p:cNvSpPr/>
          <p:nvPr/>
        </p:nvSpPr>
        <p:spPr>
          <a:xfrm>
            <a:off x="6318176" y="2518134"/>
            <a:ext cx="2337472" cy="1234873"/>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rgbClr val="CC0033"/>
                </a:solidFill>
              </a:rPr>
              <a:t>重要なセキュリティ</a:t>
            </a:r>
            <a:endParaRPr lang="en-US" altLang="ja-JP" sz="1600" b="1">
              <a:solidFill>
                <a:srgbClr val="CC0033"/>
              </a:solidFill>
            </a:endParaRPr>
          </a:p>
          <a:p>
            <a:pPr algn="ctr"/>
            <a:r>
              <a:rPr lang="ja-JP" altLang="en-US" sz="1600" b="1">
                <a:solidFill>
                  <a:srgbClr val="CC0033"/>
                </a:solidFill>
              </a:rPr>
              <a:t>インシデント</a:t>
            </a:r>
            <a:r>
              <a:rPr lang="ja-JP" altLang="en-US" sz="1600" b="1">
                <a:solidFill>
                  <a:sysClr val="windowText" lastClr="000000"/>
                </a:solidFill>
              </a:rPr>
              <a:t>について分かりやすく解説</a:t>
            </a:r>
          </a:p>
        </p:txBody>
      </p:sp>
      <p:sp>
        <p:nvSpPr>
          <p:cNvPr id="22" name="四角形: 角を丸くする 21">
            <a:extLst>
              <a:ext uri="{FF2B5EF4-FFF2-40B4-BE49-F238E27FC236}">
                <a16:creationId xmlns:a16="http://schemas.microsoft.com/office/drawing/2014/main" id="{62BA443E-A90C-9DFE-4536-D6CB4B237DE6}"/>
              </a:ext>
            </a:extLst>
          </p:cNvPr>
          <p:cNvSpPr/>
          <p:nvPr/>
        </p:nvSpPr>
        <p:spPr>
          <a:xfrm>
            <a:off x="8898144" y="2518134"/>
            <a:ext cx="2337472" cy="1234874"/>
          </a:xfrm>
          <a:prstGeom prst="roundRect">
            <a:avLst/>
          </a:prstGeom>
          <a:solidFill>
            <a:schemeClr val="bg1"/>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600" b="1">
                <a:solidFill>
                  <a:srgbClr val="CC0033"/>
                </a:solidFill>
              </a:rPr>
              <a:t>セキュリティクロスワード</a:t>
            </a:r>
            <a:r>
              <a:rPr lang="ja-JP" altLang="en-US" sz="1600" b="1">
                <a:solidFill>
                  <a:sysClr val="windowText" lastClr="000000"/>
                </a:solidFill>
              </a:rPr>
              <a:t>のような</a:t>
            </a:r>
            <a:endParaRPr lang="en-US" altLang="ja-JP" sz="1600" b="1">
              <a:solidFill>
                <a:sysClr val="windowText" lastClr="000000"/>
              </a:solidFill>
            </a:endParaRPr>
          </a:p>
          <a:p>
            <a:pPr algn="ctr"/>
            <a:r>
              <a:rPr lang="ja-JP" altLang="en-US" sz="1600" b="1">
                <a:solidFill>
                  <a:sysClr val="windowText" lastClr="000000"/>
                </a:solidFill>
              </a:rPr>
              <a:t>遊び心ある配信も</a:t>
            </a:r>
          </a:p>
        </p:txBody>
      </p:sp>
    </p:spTree>
    <p:extLst>
      <p:ext uri="{BB962C8B-B14F-4D97-AF65-F5344CB8AC3E}">
        <p14:creationId xmlns:p14="http://schemas.microsoft.com/office/powerpoint/2010/main" val="36294302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四角形: 角を丸くする 13">
            <a:extLst>
              <a:ext uri="{FF2B5EF4-FFF2-40B4-BE49-F238E27FC236}">
                <a16:creationId xmlns:a16="http://schemas.microsoft.com/office/drawing/2014/main" id="{CC876E4A-C433-A8DF-BC44-FE2179BA1400}"/>
              </a:ext>
            </a:extLst>
          </p:cNvPr>
          <p:cNvSpPr/>
          <p:nvPr/>
        </p:nvSpPr>
        <p:spPr>
          <a:xfrm>
            <a:off x="817630" y="5636320"/>
            <a:ext cx="10556741" cy="767763"/>
          </a:xfrm>
          <a:prstGeom prst="roundRect">
            <a:avLst/>
          </a:prstGeom>
          <a:solidFill>
            <a:srgbClr val="C0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304786">
              <a:defRPr/>
            </a:pPr>
            <a:r>
              <a:rPr lang="ja-JP" altLang="en-US" sz="1867" b="1">
                <a:solidFill>
                  <a:srgbClr val="FFFFFF"/>
                </a:solidFill>
                <a:latin typeface="Meiryo UI" panose="020B0604030504040204" pitchFamily="50" charset="-128"/>
                <a:ea typeface="Meiryo UI" panose="020B0604030504040204" pitchFamily="50" charset="-128"/>
              </a:rPr>
              <a:t>身近なトレンドとセキュリティを関連付けて分かりやすく解説した記事を毎週配信します。</a:t>
            </a:r>
            <a:endParaRPr lang="en-US" altLang="ja-JP" sz="1867" b="1">
              <a:solidFill>
                <a:srgbClr val="FFFFFF"/>
              </a:solidFill>
              <a:latin typeface="Meiryo UI" panose="020B0604030504040204" pitchFamily="50" charset="-128"/>
              <a:ea typeface="Meiryo UI" panose="020B0604030504040204" pitchFamily="50" charset="-128"/>
            </a:endParaRPr>
          </a:p>
          <a:p>
            <a:pPr algn="ctr" defTabSz="304786">
              <a:defRPr/>
            </a:pPr>
            <a:r>
              <a:rPr lang="ja-JP" altLang="en-US" sz="1867" b="1">
                <a:solidFill>
                  <a:srgbClr val="FFFFFF"/>
                </a:solidFill>
                <a:latin typeface="Meiryo UI" panose="020B0604030504040204" pitchFamily="50" charset="-128"/>
                <a:ea typeface="Meiryo UI" panose="020B0604030504040204" pitchFamily="50" charset="-128"/>
              </a:rPr>
              <a:t>従業員のリテラシー向上や教育コンテンツとして活用いただいています。</a:t>
            </a:r>
            <a:endParaRPr lang="en-US" altLang="ja-JP" sz="1867" b="1">
              <a:solidFill>
                <a:srgbClr val="FFFFFF"/>
              </a:solidFill>
              <a:latin typeface="Meiryo UI" panose="020B0604030504040204" pitchFamily="50" charset="-128"/>
              <a:ea typeface="Meiryo UI" panose="020B0604030504040204" pitchFamily="50" charset="-128"/>
            </a:endParaRPr>
          </a:p>
        </p:txBody>
      </p:sp>
      <p:pic>
        <p:nvPicPr>
          <p:cNvPr id="3" name="図 2">
            <a:extLst>
              <a:ext uri="{FF2B5EF4-FFF2-40B4-BE49-F238E27FC236}">
                <a16:creationId xmlns:a16="http://schemas.microsoft.com/office/drawing/2014/main" id="{BBE7A170-7F65-FB26-4DEF-F30D0EEB7DC6}"/>
              </a:ext>
            </a:extLst>
          </p:cNvPr>
          <p:cNvPicPr>
            <a:picLocks noChangeAspect="1"/>
          </p:cNvPicPr>
          <p:nvPr/>
        </p:nvPicPr>
        <p:blipFill>
          <a:blip r:embed="rId3"/>
          <a:stretch>
            <a:fillRect/>
          </a:stretch>
        </p:blipFill>
        <p:spPr>
          <a:xfrm>
            <a:off x="1297484" y="981756"/>
            <a:ext cx="4324181" cy="3358963"/>
          </a:xfrm>
          <a:prstGeom prst="rect">
            <a:avLst/>
          </a:prstGeom>
        </p:spPr>
      </p:pic>
      <p:pic>
        <p:nvPicPr>
          <p:cNvPr id="8" name="図 7">
            <a:extLst>
              <a:ext uri="{FF2B5EF4-FFF2-40B4-BE49-F238E27FC236}">
                <a16:creationId xmlns:a16="http://schemas.microsoft.com/office/drawing/2014/main" id="{155D3181-5809-0A29-6FE8-0B32C2E3FFBD}"/>
              </a:ext>
            </a:extLst>
          </p:cNvPr>
          <p:cNvPicPr>
            <a:picLocks noChangeAspect="1"/>
          </p:cNvPicPr>
          <p:nvPr/>
        </p:nvPicPr>
        <p:blipFill>
          <a:blip r:embed="rId4"/>
          <a:stretch>
            <a:fillRect/>
          </a:stretch>
        </p:blipFill>
        <p:spPr>
          <a:xfrm>
            <a:off x="1366427" y="3905561"/>
            <a:ext cx="3769871" cy="1730759"/>
          </a:xfrm>
          <a:prstGeom prst="rect">
            <a:avLst/>
          </a:prstGeom>
        </p:spPr>
      </p:pic>
      <p:sp>
        <p:nvSpPr>
          <p:cNvPr id="10" name="フローチャート: せん孔テープ 9">
            <a:extLst>
              <a:ext uri="{FF2B5EF4-FFF2-40B4-BE49-F238E27FC236}">
                <a16:creationId xmlns:a16="http://schemas.microsoft.com/office/drawing/2014/main" id="{035B6FDB-E391-A5CC-22CA-8DEB5E25BC4C}"/>
              </a:ext>
            </a:extLst>
          </p:cNvPr>
          <p:cNvSpPr/>
          <p:nvPr/>
        </p:nvSpPr>
        <p:spPr>
          <a:xfrm>
            <a:off x="1057555" y="3812883"/>
            <a:ext cx="4510608" cy="95970"/>
          </a:xfrm>
          <a:prstGeom prst="flowChartPunchedTape">
            <a:avLst/>
          </a:prstGeom>
          <a:solidFill>
            <a:schemeClr val="bg1"/>
          </a:solidFill>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pic>
        <p:nvPicPr>
          <p:cNvPr id="13" name="図 12">
            <a:extLst>
              <a:ext uri="{FF2B5EF4-FFF2-40B4-BE49-F238E27FC236}">
                <a16:creationId xmlns:a16="http://schemas.microsoft.com/office/drawing/2014/main" id="{7518BF72-D521-6234-09F7-D7115951FFF3}"/>
              </a:ext>
            </a:extLst>
          </p:cNvPr>
          <p:cNvPicPr>
            <a:picLocks noChangeAspect="1"/>
          </p:cNvPicPr>
          <p:nvPr/>
        </p:nvPicPr>
        <p:blipFill>
          <a:blip r:embed="rId5"/>
          <a:stretch>
            <a:fillRect/>
          </a:stretch>
        </p:blipFill>
        <p:spPr>
          <a:xfrm>
            <a:off x="6606688" y="981758"/>
            <a:ext cx="3920039" cy="3197429"/>
          </a:xfrm>
          <a:prstGeom prst="rect">
            <a:avLst/>
          </a:prstGeom>
        </p:spPr>
      </p:pic>
      <p:pic>
        <p:nvPicPr>
          <p:cNvPr id="16" name="図 15">
            <a:extLst>
              <a:ext uri="{FF2B5EF4-FFF2-40B4-BE49-F238E27FC236}">
                <a16:creationId xmlns:a16="http://schemas.microsoft.com/office/drawing/2014/main" id="{A9FAA54C-13C6-FCCC-99DA-306520AA11AC}"/>
              </a:ext>
            </a:extLst>
          </p:cNvPr>
          <p:cNvPicPr>
            <a:picLocks noChangeAspect="1"/>
          </p:cNvPicPr>
          <p:nvPr/>
        </p:nvPicPr>
        <p:blipFill>
          <a:blip r:embed="rId6"/>
          <a:stretch>
            <a:fillRect/>
          </a:stretch>
        </p:blipFill>
        <p:spPr>
          <a:xfrm>
            <a:off x="6623838" y="3572956"/>
            <a:ext cx="4408063" cy="1981558"/>
          </a:xfrm>
          <a:prstGeom prst="rect">
            <a:avLst/>
          </a:prstGeom>
        </p:spPr>
      </p:pic>
      <p:sp>
        <p:nvSpPr>
          <p:cNvPr id="17" name="フローチャート: せん孔テープ 16">
            <a:extLst>
              <a:ext uri="{FF2B5EF4-FFF2-40B4-BE49-F238E27FC236}">
                <a16:creationId xmlns:a16="http://schemas.microsoft.com/office/drawing/2014/main" id="{4E65603C-ED66-C712-938E-846086CEB7AB}"/>
              </a:ext>
            </a:extLst>
          </p:cNvPr>
          <p:cNvSpPr/>
          <p:nvPr/>
        </p:nvSpPr>
        <p:spPr>
          <a:xfrm>
            <a:off x="6335926" y="3524972"/>
            <a:ext cx="4510608" cy="95970"/>
          </a:xfrm>
          <a:prstGeom prst="flowChartPunchedTape">
            <a:avLst/>
          </a:prstGeom>
          <a:solidFill>
            <a:schemeClr val="bg1"/>
          </a:solidFill>
          <a:ln>
            <a:solidFill>
              <a:schemeClr val="bg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19" name="正方形/長方形 18">
            <a:extLst>
              <a:ext uri="{FF2B5EF4-FFF2-40B4-BE49-F238E27FC236}">
                <a16:creationId xmlns:a16="http://schemas.microsoft.com/office/drawing/2014/main" id="{FC46C0E6-1846-4500-7B78-9BAEBF070465}"/>
              </a:ext>
            </a:extLst>
          </p:cNvPr>
          <p:cNvSpPr/>
          <p:nvPr/>
        </p:nvSpPr>
        <p:spPr>
          <a:xfrm>
            <a:off x="913601" y="3668926"/>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20" name="正方形/長方形 19">
            <a:extLst>
              <a:ext uri="{FF2B5EF4-FFF2-40B4-BE49-F238E27FC236}">
                <a16:creationId xmlns:a16="http://schemas.microsoft.com/office/drawing/2014/main" id="{A56CA875-A108-4176-5F6F-878CFB42EF63}"/>
              </a:ext>
            </a:extLst>
          </p:cNvPr>
          <p:cNvSpPr/>
          <p:nvPr/>
        </p:nvSpPr>
        <p:spPr>
          <a:xfrm>
            <a:off x="5472194" y="3668926"/>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22" name="正方形/長方形 21">
            <a:extLst>
              <a:ext uri="{FF2B5EF4-FFF2-40B4-BE49-F238E27FC236}">
                <a16:creationId xmlns:a16="http://schemas.microsoft.com/office/drawing/2014/main" id="{5874D4E8-4B0A-724D-1389-F25B0015BDEE}"/>
              </a:ext>
            </a:extLst>
          </p:cNvPr>
          <p:cNvSpPr/>
          <p:nvPr/>
        </p:nvSpPr>
        <p:spPr>
          <a:xfrm>
            <a:off x="6239956" y="3381015"/>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24" name="正方形/長方形 23">
            <a:extLst>
              <a:ext uri="{FF2B5EF4-FFF2-40B4-BE49-F238E27FC236}">
                <a16:creationId xmlns:a16="http://schemas.microsoft.com/office/drawing/2014/main" id="{16DAB505-C59C-B80B-0E45-018B57592489}"/>
              </a:ext>
            </a:extLst>
          </p:cNvPr>
          <p:cNvSpPr/>
          <p:nvPr/>
        </p:nvSpPr>
        <p:spPr>
          <a:xfrm>
            <a:off x="10798549" y="3381015"/>
            <a:ext cx="239926" cy="33589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786">
              <a:defRPr/>
            </a:pPr>
            <a:endParaRPr lang="ja-JP" altLang="en-US" sz="1200">
              <a:solidFill>
                <a:srgbClr val="FFFFFF"/>
              </a:solidFill>
              <a:latin typeface="メイリオ"/>
              <a:ea typeface="メイリオ"/>
            </a:endParaRPr>
          </a:p>
        </p:txBody>
      </p:sp>
      <p:sp>
        <p:nvSpPr>
          <p:cNvPr id="25" name="四角形: 角を丸くする 24">
            <a:extLst>
              <a:ext uri="{FF2B5EF4-FFF2-40B4-BE49-F238E27FC236}">
                <a16:creationId xmlns:a16="http://schemas.microsoft.com/office/drawing/2014/main" id="{4CC8DE91-074C-1E1C-B130-FA7A2CF52DC5}"/>
              </a:ext>
            </a:extLst>
          </p:cNvPr>
          <p:cNvSpPr/>
          <p:nvPr/>
        </p:nvSpPr>
        <p:spPr>
          <a:xfrm>
            <a:off x="4656444" y="2133400"/>
            <a:ext cx="1439556" cy="479852"/>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86">
              <a:defRPr/>
            </a:pPr>
            <a:r>
              <a:rPr lang="ja-JP" altLang="en-US" sz="1067">
                <a:solidFill>
                  <a:srgbClr val="FFFFFF"/>
                </a:solidFill>
                <a:latin typeface="Meiryo UI" panose="020B0604030504040204" pitchFamily="50" charset="-128"/>
                <a:ea typeface="Meiryo UI" panose="020B0604030504040204" pitchFamily="50" charset="-128"/>
              </a:rPr>
              <a:t>身近な情報と</a:t>
            </a:r>
            <a:endParaRPr lang="en-US" altLang="ja-JP" sz="1067">
              <a:solidFill>
                <a:srgbClr val="FFFFFF"/>
              </a:solidFill>
              <a:latin typeface="Meiryo UI" panose="020B0604030504040204" pitchFamily="50" charset="-128"/>
              <a:ea typeface="Meiryo UI" panose="020B0604030504040204" pitchFamily="50" charset="-128"/>
            </a:endParaRPr>
          </a:p>
          <a:p>
            <a:pPr algn="ctr" defTabSz="304786">
              <a:defRPr/>
            </a:pPr>
            <a:r>
              <a:rPr lang="ja-JP" altLang="en-US" sz="1067">
                <a:solidFill>
                  <a:srgbClr val="FFFFFF"/>
                </a:solidFill>
                <a:latin typeface="Meiryo UI" panose="020B0604030504040204" pitchFamily="50" charset="-128"/>
                <a:ea typeface="Meiryo UI" panose="020B0604030504040204" pitchFamily="50" charset="-128"/>
              </a:rPr>
              <a:t>セキュリティを関連付け</a:t>
            </a:r>
          </a:p>
        </p:txBody>
      </p:sp>
      <p:sp>
        <p:nvSpPr>
          <p:cNvPr id="26" name="四角形: 角を丸くする 25">
            <a:extLst>
              <a:ext uri="{FF2B5EF4-FFF2-40B4-BE49-F238E27FC236}">
                <a16:creationId xmlns:a16="http://schemas.microsoft.com/office/drawing/2014/main" id="{C72AF59F-F8E3-A71B-0B83-EC7C549F334E}"/>
              </a:ext>
            </a:extLst>
          </p:cNvPr>
          <p:cNvSpPr/>
          <p:nvPr/>
        </p:nvSpPr>
        <p:spPr>
          <a:xfrm>
            <a:off x="9934815" y="2133400"/>
            <a:ext cx="1439556" cy="479852"/>
          </a:xfrm>
          <a:prstGeom prst="round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304786">
              <a:defRPr/>
            </a:pPr>
            <a:r>
              <a:rPr lang="ja-JP" altLang="en-US" sz="1067">
                <a:solidFill>
                  <a:srgbClr val="FFFFFF"/>
                </a:solidFill>
                <a:latin typeface="Meiryo UI" panose="020B0604030504040204" pitchFamily="50" charset="-128"/>
                <a:ea typeface="Meiryo UI" panose="020B0604030504040204" pitchFamily="50" charset="-128"/>
              </a:rPr>
              <a:t>トレンド情報と</a:t>
            </a:r>
            <a:endParaRPr lang="en-US" altLang="ja-JP" sz="1067">
              <a:solidFill>
                <a:srgbClr val="FFFFFF"/>
              </a:solidFill>
              <a:latin typeface="Meiryo UI" panose="020B0604030504040204" pitchFamily="50" charset="-128"/>
              <a:ea typeface="Meiryo UI" panose="020B0604030504040204" pitchFamily="50" charset="-128"/>
            </a:endParaRPr>
          </a:p>
          <a:p>
            <a:pPr algn="ctr" defTabSz="304786">
              <a:defRPr/>
            </a:pPr>
            <a:r>
              <a:rPr lang="ja-JP" altLang="en-US" sz="1067">
                <a:solidFill>
                  <a:srgbClr val="FFFFFF"/>
                </a:solidFill>
                <a:latin typeface="Meiryo UI" panose="020B0604030504040204" pitchFamily="50" charset="-128"/>
                <a:ea typeface="Meiryo UI" panose="020B0604030504040204" pitchFamily="50" charset="-128"/>
              </a:rPr>
              <a:t>セキュリティを関連付け</a:t>
            </a:r>
          </a:p>
        </p:txBody>
      </p:sp>
      <p:sp>
        <p:nvSpPr>
          <p:cNvPr id="2" name="タイトル 7">
            <a:extLst>
              <a:ext uri="{FF2B5EF4-FFF2-40B4-BE49-F238E27FC236}">
                <a16:creationId xmlns:a16="http://schemas.microsoft.com/office/drawing/2014/main" id="{81DF078F-1173-76B1-D091-6815193216C4}"/>
              </a:ext>
            </a:extLst>
          </p:cNvPr>
          <p:cNvSpPr>
            <a:spLocks noGrp="1"/>
          </p:cNvSpPr>
          <p:nvPr>
            <p:ph type="title"/>
          </p:nvPr>
        </p:nvSpPr>
        <p:spPr>
          <a:xfrm>
            <a:off x="498843" y="267935"/>
            <a:ext cx="9129147" cy="422105"/>
          </a:xfrm>
        </p:spPr>
        <p:txBody>
          <a:bodyPr/>
          <a:lstStyle/>
          <a:p>
            <a:r>
              <a:rPr lang="ja-JP" altLang="en-US" sz="2799" dirty="0"/>
              <a:t>（参考）セキュリティメールマガジンサンプル</a:t>
            </a:r>
          </a:p>
        </p:txBody>
      </p:sp>
    </p:spTree>
    <p:extLst>
      <p:ext uri="{BB962C8B-B14F-4D97-AF65-F5344CB8AC3E}">
        <p14:creationId xmlns:p14="http://schemas.microsoft.com/office/powerpoint/2010/main" val="18887340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dirty="0"/>
              <a:t>提供機能④ セキュリティ</a:t>
            </a:r>
            <a:r>
              <a:rPr lang="en-US" altLang="ja-JP" sz="2933" dirty="0"/>
              <a:t>YOROZU</a:t>
            </a:r>
            <a:r>
              <a:rPr lang="ja-JP" altLang="en-US" sz="2933" dirty="0"/>
              <a:t>相談窓口</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358776" y="836613"/>
            <a:ext cx="11833225" cy="5471583"/>
          </a:xfrm>
        </p:spPr>
        <p:txBody>
          <a:bodyPr>
            <a:normAutofit/>
          </a:bodyPr>
          <a:lstStyle/>
          <a:p>
            <a:pPr marL="0" indent="0">
              <a:buNone/>
            </a:pPr>
            <a:r>
              <a:rPr lang="ja-JP" altLang="en-US" sz="1800"/>
              <a:t>電話</a:t>
            </a:r>
            <a:r>
              <a:rPr lang="en-US" altLang="ja-JP" sz="1800"/>
              <a:t>/</a:t>
            </a:r>
            <a:r>
              <a:rPr lang="ja-JP" altLang="en-US" sz="1800"/>
              <a:t>メールにて、お客さまの端末</a:t>
            </a:r>
            <a:r>
              <a:rPr lang="en-US" altLang="ja-JP" sz="1800"/>
              <a:t>/</a:t>
            </a:r>
            <a:r>
              <a:rPr lang="ja-JP" altLang="en-US" sz="1800"/>
              <a:t>機器に関わらず、セキュリティのお悩み解消を専門家がお手伝いします。</a:t>
            </a:r>
          </a:p>
        </p:txBody>
      </p:sp>
      <p:sp>
        <p:nvSpPr>
          <p:cNvPr id="27" name="四角形: 角を丸くする 26">
            <a:extLst>
              <a:ext uri="{FF2B5EF4-FFF2-40B4-BE49-F238E27FC236}">
                <a16:creationId xmlns:a16="http://schemas.microsoft.com/office/drawing/2014/main" id="{73B43AA2-FF3E-4687-8DE5-2001646F09A1}"/>
              </a:ext>
            </a:extLst>
          </p:cNvPr>
          <p:cNvSpPr/>
          <p:nvPr/>
        </p:nvSpPr>
        <p:spPr>
          <a:xfrm>
            <a:off x="409732" y="1545740"/>
            <a:ext cx="11518269" cy="4762528"/>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10" name="四角形: 角を丸くする 9">
            <a:extLst>
              <a:ext uri="{FF2B5EF4-FFF2-40B4-BE49-F238E27FC236}">
                <a16:creationId xmlns:a16="http://schemas.microsoft.com/office/drawing/2014/main" id="{48DE2772-7246-4D04-8DDA-4ECE18656831}"/>
              </a:ext>
            </a:extLst>
          </p:cNvPr>
          <p:cNvSpPr/>
          <p:nvPr/>
        </p:nvSpPr>
        <p:spPr>
          <a:xfrm>
            <a:off x="793236" y="3234311"/>
            <a:ext cx="5009414" cy="2887981"/>
          </a:xfrm>
          <a:prstGeom prst="roundRect">
            <a:avLst>
              <a:gd name="adj" fmla="val 9433"/>
            </a:avLst>
          </a:prstGeom>
          <a:solidFill>
            <a:sysClr val="window" lastClr="FFFFFF"/>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5" name="四角形: 角を丸くする 4">
            <a:extLst>
              <a:ext uri="{FF2B5EF4-FFF2-40B4-BE49-F238E27FC236}">
                <a16:creationId xmlns:a16="http://schemas.microsoft.com/office/drawing/2014/main" id="{12EBB38F-BC2E-409F-B171-FD5FE008CF0B}"/>
              </a:ext>
            </a:extLst>
          </p:cNvPr>
          <p:cNvSpPr/>
          <p:nvPr/>
        </p:nvSpPr>
        <p:spPr>
          <a:xfrm>
            <a:off x="793236" y="1911282"/>
            <a:ext cx="5009414" cy="1137052"/>
          </a:xfrm>
          <a:prstGeom prst="roundRect">
            <a:avLst/>
          </a:prstGeom>
          <a:solidFill>
            <a:schemeClr val="accent5"/>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867" b="1">
                <a:solidFill>
                  <a:schemeClr val="bg1"/>
                </a:solidFill>
              </a:rPr>
              <a:t>電話</a:t>
            </a:r>
            <a:r>
              <a:rPr lang="en-US" altLang="ja-JP" sz="1867" b="1">
                <a:solidFill>
                  <a:schemeClr val="bg1"/>
                </a:solidFill>
              </a:rPr>
              <a:t>/</a:t>
            </a:r>
            <a:r>
              <a:rPr lang="ja-JP" altLang="en-US" sz="1867" b="1">
                <a:solidFill>
                  <a:schemeClr val="bg1"/>
                </a:solidFill>
              </a:rPr>
              <a:t>メールにて、セキュリティの</a:t>
            </a:r>
            <a:endParaRPr lang="en-US" altLang="ja-JP" sz="1867" b="1">
              <a:solidFill>
                <a:schemeClr val="bg1"/>
              </a:solidFill>
            </a:endParaRPr>
          </a:p>
          <a:p>
            <a:pPr algn="ctr"/>
            <a:r>
              <a:rPr lang="ja-JP" altLang="en-US" sz="1867" b="1">
                <a:solidFill>
                  <a:schemeClr val="bg1"/>
                </a:solidFill>
              </a:rPr>
              <a:t>お悩みを専門家がお答えします！</a:t>
            </a:r>
          </a:p>
        </p:txBody>
      </p:sp>
      <p:sp>
        <p:nvSpPr>
          <p:cNvPr id="4" name="四角形: 角を丸くする 3">
            <a:extLst>
              <a:ext uri="{FF2B5EF4-FFF2-40B4-BE49-F238E27FC236}">
                <a16:creationId xmlns:a16="http://schemas.microsoft.com/office/drawing/2014/main" id="{B84D7CF6-1063-47D8-8A53-824B105D327F}"/>
              </a:ext>
            </a:extLst>
          </p:cNvPr>
          <p:cNvSpPr/>
          <p:nvPr/>
        </p:nvSpPr>
        <p:spPr>
          <a:xfrm>
            <a:off x="6244046" y="2219402"/>
            <a:ext cx="5390605" cy="742045"/>
          </a:xfrm>
          <a:prstGeom prst="roundRect">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ja-JP" sz="1467" b="1">
                <a:solidFill>
                  <a:schemeClr val="tx1"/>
                </a:solidFill>
              </a:rPr>
              <a:t>メールに添付された</a:t>
            </a:r>
            <a:r>
              <a:rPr lang="en-US" altLang="ja-JP" sz="1467" b="1">
                <a:solidFill>
                  <a:schemeClr val="tx1"/>
                </a:solidFill>
              </a:rPr>
              <a:t>Word</a:t>
            </a:r>
            <a:r>
              <a:rPr lang="ja-JP" altLang="ja-JP" sz="1467" b="1">
                <a:solidFill>
                  <a:schemeClr val="tx1"/>
                </a:solidFill>
              </a:rPr>
              <a:t>ファイルの「コンテンツ</a:t>
            </a:r>
            <a:endParaRPr lang="en-US" altLang="ja-JP" sz="1467" b="1">
              <a:solidFill>
                <a:schemeClr val="tx1"/>
              </a:solidFill>
            </a:endParaRPr>
          </a:p>
          <a:p>
            <a:pPr algn="ctr"/>
            <a:r>
              <a:rPr lang="ja-JP" altLang="ja-JP" sz="1467" b="1">
                <a:solidFill>
                  <a:schemeClr val="tx1"/>
                </a:solidFill>
              </a:rPr>
              <a:t>の有効化」ボタンをクリックしてしま</a:t>
            </a:r>
            <a:r>
              <a:rPr lang="ja-JP" altLang="en-US" sz="1467" b="1">
                <a:solidFill>
                  <a:schemeClr val="tx1"/>
                </a:solidFill>
              </a:rPr>
              <a:t>いました</a:t>
            </a:r>
            <a:r>
              <a:rPr lang="ja-JP" altLang="ja-JP" sz="1467" b="1">
                <a:solidFill>
                  <a:schemeClr val="tx1"/>
                </a:solidFill>
              </a:rPr>
              <a:t>。</a:t>
            </a:r>
            <a:endParaRPr lang="ja-JP" altLang="en-US" sz="1467" b="1">
              <a:solidFill>
                <a:schemeClr val="tx1"/>
              </a:solidFill>
            </a:endParaRPr>
          </a:p>
        </p:txBody>
      </p:sp>
      <p:sp>
        <p:nvSpPr>
          <p:cNvPr id="13" name="四角形: 角を丸くする 12">
            <a:extLst>
              <a:ext uri="{FF2B5EF4-FFF2-40B4-BE49-F238E27FC236}">
                <a16:creationId xmlns:a16="http://schemas.microsoft.com/office/drawing/2014/main" id="{1A8CDC17-5673-4434-9329-472E4B926181}"/>
              </a:ext>
            </a:extLst>
          </p:cNvPr>
          <p:cNvSpPr/>
          <p:nvPr/>
        </p:nvSpPr>
        <p:spPr>
          <a:xfrm>
            <a:off x="6244046" y="3234311"/>
            <a:ext cx="5390605" cy="742045"/>
          </a:xfrm>
          <a:prstGeom prst="roundRect">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67" b="1">
                <a:solidFill>
                  <a:schemeClr val="tx1"/>
                </a:solidFill>
              </a:rPr>
              <a:t>セキュリティ事故の</a:t>
            </a:r>
            <a:r>
              <a:rPr lang="ja-JP" altLang="ja-JP" sz="1467" b="1">
                <a:solidFill>
                  <a:schemeClr val="tx1"/>
                </a:solidFill>
              </a:rPr>
              <a:t>記事を見ました。</a:t>
            </a:r>
            <a:endParaRPr lang="en-US" altLang="ja-JP" sz="1467" b="1">
              <a:solidFill>
                <a:schemeClr val="tx1"/>
              </a:solidFill>
            </a:endParaRPr>
          </a:p>
          <a:p>
            <a:pPr algn="ctr"/>
            <a:r>
              <a:rPr lang="ja-JP" altLang="ja-JP" sz="1467" b="1">
                <a:solidFill>
                  <a:schemeClr val="tx1"/>
                </a:solidFill>
              </a:rPr>
              <a:t>我が社が気を付けることはありますか？</a:t>
            </a:r>
            <a:endParaRPr lang="ja-JP" altLang="en-US" sz="1467" b="1">
              <a:solidFill>
                <a:schemeClr val="tx1"/>
              </a:solidFill>
            </a:endParaRPr>
          </a:p>
        </p:txBody>
      </p:sp>
      <p:sp>
        <p:nvSpPr>
          <p:cNvPr id="14" name="四角形: 角を丸くする 13">
            <a:extLst>
              <a:ext uri="{FF2B5EF4-FFF2-40B4-BE49-F238E27FC236}">
                <a16:creationId xmlns:a16="http://schemas.microsoft.com/office/drawing/2014/main" id="{FFEDA833-C938-4D3A-B9C5-AF256A9FCA96}"/>
              </a:ext>
            </a:extLst>
          </p:cNvPr>
          <p:cNvSpPr/>
          <p:nvPr/>
        </p:nvSpPr>
        <p:spPr>
          <a:xfrm>
            <a:off x="6244046" y="4249220"/>
            <a:ext cx="5390605" cy="742045"/>
          </a:xfrm>
          <a:prstGeom prst="roundRect">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67" b="1">
                <a:solidFill>
                  <a:schemeClr val="tx1"/>
                </a:solidFill>
              </a:rPr>
              <a:t>セキュリティヘルスチェックレポートのこのログは</a:t>
            </a:r>
            <a:endParaRPr lang="en-US" altLang="ja-JP" sz="1467" b="1">
              <a:solidFill>
                <a:schemeClr val="tx1"/>
              </a:solidFill>
            </a:endParaRPr>
          </a:p>
          <a:p>
            <a:pPr algn="ctr"/>
            <a:r>
              <a:rPr lang="ja-JP" altLang="en-US" sz="1467" b="1">
                <a:solidFill>
                  <a:schemeClr val="tx1"/>
                </a:solidFill>
              </a:rPr>
              <a:t>どういうことを意味していますか？</a:t>
            </a:r>
          </a:p>
        </p:txBody>
      </p:sp>
      <p:sp>
        <p:nvSpPr>
          <p:cNvPr id="16" name="四角形: 角を丸くする 15">
            <a:extLst>
              <a:ext uri="{FF2B5EF4-FFF2-40B4-BE49-F238E27FC236}">
                <a16:creationId xmlns:a16="http://schemas.microsoft.com/office/drawing/2014/main" id="{05EA396F-2A33-4069-BA5C-580F7D5AE161}"/>
              </a:ext>
            </a:extLst>
          </p:cNvPr>
          <p:cNvSpPr/>
          <p:nvPr/>
        </p:nvSpPr>
        <p:spPr>
          <a:xfrm>
            <a:off x="6244046" y="5264128"/>
            <a:ext cx="5390605" cy="951051"/>
          </a:xfrm>
          <a:prstGeom prst="roundRect">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467" b="1">
                <a:solidFill>
                  <a:schemeClr val="tx1"/>
                </a:solidFill>
              </a:rPr>
              <a:t>どのようなセキュリティ対策をしたらよいですか？</a:t>
            </a:r>
            <a:endParaRPr lang="en-US" altLang="ja-JP" sz="1467" b="1">
              <a:solidFill>
                <a:schemeClr val="tx1"/>
              </a:solidFill>
            </a:endParaRPr>
          </a:p>
          <a:p>
            <a:pPr algn="ctr"/>
            <a:r>
              <a:rPr lang="ja-JP" altLang="en-US" sz="1467" b="1">
                <a:solidFill>
                  <a:schemeClr val="tx1"/>
                </a:solidFill>
              </a:rPr>
              <a:t>同業他社はどのようなセキュリティ対策をしていますか？</a:t>
            </a:r>
          </a:p>
        </p:txBody>
      </p:sp>
      <p:sp>
        <p:nvSpPr>
          <p:cNvPr id="11" name="正方形/長方形 10">
            <a:extLst>
              <a:ext uri="{FF2B5EF4-FFF2-40B4-BE49-F238E27FC236}">
                <a16:creationId xmlns:a16="http://schemas.microsoft.com/office/drawing/2014/main" id="{EC0A684A-330E-4F10-B484-33A61772A43E}"/>
              </a:ext>
            </a:extLst>
          </p:cNvPr>
          <p:cNvSpPr/>
          <p:nvPr/>
        </p:nvSpPr>
        <p:spPr>
          <a:xfrm>
            <a:off x="6339839" y="1977378"/>
            <a:ext cx="2109217" cy="268661"/>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t>インシデント疑い</a:t>
            </a:r>
          </a:p>
        </p:txBody>
      </p:sp>
      <p:sp>
        <p:nvSpPr>
          <p:cNvPr id="18" name="正方形/長方形 17">
            <a:extLst>
              <a:ext uri="{FF2B5EF4-FFF2-40B4-BE49-F238E27FC236}">
                <a16:creationId xmlns:a16="http://schemas.microsoft.com/office/drawing/2014/main" id="{83A18424-0FBC-4E97-A4F0-B1DA846AE66B}"/>
              </a:ext>
            </a:extLst>
          </p:cNvPr>
          <p:cNvSpPr/>
          <p:nvPr/>
        </p:nvSpPr>
        <p:spPr>
          <a:xfrm>
            <a:off x="6339839" y="3029219"/>
            <a:ext cx="2109217" cy="268661"/>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t>脅威・脆弱性情報</a:t>
            </a:r>
          </a:p>
        </p:txBody>
      </p:sp>
      <p:sp>
        <p:nvSpPr>
          <p:cNvPr id="19" name="正方形/長方形 18">
            <a:extLst>
              <a:ext uri="{FF2B5EF4-FFF2-40B4-BE49-F238E27FC236}">
                <a16:creationId xmlns:a16="http://schemas.microsoft.com/office/drawing/2014/main" id="{486E1EF1-D610-43F9-83FD-2264AED8A679}"/>
              </a:ext>
            </a:extLst>
          </p:cNvPr>
          <p:cNvSpPr/>
          <p:nvPr/>
        </p:nvSpPr>
        <p:spPr>
          <a:xfrm>
            <a:off x="6339839" y="4042647"/>
            <a:ext cx="2109217" cy="268661"/>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t>レポート</a:t>
            </a:r>
            <a:r>
              <a:rPr lang="en-US" altLang="ja-JP" sz="1200" b="1"/>
              <a:t>/</a:t>
            </a:r>
            <a:r>
              <a:rPr lang="ja-JP" altLang="en-US" sz="1200" b="1"/>
              <a:t>メルマガについて</a:t>
            </a:r>
          </a:p>
        </p:txBody>
      </p:sp>
      <p:sp>
        <p:nvSpPr>
          <p:cNvPr id="20" name="正方形/長方形 19">
            <a:extLst>
              <a:ext uri="{FF2B5EF4-FFF2-40B4-BE49-F238E27FC236}">
                <a16:creationId xmlns:a16="http://schemas.microsoft.com/office/drawing/2014/main" id="{0DF714B1-DCF4-4FE9-B36C-8C4C5D293382}"/>
              </a:ext>
            </a:extLst>
          </p:cNvPr>
          <p:cNvSpPr/>
          <p:nvPr/>
        </p:nvSpPr>
        <p:spPr>
          <a:xfrm>
            <a:off x="6339839" y="5043600"/>
            <a:ext cx="2109217" cy="268661"/>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t>セキュリティ対策</a:t>
            </a:r>
          </a:p>
        </p:txBody>
      </p:sp>
      <p:sp>
        <p:nvSpPr>
          <p:cNvPr id="12" name="テキスト ボックス 11">
            <a:extLst>
              <a:ext uri="{FF2B5EF4-FFF2-40B4-BE49-F238E27FC236}">
                <a16:creationId xmlns:a16="http://schemas.microsoft.com/office/drawing/2014/main" id="{881D7A02-7023-4864-929A-FED981C5E730}"/>
              </a:ext>
            </a:extLst>
          </p:cNvPr>
          <p:cNvSpPr txBox="1"/>
          <p:nvPr/>
        </p:nvSpPr>
        <p:spPr>
          <a:xfrm>
            <a:off x="6096000" y="1635715"/>
            <a:ext cx="1755609" cy="338554"/>
          </a:xfrm>
          <a:prstGeom prst="rect">
            <a:avLst/>
          </a:prstGeom>
          <a:noFill/>
        </p:spPr>
        <p:txBody>
          <a:bodyPr wrap="none" rtlCol="0">
            <a:spAutoFit/>
          </a:bodyPr>
          <a:lstStyle/>
          <a:p>
            <a:r>
              <a:rPr lang="ja-JP" altLang="en-US" sz="1600" b="1"/>
              <a:t>≪相談内容の例≫</a:t>
            </a:r>
          </a:p>
        </p:txBody>
      </p:sp>
      <p:pic>
        <p:nvPicPr>
          <p:cNvPr id="2050" name="Picture 2">
            <a:extLst>
              <a:ext uri="{FF2B5EF4-FFF2-40B4-BE49-F238E27FC236}">
                <a16:creationId xmlns:a16="http://schemas.microsoft.com/office/drawing/2014/main" id="{32DA4075-16A4-C3F6-C4C8-657415F72E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1183" y="3366200"/>
            <a:ext cx="3532120" cy="2425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8646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6BE8A-10EA-1132-A0A3-BC75BC4980D8}"/>
            </a:ext>
          </a:extLst>
        </p:cNvPr>
        <p:cNvGrpSpPr/>
        <p:nvPr/>
      </p:nvGrpSpPr>
      <p:grpSpPr>
        <a:xfrm>
          <a:off x="0" y="0"/>
          <a:ext cx="0" cy="0"/>
          <a:chOff x="0" y="0"/>
          <a:chExt cx="0" cy="0"/>
        </a:xfrm>
      </p:grpSpPr>
      <p:sp>
        <p:nvSpPr>
          <p:cNvPr id="12" name="タイトル 11">
            <a:extLst>
              <a:ext uri="{FF2B5EF4-FFF2-40B4-BE49-F238E27FC236}">
                <a16:creationId xmlns:a16="http://schemas.microsoft.com/office/drawing/2014/main" id="{C6A7DD3E-5213-1FFC-1892-845FD8D7DCE4}"/>
              </a:ext>
            </a:extLst>
          </p:cNvPr>
          <p:cNvSpPr>
            <a:spLocks noGrp="1"/>
          </p:cNvSpPr>
          <p:nvPr>
            <p:ph type="title"/>
          </p:nvPr>
        </p:nvSpPr>
        <p:spPr/>
        <p:txBody>
          <a:bodyPr/>
          <a:lstStyle/>
          <a:p>
            <a:r>
              <a:rPr lang="ja-JP" altLang="en-US" sz="2400" dirty="0">
                <a:latin typeface="+mn-lt"/>
              </a:rPr>
              <a:t>（参考）セキュリティ</a:t>
            </a:r>
            <a:r>
              <a:rPr lang="en-US" altLang="ja-JP" sz="2400" dirty="0">
                <a:latin typeface="+mn-lt"/>
              </a:rPr>
              <a:t>YOROZU</a:t>
            </a:r>
            <a:r>
              <a:rPr lang="ja-JP" altLang="en-US" sz="2400" dirty="0">
                <a:latin typeface="+mn-lt"/>
              </a:rPr>
              <a:t>相談窓口への問い合わせ事例</a:t>
            </a:r>
          </a:p>
        </p:txBody>
      </p:sp>
      <p:sp>
        <p:nvSpPr>
          <p:cNvPr id="15" name="テキスト ボックス 14">
            <a:extLst>
              <a:ext uri="{FF2B5EF4-FFF2-40B4-BE49-F238E27FC236}">
                <a16:creationId xmlns:a16="http://schemas.microsoft.com/office/drawing/2014/main" id="{77C52B96-D7A3-BE17-767F-3C8FE4B0CC02}"/>
              </a:ext>
            </a:extLst>
          </p:cNvPr>
          <p:cNvSpPr txBox="1"/>
          <p:nvPr/>
        </p:nvSpPr>
        <p:spPr>
          <a:xfrm>
            <a:off x="416708" y="1282390"/>
            <a:ext cx="5679292" cy="523220"/>
          </a:xfrm>
          <a:prstGeom prst="rect">
            <a:avLst/>
          </a:prstGeom>
          <a:noFill/>
        </p:spPr>
        <p:txBody>
          <a:bodyPr wrap="square">
            <a:spAutoFit/>
          </a:bodyPr>
          <a:lstStyle/>
          <a:p>
            <a:pPr defTabSz="914324">
              <a:defRPr/>
            </a:pPr>
            <a:r>
              <a:rPr lang="ja-JP" altLang="en-US" sz="1600" b="1" dirty="0">
                <a:solidFill>
                  <a:prstClr val="black"/>
                </a:solidFill>
                <a:latin typeface="メイリオ" panose="020B0604030504040204" pitchFamily="50" charset="-128"/>
                <a:ea typeface="メイリオ" panose="020B0604030504040204" pitchFamily="50" charset="-128"/>
              </a:rPr>
              <a:t>≪お客様からの問い合わせメール≫</a:t>
            </a:r>
            <a:endParaRPr lang="en-US" altLang="ja-JP" sz="1600" b="1" dirty="0">
              <a:solidFill>
                <a:prstClr val="black"/>
              </a:solidFill>
              <a:latin typeface="メイリオ" panose="020B0604030504040204" pitchFamily="50" charset="-128"/>
              <a:ea typeface="メイリオ" panose="020B0604030504040204" pitchFamily="50" charset="-128"/>
            </a:endParaRPr>
          </a:p>
          <a:p>
            <a:pPr defTabSz="914324">
              <a:defRPr/>
            </a:pPr>
            <a:r>
              <a:rPr lang="en-US" altLang="ja-JP" sz="1200" dirty="0">
                <a:solidFill>
                  <a:prstClr val="black"/>
                </a:solidFill>
                <a:ea typeface="Meiryo UI" panose="020B0604030504040204" pitchFamily="50" charset="-128"/>
              </a:rPr>
              <a:t>Subject</a:t>
            </a:r>
            <a:r>
              <a:rPr lang="ja-JP" altLang="en-US" sz="1200" dirty="0">
                <a:solidFill>
                  <a:prstClr val="black"/>
                </a:solidFill>
                <a:ea typeface="Meiryo UI" panose="020B0604030504040204" pitchFamily="50" charset="-128"/>
              </a:rPr>
              <a:t>：セキュリティ警告画面の対処方法について（セキュリティYOROZU相談対応）</a:t>
            </a:r>
            <a:endParaRPr lang="ja-JP" altLang="en-US" sz="1400" dirty="0">
              <a:solidFill>
                <a:prstClr val="black"/>
              </a:solidFill>
              <a:ea typeface="Meiryo UI" panose="020B0604030504040204" pitchFamily="50" charset="-128"/>
            </a:endParaRPr>
          </a:p>
        </p:txBody>
      </p:sp>
      <p:sp>
        <p:nvSpPr>
          <p:cNvPr id="16" name="テキスト ボックス 15">
            <a:extLst>
              <a:ext uri="{FF2B5EF4-FFF2-40B4-BE49-F238E27FC236}">
                <a16:creationId xmlns:a16="http://schemas.microsoft.com/office/drawing/2014/main" id="{3C414A59-08A4-7F2D-4C54-FAFA225EFECB}"/>
              </a:ext>
            </a:extLst>
          </p:cNvPr>
          <p:cNvSpPr txBox="1"/>
          <p:nvPr/>
        </p:nvSpPr>
        <p:spPr>
          <a:xfrm>
            <a:off x="5987790" y="1282391"/>
            <a:ext cx="5520887" cy="338554"/>
          </a:xfrm>
          <a:prstGeom prst="rect">
            <a:avLst/>
          </a:prstGeom>
          <a:noFill/>
        </p:spPr>
        <p:txBody>
          <a:bodyPr wrap="square">
            <a:spAutoFit/>
          </a:bodyPr>
          <a:lstStyle/>
          <a:p>
            <a:pPr defTabSz="914324">
              <a:defRPr/>
            </a:pPr>
            <a:r>
              <a:rPr lang="ja-JP" altLang="en-US" sz="1600" b="1" dirty="0">
                <a:solidFill>
                  <a:prstClr val="black"/>
                </a:solidFill>
                <a:latin typeface="メイリオ" panose="020B0604030504040204" pitchFamily="50" charset="-128"/>
                <a:ea typeface="メイリオ" panose="020B0604030504040204" pitchFamily="50" charset="-128"/>
              </a:rPr>
              <a:t>≪メールで送られたきた警告画面の写真（イメージ）≫</a:t>
            </a:r>
            <a:endParaRPr lang="ja-JP" altLang="en-US" sz="1400" dirty="0">
              <a:solidFill>
                <a:prstClr val="black"/>
              </a:solidFill>
              <a:latin typeface="メイリオ" panose="020B0604030504040204" pitchFamily="50" charset="-128"/>
              <a:ea typeface="メイリオ" panose="020B0604030504040204" pitchFamily="50" charset="-128"/>
            </a:endParaRPr>
          </a:p>
        </p:txBody>
      </p:sp>
      <p:sp>
        <p:nvSpPr>
          <p:cNvPr id="17" name="テキスト ボックス 16">
            <a:extLst>
              <a:ext uri="{FF2B5EF4-FFF2-40B4-BE49-F238E27FC236}">
                <a16:creationId xmlns:a16="http://schemas.microsoft.com/office/drawing/2014/main" id="{E4DCE0A1-C413-0948-1D1F-2DC9A899903B}"/>
              </a:ext>
            </a:extLst>
          </p:cNvPr>
          <p:cNvSpPr txBox="1"/>
          <p:nvPr/>
        </p:nvSpPr>
        <p:spPr>
          <a:xfrm>
            <a:off x="6096001" y="4699759"/>
            <a:ext cx="5945997" cy="1600438"/>
          </a:xfrm>
          <a:prstGeom prst="rect">
            <a:avLst/>
          </a:prstGeom>
          <a:solidFill>
            <a:schemeClr val="bg1">
              <a:lumMod val="95000"/>
            </a:schemeClr>
          </a:solidFill>
          <a:ln>
            <a:noFill/>
          </a:ln>
        </p:spPr>
        <p:txBody>
          <a:bodyPr wrap="square">
            <a:spAutoFit/>
          </a:bodyPr>
          <a:lstStyle/>
          <a:p>
            <a:pPr defTabSz="914324">
              <a:defRPr/>
            </a:pPr>
            <a:r>
              <a:rPr lang="ja-JP" altLang="en-US" sz="1400" b="1" dirty="0">
                <a:solidFill>
                  <a:prstClr val="black"/>
                </a:solidFill>
                <a:latin typeface="メイリオ" panose="020B0604030504040204" pitchFamily="50" charset="-128"/>
                <a:ea typeface="メイリオ" panose="020B0604030504040204" pitchFamily="50" charset="-128"/>
              </a:rPr>
              <a:t>≪警告画面の内容≫</a:t>
            </a:r>
            <a:endParaRPr lang="en-US" altLang="ja-JP" sz="1400" b="1" dirty="0">
              <a:solidFill>
                <a:prstClr val="black"/>
              </a:solidFill>
              <a:latin typeface="メイリオ" panose="020B0604030504040204" pitchFamily="50" charset="-128"/>
              <a:ea typeface="メイリオ" panose="020B0604030504040204" pitchFamily="50" charset="-128"/>
            </a:endParaRPr>
          </a:p>
          <a:p>
            <a:pPr defTabSz="914324">
              <a:defRPr/>
            </a:pPr>
            <a:r>
              <a:rPr lang="en-US" altLang="ja-JP" sz="1400" dirty="0">
                <a:solidFill>
                  <a:prstClr val="black"/>
                </a:solidFill>
                <a:latin typeface="メイリオ" panose="020B0604030504040204" pitchFamily="50" charset="-128"/>
                <a:ea typeface="メイリオ" panose="020B0604030504040204" pitchFamily="50" charset="-128"/>
              </a:rPr>
              <a:t>Windows Defender</a:t>
            </a:r>
            <a:r>
              <a:rPr lang="ja-JP" altLang="en-US" sz="1400" dirty="0">
                <a:solidFill>
                  <a:prstClr val="black"/>
                </a:solidFill>
                <a:latin typeface="メイリオ" panose="020B0604030504040204" pitchFamily="50" charset="-128"/>
                <a:ea typeface="メイリオ" panose="020B0604030504040204" pitchFamily="50" charset="-128"/>
              </a:rPr>
              <a:t>からの通知として、</a:t>
            </a:r>
            <a:endParaRPr lang="en-US" altLang="ja-JP" sz="1400" dirty="0">
              <a:solidFill>
                <a:prstClr val="black"/>
              </a:solidFill>
              <a:latin typeface="メイリオ" panose="020B0604030504040204" pitchFamily="50" charset="-128"/>
              <a:ea typeface="メイリオ" panose="020B0604030504040204" pitchFamily="50" charset="-128"/>
            </a:endParaRPr>
          </a:p>
          <a:p>
            <a:pPr defTabSz="914324">
              <a:defRPr/>
            </a:pPr>
            <a:r>
              <a:rPr lang="ja-JP" altLang="en-US" sz="1400" dirty="0">
                <a:solidFill>
                  <a:prstClr val="black"/>
                </a:solidFill>
                <a:latin typeface="メイリオ" panose="020B0604030504040204" pitchFamily="50" charset="-128"/>
                <a:ea typeface="メイリオ" panose="020B0604030504040204" pitchFamily="50" charset="-128"/>
              </a:rPr>
              <a:t>・ウイルスの感染を検知した</a:t>
            </a:r>
            <a:endParaRPr lang="en-US" altLang="ja-JP" sz="1400" dirty="0">
              <a:solidFill>
                <a:prstClr val="black"/>
              </a:solidFill>
              <a:latin typeface="メイリオ" panose="020B0604030504040204" pitchFamily="50" charset="-128"/>
              <a:ea typeface="メイリオ" panose="020B0604030504040204" pitchFamily="50" charset="-128"/>
            </a:endParaRPr>
          </a:p>
          <a:p>
            <a:pPr defTabSz="914324">
              <a:defRPr/>
            </a:pPr>
            <a:r>
              <a:rPr lang="ja-JP" altLang="en-US" sz="1400" dirty="0">
                <a:solidFill>
                  <a:prstClr val="black"/>
                </a:solidFill>
                <a:latin typeface="メイリオ" panose="020B0604030504040204" pitchFamily="50" charset="-128"/>
                <a:ea typeface="メイリオ" panose="020B0604030504040204" pitchFamily="50" charset="-128"/>
              </a:rPr>
              <a:t>・セキュリティ対策として</a:t>
            </a:r>
            <a:r>
              <a:rPr lang="en-US" altLang="ja-JP" sz="1400" dirty="0">
                <a:solidFill>
                  <a:prstClr val="black"/>
                </a:solidFill>
                <a:latin typeface="メイリオ" panose="020B0604030504040204" pitchFamily="50" charset="-128"/>
                <a:ea typeface="メイリオ" panose="020B0604030504040204" pitchFamily="50" charset="-128"/>
              </a:rPr>
              <a:t>PC</a:t>
            </a:r>
            <a:r>
              <a:rPr lang="ja-JP" altLang="en-US" sz="1400" dirty="0">
                <a:solidFill>
                  <a:prstClr val="black"/>
                </a:solidFill>
                <a:latin typeface="メイリオ" panose="020B0604030504040204" pitchFamily="50" charset="-128"/>
                <a:ea typeface="メイリオ" panose="020B0604030504040204" pitchFamily="50" charset="-128"/>
              </a:rPr>
              <a:t>へのアクセスをブロックした（操作不能）</a:t>
            </a:r>
            <a:endParaRPr lang="en-US" altLang="ja-JP" sz="1400" dirty="0">
              <a:solidFill>
                <a:prstClr val="black"/>
              </a:solidFill>
              <a:latin typeface="メイリオ" panose="020B0604030504040204" pitchFamily="50" charset="-128"/>
              <a:ea typeface="メイリオ" panose="020B0604030504040204" pitchFamily="50" charset="-128"/>
            </a:endParaRPr>
          </a:p>
          <a:p>
            <a:pPr defTabSz="914324">
              <a:defRPr/>
            </a:pPr>
            <a:r>
              <a:rPr lang="ja-JP" altLang="en-US" sz="1400" dirty="0">
                <a:solidFill>
                  <a:prstClr val="black"/>
                </a:solidFill>
                <a:latin typeface="メイリオ" panose="020B0604030504040204" pitchFamily="50" charset="-128"/>
                <a:ea typeface="メイリオ" panose="020B0604030504040204" pitchFamily="50" charset="-128"/>
              </a:rPr>
              <a:t>・復旧するためにはサポートセンターへの電話連絡が必要</a:t>
            </a:r>
            <a:endParaRPr lang="en-US" altLang="ja-JP" sz="1400" dirty="0">
              <a:solidFill>
                <a:prstClr val="black"/>
              </a:solidFill>
              <a:latin typeface="メイリオ" panose="020B0604030504040204" pitchFamily="50" charset="-128"/>
              <a:ea typeface="メイリオ" panose="020B0604030504040204" pitchFamily="50" charset="-128"/>
            </a:endParaRPr>
          </a:p>
          <a:p>
            <a:pPr defTabSz="914324">
              <a:defRPr/>
            </a:pPr>
            <a:endParaRPr lang="en-US" altLang="ja-JP" sz="1400" b="1" dirty="0">
              <a:solidFill>
                <a:srgbClr val="CC0033"/>
              </a:solidFill>
              <a:latin typeface="メイリオ" panose="020B0604030504040204" pitchFamily="50" charset="-128"/>
              <a:ea typeface="メイリオ" panose="020B0604030504040204" pitchFamily="50" charset="-128"/>
            </a:endParaRPr>
          </a:p>
          <a:p>
            <a:pPr defTabSz="914324">
              <a:defRPr/>
            </a:pPr>
            <a:r>
              <a:rPr lang="ja-JP" altLang="en-US" sz="1400" b="1" dirty="0">
                <a:solidFill>
                  <a:srgbClr val="CC0033"/>
                </a:solidFill>
                <a:latin typeface="メイリオ" panose="020B0604030504040204" pitchFamily="50" charset="-128"/>
                <a:ea typeface="メイリオ" panose="020B0604030504040204" pitchFamily="50" charset="-128"/>
              </a:rPr>
              <a:t>　⇒典型的なサポート詐欺の疑いあり</a:t>
            </a:r>
          </a:p>
        </p:txBody>
      </p:sp>
      <p:sp>
        <p:nvSpPr>
          <p:cNvPr id="19" name="テキスト ボックス 18">
            <a:extLst>
              <a:ext uri="{FF2B5EF4-FFF2-40B4-BE49-F238E27FC236}">
                <a16:creationId xmlns:a16="http://schemas.microsoft.com/office/drawing/2014/main" id="{82AEC3BE-AE69-AC6F-4572-4F0DC794E18D}"/>
              </a:ext>
            </a:extLst>
          </p:cNvPr>
          <p:cNvSpPr txBox="1"/>
          <p:nvPr/>
        </p:nvSpPr>
        <p:spPr>
          <a:xfrm>
            <a:off x="5080051" y="6555392"/>
            <a:ext cx="6746187" cy="256545"/>
          </a:xfrm>
          <a:prstGeom prst="rect">
            <a:avLst/>
          </a:prstGeom>
          <a:noFill/>
        </p:spPr>
        <p:txBody>
          <a:bodyPr wrap="square">
            <a:spAutoFit/>
          </a:bodyPr>
          <a:lstStyle/>
          <a:p>
            <a:pPr defTabSz="914324">
              <a:defRPr/>
            </a:pPr>
            <a:r>
              <a:rPr lang="ja-JP" altLang="en-US" sz="1067" b="1" dirty="0">
                <a:solidFill>
                  <a:prstClr val="black"/>
                </a:solidFill>
                <a:ea typeface="Meiryo UI" panose="020B0604030504040204" pitchFamily="50" charset="-128"/>
              </a:rPr>
              <a:t>≪参考≫</a:t>
            </a:r>
            <a:r>
              <a:rPr lang="ja-JP" altLang="en-US" sz="933" dirty="0">
                <a:solidFill>
                  <a:prstClr val="black"/>
                </a:solidFill>
                <a:ea typeface="Meiryo UI" panose="020B0604030504040204" pitchFamily="50" charset="-128"/>
                <a:hlinkClick r:id="rId2"/>
              </a:rPr>
              <a:t>偽セキュリティ警告（サポート詐欺）対策特集ページ </a:t>
            </a:r>
            <a:r>
              <a:rPr lang="en-US" altLang="ja-JP" sz="933" dirty="0">
                <a:solidFill>
                  <a:prstClr val="black"/>
                </a:solidFill>
                <a:ea typeface="Meiryo UI" panose="020B0604030504040204" pitchFamily="50" charset="-128"/>
                <a:hlinkClick r:id="rId2"/>
              </a:rPr>
              <a:t>| </a:t>
            </a:r>
            <a:r>
              <a:rPr lang="ja-JP" altLang="en-US" sz="933" dirty="0">
                <a:solidFill>
                  <a:prstClr val="black"/>
                </a:solidFill>
                <a:ea typeface="Meiryo UI" panose="020B0604030504040204" pitchFamily="50" charset="-128"/>
                <a:hlinkClick r:id="rId2"/>
              </a:rPr>
              <a:t>情報セキュリティ </a:t>
            </a:r>
            <a:r>
              <a:rPr lang="en-US" altLang="ja-JP" sz="933" dirty="0">
                <a:solidFill>
                  <a:prstClr val="black"/>
                </a:solidFill>
                <a:ea typeface="Meiryo UI" panose="020B0604030504040204" pitchFamily="50" charset="-128"/>
                <a:hlinkClick r:id="rId2"/>
              </a:rPr>
              <a:t>| IPA </a:t>
            </a:r>
            <a:r>
              <a:rPr lang="ja-JP" altLang="en-US" sz="933" dirty="0">
                <a:solidFill>
                  <a:prstClr val="black"/>
                </a:solidFill>
                <a:ea typeface="Meiryo UI" panose="020B0604030504040204" pitchFamily="50" charset="-128"/>
                <a:hlinkClick r:id="rId2"/>
              </a:rPr>
              <a:t>独立行政法人 情報処理推進機構</a:t>
            </a:r>
            <a:endParaRPr lang="ja-JP" altLang="en-US" sz="933" dirty="0">
              <a:solidFill>
                <a:prstClr val="black"/>
              </a:solidFill>
              <a:ea typeface="Meiryo UI" panose="020B0604030504040204" pitchFamily="50" charset="-128"/>
            </a:endParaRPr>
          </a:p>
        </p:txBody>
      </p:sp>
      <p:sp>
        <p:nvSpPr>
          <p:cNvPr id="20" name="テキスト ボックス 19">
            <a:extLst>
              <a:ext uri="{FF2B5EF4-FFF2-40B4-BE49-F238E27FC236}">
                <a16:creationId xmlns:a16="http://schemas.microsoft.com/office/drawing/2014/main" id="{6E2F5D9C-5F63-B180-F74C-B3867970C297}"/>
              </a:ext>
            </a:extLst>
          </p:cNvPr>
          <p:cNvSpPr txBox="1"/>
          <p:nvPr/>
        </p:nvSpPr>
        <p:spPr>
          <a:xfrm>
            <a:off x="487680" y="782517"/>
            <a:ext cx="3187337" cy="420564"/>
          </a:xfrm>
          <a:prstGeom prst="rect">
            <a:avLst/>
          </a:prstGeom>
          <a:noFill/>
        </p:spPr>
        <p:txBody>
          <a:bodyPr wrap="square">
            <a:spAutoFit/>
          </a:bodyPr>
          <a:lstStyle/>
          <a:p>
            <a:r>
              <a:rPr lang="ja-JP" altLang="en-US" sz="2133" b="1" u="sng" dirty="0">
                <a:solidFill>
                  <a:srgbClr val="CC0033"/>
                </a:solidFill>
                <a:latin typeface="メイリオ" panose="020B0604030504040204" pitchFamily="50" charset="-128"/>
                <a:ea typeface="メイリオ" panose="020B0604030504040204" pitchFamily="50" charset="-128"/>
              </a:rPr>
              <a:t>サポート詐欺の事例</a:t>
            </a:r>
            <a:endParaRPr lang="ja-JP" altLang="en-US" sz="2133" u="sng" dirty="0">
              <a:latin typeface="メイリオ" panose="020B0604030504040204" pitchFamily="50" charset="-128"/>
              <a:ea typeface="メイリオ" panose="020B0604030504040204" pitchFamily="50" charset="-128"/>
            </a:endParaRPr>
          </a:p>
        </p:txBody>
      </p:sp>
      <p:pic>
        <p:nvPicPr>
          <p:cNvPr id="5" name="図 4">
            <a:extLst>
              <a:ext uri="{FF2B5EF4-FFF2-40B4-BE49-F238E27FC236}">
                <a16:creationId xmlns:a16="http://schemas.microsoft.com/office/drawing/2014/main" id="{4DDB213D-4EBC-72A6-3FAD-1F416D1D7845}"/>
              </a:ext>
            </a:extLst>
          </p:cNvPr>
          <p:cNvPicPr>
            <a:picLocks noChangeAspect="1"/>
          </p:cNvPicPr>
          <p:nvPr/>
        </p:nvPicPr>
        <p:blipFill>
          <a:blip r:embed="rId3"/>
          <a:stretch>
            <a:fillRect/>
          </a:stretch>
        </p:blipFill>
        <p:spPr>
          <a:xfrm>
            <a:off x="6096000" y="1695972"/>
            <a:ext cx="4264058" cy="2842705"/>
          </a:xfrm>
          <a:prstGeom prst="rect">
            <a:avLst/>
          </a:prstGeom>
        </p:spPr>
      </p:pic>
      <p:pic>
        <p:nvPicPr>
          <p:cNvPr id="9" name="図 8">
            <a:extLst>
              <a:ext uri="{FF2B5EF4-FFF2-40B4-BE49-F238E27FC236}">
                <a16:creationId xmlns:a16="http://schemas.microsoft.com/office/drawing/2014/main" id="{A3851860-02AE-8C72-C2DF-3DDC13121E3B}"/>
              </a:ext>
            </a:extLst>
          </p:cNvPr>
          <p:cNvPicPr>
            <a:picLocks noChangeAspect="1"/>
          </p:cNvPicPr>
          <p:nvPr/>
        </p:nvPicPr>
        <p:blipFill>
          <a:blip r:embed="rId4"/>
          <a:stretch>
            <a:fillRect/>
          </a:stretch>
        </p:blipFill>
        <p:spPr>
          <a:xfrm>
            <a:off x="495613" y="2060805"/>
            <a:ext cx="5169856" cy="2280102"/>
          </a:xfrm>
          <a:prstGeom prst="rect">
            <a:avLst/>
          </a:prstGeom>
        </p:spPr>
      </p:pic>
    </p:spTree>
    <p:extLst>
      <p:ext uri="{BB962C8B-B14F-4D97-AF65-F5344CB8AC3E}">
        <p14:creationId xmlns:p14="http://schemas.microsoft.com/office/powerpoint/2010/main" val="1471925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6ABA0-50C9-C1A1-BE45-B06766C774A1}"/>
            </a:ext>
          </a:extLst>
        </p:cNvPr>
        <p:cNvGrpSpPr/>
        <p:nvPr/>
      </p:nvGrpSpPr>
      <p:grpSpPr>
        <a:xfrm>
          <a:off x="0" y="0"/>
          <a:ext cx="0" cy="0"/>
          <a:chOff x="0" y="0"/>
          <a:chExt cx="0" cy="0"/>
        </a:xfrm>
      </p:grpSpPr>
      <p:sp>
        <p:nvSpPr>
          <p:cNvPr id="12" name="タイトル 11">
            <a:extLst>
              <a:ext uri="{FF2B5EF4-FFF2-40B4-BE49-F238E27FC236}">
                <a16:creationId xmlns:a16="http://schemas.microsoft.com/office/drawing/2014/main" id="{2A539D1A-24F4-8C4B-5BB6-C36A97546AE6}"/>
              </a:ext>
            </a:extLst>
          </p:cNvPr>
          <p:cNvSpPr>
            <a:spLocks noGrp="1"/>
          </p:cNvSpPr>
          <p:nvPr>
            <p:ph type="title"/>
          </p:nvPr>
        </p:nvSpPr>
        <p:spPr/>
        <p:txBody>
          <a:bodyPr/>
          <a:lstStyle/>
          <a:p>
            <a:r>
              <a:rPr kumimoji="1" lang="ja-JP" altLang="en-US" sz="2400" b="1"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mj-cs"/>
              </a:rPr>
              <a:t>（参考）</a:t>
            </a:r>
            <a:r>
              <a:rPr lang="ja-JP" altLang="en-US" sz="2400" dirty="0"/>
              <a:t>セキュリティ</a:t>
            </a:r>
            <a:r>
              <a:rPr lang="en-US" altLang="ja-JP" sz="2400" dirty="0"/>
              <a:t>YOROZU</a:t>
            </a:r>
            <a:r>
              <a:rPr lang="ja-JP" altLang="en-US" sz="2400" dirty="0"/>
              <a:t>相談窓口</a:t>
            </a:r>
            <a:r>
              <a:rPr kumimoji="1" lang="ja-JP" altLang="en-US" sz="2400" b="1" i="0" u="none" strike="noStrike" kern="1200" cap="none" spc="0" normalizeH="0" baseline="0" noProof="0" dirty="0">
                <a:ln>
                  <a:noFill/>
                </a:ln>
                <a:solidFill>
                  <a:srgbClr val="000000"/>
                </a:solidFill>
                <a:effectLst/>
                <a:uLnTx/>
                <a:uFillTx/>
                <a:latin typeface="メイリオ" panose="020B0604030504040204" pitchFamily="50" charset="-128"/>
                <a:ea typeface="メイリオ" panose="020B0604030504040204" pitchFamily="50" charset="-128"/>
                <a:cs typeface="+mj-cs"/>
              </a:rPr>
              <a:t>への問い合わせ事例</a:t>
            </a:r>
            <a:endParaRPr lang="ja-JP" altLang="en-US" sz="1800" dirty="0"/>
          </a:p>
        </p:txBody>
      </p:sp>
      <p:sp>
        <p:nvSpPr>
          <p:cNvPr id="25" name="テキスト ボックス 24">
            <a:extLst>
              <a:ext uri="{FF2B5EF4-FFF2-40B4-BE49-F238E27FC236}">
                <a16:creationId xmlns:a16="http://schemas.microsoft.com/office/drawing/2014/main" id="{96682FAF-2E39-74D5-3654-753703ADD222}"/>
              </a:ext>
            </a:extLst>
          </p:cNvPr>
          <p:cNvSpPr txBox="1"/>
          <p:nvPr/>
        </p:nvSpPr>
        <p:spPr>
          <a:xfrm>
            <a:off x="6058897" y="5007890"/>
            <a:ext cx="5153531" cy="1200329"/>
          </a:xfrm>
          <a:prstGeom prst="rect">
            <a:avLst/>
          </a:prstGeom>
          <a:solidFill>
            <a:schemeClr val="bg1">
              <a:lumMod val="95000"/>
            </a:schemeClr>
          </a:solidFill>
        </p:spPr>
        <p:txBody>
          <a:bodyPr wrap="square">
            <a:spAutoFit/>
          </a:bodyPr>
          <a:lstStyle/>
          <a:p>
            <a:pPr defTabSz="914324">
              <a:defRPr/>
            </a:pPr>
            <a:r>
              <a:rPr lang="ja-JP" altLang="en-US" sz="1600" b="1" dirty="0">
                <a:solidFill>
                  <a:prstClr val="black"/>
                </a:solidFill>
                <a:latin typeface="メイリオ" panose="020B0604030504040204" pitchFamily="50" charset="-128"/>
                <a:ea typeface="メイリオ" panose="020B0604030504040204" pitchFamily="50" charset="-128"/>
              </a:rPr>
              <a:t>≪セキュリティ</a:t>
            </a:r>
            <a:r>
              <a:rPr lang="en-US" altLang="ja-JP" sz="1600" b="1" dirty="0">
                <a:solidFill>
                  <a:prstClr val="black"/>
                </a:solidFill>
                <a:latin typeface="メイリオ" panose="020B0604030504040204" pitchFamily="50" charset="-128"/>
                <a:ea typeface="メイリオ" panose="020B0604030504040204" pitchFamily="50" charset="-128"/>
              </a:rPr>
              <a:t>YOROZU</a:t>
            </a:r>
            <a:r>
              <a:rPr lang="ja-JP" altLang="en-US" sz="1600" b="1" dirty="0">
                <a:solidFill>
                  <a:prstClr val="black"/>
                </a:solidFill>
                <a:latin typeface="メイリオ" panose="020B0604030504040204" pitchFamily="50" charset="-128"/>
                <a:ea typeface="メイリオ" panose="020B0604030504040204" pitchFamily="50" charset="-128"/>
              </a:rPr>
              <a:t>相談窓口からの回答メール≫</a:t>
            </a:r>
            <a:endParaRPr lang="en-US" altLang="ja-JP" sz="1600" b="1" dirty="0">
              <a:solidFill>
                <a:prstClr val="black"/>
              </a:solidFill>
              <a:latin typeface="メイリオ" panose="020B0604030504040204" pitchFamily="50" charset="-128"/>
              <a:ea typeface="メイリオ" panose="020B0604030504040204" pitchFamily="50" charset="-128"/>
            </a:endParaRPr>
          </a:p>
          <a:p>
            <a:pPr marL="285726" indent="-285726" defTabSz="914324">
              <a:buFont typeface="Arial" panose="020B0604020202020204" pitchFamily="34" charset="0"/>
              <a:buChar char="•"/>
              <a:defRPr/>
            </a:pPr>
            <a:r>
              <a:rPr lang="ja-JP" altLang="en-US" sz="1400" dirty="0">
                <a:solidFill>
                  <a:prstClr val="black"/>
                </a:solidFill>
                <a:latin typeface="メイリオ" panose="020B0604030504040204" pitchFamily="50" charset="-128"/>
                <a:ea typeface="メイリオ" panose="020B0604030504040204" pitchFamily="50" charset="-128"/>
              </a:rPr>
              <a:t>詐欺のため電話をすることは</a:t>
            </a:r>
            <a:r>
              <a:rPr lang="en-US" altLang="ja-JP" sz="1400" dirty="0">
                <a:solidFill>
                  <a:prstClr val="black"/>
                </a:solidFill>
                <a:latin typeface="メイリオ" panose="020B0604030504040204" pitchFamily="50" charset="-128"/>
                <a:ea typeface="メイリオ" panose="020B0604030504040204" pitchFamily="50" charset="-128"/>
              </a:rPr>
              <a:t>NG</a:t>
            </a:r>
          </a:p>
          <a:p>
            <a:pPr marL="285726" indent="-285726" defTabSz="914324">
              <a:buFont typeface="Arial" panose="020B0604020202020204" pitchFamily="34" charset="0"/>
              <a:buChar char="•"/>
              <a:defRPr/>
            </a:pPr>
            <a:r>
              <a:rPr lang="ja-JP" altLang="en-US" sz="1400" dirty="0">
                <a:solidFill>
                  <a:prstClr val="black"/>
                </a:solidFill>
                <a:latin typeface="メイリオ" panose="020B0604030504040204" pitchFamily="50" charset="-128"/>
                <a:ea typeface="メイリオ" panose="020B0604030504040204" pitchFamily="50" charset="-128"/>
              </a:rPr>
              <a:t>画面の閉じ方のレクチャー</a:t>
            </a:r>
            <a:endParaRPr lang="en-US" altLang="ja-JP" sz="1400" dirty="0">
              <a:solidFill>
                <a:prstClr val="black"/>
              </a:solidFill>
              <a:latin typeface="メイリオ" panose="020B0604030504040204" pitchFamily="50" charset="-128"/>
              <a:ea typeface="メイリオ" panose="020B0604030504040204" pitchFamily="50" charset="-128"/>
            </a:endParaRPr>
          </a:p>
          <a:p>
            <a:pPr marL="285726" indent="-285726" defTabSz="914324">
              <a:buFont typeface="Arial" panose="020B0604020202020204" pitchFamily="34" charset="0"/>
              <a:buChar char="•"/>
              <a:defRPr/>
            </a:pPr>
            <a:r>
              <a:rPr lang="ja-JP" altLang="en-US" sz="1400" dirty="0">
                <a:solidFill>
                  <a:prstClr val="black"/>
                </a:solidFill>
                <a:latin typeface="メイリオ" panose="020B0604030504040204" pitchFamily="50" charset="-128"/>
                <a:ea typeface="メイリオ" panose="020B0604030504040204" pitchFamily="50" charset="-128"/>
              </a:rPr>
              <a:t>ウイルススキャンの実施の推奨</a:t>
            </a:r>
            <a:endParaRPr lang="en-US" altLang="ja-JP" sz="1400" dirty="0">
              <a:solidFill>
                <a:prstClr val="black"/>
              </a:solidFill>
              <a:latin typeface="メイリオ" panose="020B0604030504040204" pitchFamily="50" charset="-128"/>
              <a:ea typeface="メイリオ" panose="020B0604030504040204" pitchFamily="50" charset="-128"/>
            </a:endParaRPr>
          </a:p>
          <a:p>
            <a:pPr marL="285726" indent="-285726" defTabSz="914324">
              <a:buFont typeface="Arial" panose="020B0604020202020204" pitchFamily="34" charset="0"/>
              <a:buChar char="•"/>
              <a:defRPr/>
            </a:pPr>
            <a:r>
              <a:rPr lang="ja-JP" altLang="en-US" sz="1400" dirty="0">
                <a:solidFill>
                  <a:prstClr val="black"/>
                </a:solidFill>
                <a:latin typeface="メイリオ" panose="020B0604030504040204" pitchFamily="50" charset="-128"/>
                <a:ea typeface="メイリオ" panose="020B0604030504040204" pitchFamily="50" charset="-128"/>
              </a:rPr>
              <a:t>ブラウザキャッシュのクリアの推奨</a:t>
            </a:r>
            <a:endParaRPr lang="en-US" altLang="ja-JP" sz="1400" dirty="0">
              <a:solidFill>
                <a:prstClr val="black"/>
              </a:solidFill>
              <a:latin typeface="メイリオ" panose="020B0604030504040204" pitchFamily="50" charset="-128"/>
              <a:ea typeface="メイリオ" panose="020B0604030504040204" pitchFamily="50" charset="-128"/>
            </a:endParaRPr>
          </a:p>
        </p:txBody>
      </p:sp>
      <p:sp>
        <p:nvSpPr>
          <p:cNvPr id="5" name="テキスト ボックス 4">
            <a:extLst>
              <a:ext uri="{FF2B5EF4-FFF2-40B4-BE49-F238E27FC236}">
                <a16:creationId xmlns:a16="http://schemas.microsoft.com/office/drawing/2014/main" id="{0C986488-A6AD-F6A5-37F2-8C511C4D3191}"/>
              </a:ext>
            </a:extLst>
          </p:cNvPr>
          <p:cNvSpPr txBox="1"/>
          <p:nvPr/>
        </p:nvSpPr>
        <p:spPr>
          <a:xfrm>
            <a:off x="624526" y="962852"/>
            <a:ext cx="7639908" cy="369332"/>
          </a:xfrm>
          <a:prstGeom prst="rect">
            <a:avLst/>
          </a:prstGeom>
          <a:noFill/>
        </p:spPr>
        <p:txBody>
          <a:bodyPr wrap="square">
            <a:spAutoFit/>
          </a:bodyPr>
          <a:lstStyle/>
          <a:p>
            <a:r>
              <a:rPr lang="ja-JP" altLang="en-US" b="1" dirty="0"/>
              <a:t>≪セキュリティ</a:t>
            </a:r>
            <a:r>
              <a:rPr lang="en-US" altLang="ja-JP" b="1" dirty="0"/>
              <a:t>YOROZU</a:t>
            </a:r>
            <a:r>
              <a:rPr lang="ja-JP" altLang="en-US" b="1" dirty="0"/>
              <a:t>相談窓口からの回答メール（サンプル）≫</a:t>
            </a:r>
          </a:p>
        </p:txBody>
      </p:sp>
      <p:pic>
        <p:nvPicPr>
          <p:cNvPr id="26" name="図 25">
            <a:extLst>
              <a:ext uri="{FF2B5EF4-FFF2-40B4-BE49-F238E27FC236}">
                <a16:creationId xmlns:a16="http://schemas.microsoft.com/office/drawing/2014/main" id="{915A40E0-2517-7960-21E6-DD170ACDA6F8}"/>
              </a:ext>
            </a:extLst>
          </p:cNvPr>
          <p:cNvPicPr>
            <a:picLocks noChangeAspect="1"/>
          </p:cNvPicPr>
          <p:nvPr/>
        </p:nvPicPr>
        <p:blipFill>
          <a:blip r:embed="rId2"/>
          <a:stretch>
            <a:fillRect/>
          </a:stretch>
        </p:blipFill>
        <p:spPr>
          <a:xfrm>
            <a:off x="6058897" y="1332184"/>
            <a:ext cx="4377307" cy="3523793"/>
          </a:xfrm>
          <a:prstGeom prst="rect">
            <a:avLst/>
          </a:prstGeom>
        </p:spPr>
      </p:pic>
      <p:pic>
        <p:nvPicPr>
          <p:cNvPr id="8" name="図 7">
            <a:extLst>
              <a:ext uri="{FF2B5EF4-FFF2-40B4-BE49-F238E27FC236}">
                <a16:creationId xmlns:a16="http://schemas.microsoft.com/office/drawing/2014/main" id="{99B8E94C-AFBF-8C6E-1808-D0F4DFDDAB29}"/>
              </a:ext>
            </a:extLst>
          </p:cNvPr>
          <p:cNvPicPr>
            <a:picLocks noChangeAspect="1"/>
          </p:cNvPicPr>
          <p:nvPr/>
        </p:nvPicPr>
        <p:blipFill>
          <a:blip r:embed="rId3"/>
          <a:stretch>
            <a:fillRect/>
          </a:stretch>
        </p:blipFill>
        <p:spPr>
          <a:xfrm>
            <a:off x="979572" y="1332184"/>
            <a:ext cx="4407790" cy="4822354"/>
          </a:xfrm>
          <a:prstGeom prst="rect">
            <a:avLst/>
          </a:prstGeom>
        </p:spPr>
      </p:pic>
    </p:spTree>
    <p:extLst>
      <p:ext uri="{BB962C8B-B14F-4D97-AF65-F5344CB8AC3E}">
        <p14:creationId xmlns:p14="http://schemas.microsoft.com/office/powerpoint/2010/main" val="2471372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580469-D37F-4AA4-8350-DDDBCFF6D505}"/>
              </a:ext>
            </a:extLst>
          </p:cNvPr>
          <p:cNvSpPr>
            <a:spLocks noGrp="1"/>
          </p:cNvSpPr>
          <p:nvPr>
            <p:ph type="title"/>
          </p:nvPr>
        </p:nvSpPr>
        <p:spPr/>
        <p:txBody>
          <a:bodyPr>
            <a:normAutofit fontScale="90000"/>
          </a:bodyPr>
          <a:lstStyle/>
          <a:p>
            <a:r>
              <a:rPr lang="ja-JP" altLang="en-US"/>
              <a:t>オプション機能</a:t>
            </a:r>
            <a:br>
              <a:rPr lang="ja-JP" altLang="en-US"/>
            </a:br>
            <a:endParaRPr kumimoji="1" lang="ja-JP" altLang="en-US"/>
          </a:p>
        </p:txBody>
      </p:sp>
    </p:spTree>
    <p:extLst>
      <p:ext uri="{BB962C8B-B14F-4D97-AF65-F5344CB8AC3E}">
        <p14:creationId xmlns:p14="http://schemas.microsoft.com/office/powerpoint/2010/main" val="181947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四角形: 角を丸くする 53">
            <a:extLst>
              <a:ext uri="{FF2B5EF4-FFF2-40B4-BE49-F238E27FC236}">
                <a16:creationId xmlns:a16="http://schemas.microsoft.com/office/drawing/2014/main" id="{39D45865-3A89-46C5-8F4B-EFD31B3F290D}"/>
              </a:ext>
            </a:extLst>
          </p:cNvPr>
          <p:cNvSpPr/>
          <p:nvPr/>
        </p:nvSpPr>
        <p:spPr>
          <a:xfrm>
            <a:off x="409732" y="1536905"/>
            <a:ext cx="11518269" cy="4762528"/>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ja-JP" altLang="en-US" sz="2933"/>
              <a:t>セキュリティヘルスチェックレポート（</a:t>
            </a:r>
            <a:r>
              <a:rPr lang="en-US" altLang="ja-JP" sz="2933"/>
              <a:t>ID</a:t>
            </a:r>
            <a:r>
              <a:rPr lang="ja-JP" altLang="en-US" sz="2933"/>
              <a:t>追加）</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629709" y="817014"/>
            <a:ext cx="11562291" cy="5641975"/>
          </a:xfrm>
        </p:spPr>
        <p:txBody>
          <a:bodyPr>
            <a:normAutofit/>
          </a:bodyPr>
          <a:lstStyle/>
          <a:p>
            <a:pPr marL="0" indent="0">
              <a:spcBef>
                <a:spcPts val="0"/>
              </a:spcBef>
              <a:buNone/>
            </a:pPr>
            <a:r>
              <a:rPr lang="ja-JP" altLang="en-US" sz="1800"/>
              <a:t>セキュリティヘルスチェックレポートは基本メニューに</a:t>
            </a:r>
            <a:r>
              <a:rPr lang="en-US" altLang="ja-JP" sz="1800"/>
              <a:t>5</a:t>
            </a:r>
            <a:r>
              <a:rPr lang="ja-JP" altLang="en-US" sz="1800"/>
              <a:t>端末分</a:t>
            </a:r>
            <a:r>
              <a:rPr lang="en-US" altLang="ja-JP" sz="1800"/>
              <a:t>(5ID)</a:t>
            </a:r>
            <a:r>
              <a:rPr lang="ja-JP" altLang="en-US" sz="1800"/>
              <a:t>含まれています。</a:t>
            </a:r>
          </a:p>
          <a:p>
            <a:pPr marL="0" indent="0">
              <a:spcBef>
                <a:spcPts val="0"/>
              </a:spcBef>
              <a:buNone/>
            </a:pPr>
            <a:r>
              <a:rPr lang="ja-JP" altLang="en-US" sz="1800"/>
              <a:t>それ以上の端末に導入される場合は、別途</a:t>
            </a:r>
            <a:r>
              <a:rPr lang="en-US" altLang="ja-JP" sz="1800"/>
              <a:t>ID</a:t>
            </a:r>
            <a:r>
              <a:rPr lang="ja-JP" altLang="en-US" sz="1800"/>
              <a:t>追加をお申込みください。</a:t>
            </a:r>
          </a:p>
        </p:txBody>
      </p:sp>
      <p:grpSp>
        <p:nvGrpSpPr>
          <p:cNvPr id="5" name="グループ化 4">
            <a:extLst>
              <a:ext uri="{FF2B5EF4-FFF2-40B4-BE49-F238E27FC236}">
                <a16:creationId xmlns:a16="http://schemas.microsoft.com/office/drawing/2014/main" id="{D9DEE4B3-B3CD-4663-9933-AB406429881E}"/>
              </a:ext>
            </a:extLst>
          </p:cNvPr>
          <p:cNvGrpSpPr/>
          <p:nvPr/>
        </p:nvGrpSpPr>
        <p:grpSpPr>
          <a:xfrm>
            <a:off x="1219201" y="2144290"/>
            <a:ext cx="3004200" cy="2910570"/>
            <a:chOff x="1828800" y="3222885"/>
            <a:chExt cx="5021705" cy="4817923"/>
          </a:xfrm>
        </p:grpSpPr>
        <p:sp>
          <p:nvSpPr>
            <p:cNvPr id="4" name="正方形/長方形 3">
              <a:extLst>
                <a:ext uri="{FF2B5EF4-FFF2-40B4-BE49-F238E27FC236}">
                  <a16:creationId xmlns:a16="http://schemas.microsoft.com/office/drawing/2014/main" id="{DFE35CBA-DE8D-4673-B591-E100335C803E}"/>
                </a:ext>
              </a:extLst>
            </p:cNvPr>
            <p:cNvSpPr/>
            <p:nvPr/>
          </p:nvSpPr>
          <p:spPr>
            <a:xfrm>
              <a:off x="1828800" y="3222885"/>
              <a:ext cx="5021705" cy="48179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6" name="正方形/長方形 5">
              <a:extLst>
                <a:ext uri="{FF2B5EF4-FFF2-40B4-BE49-F238E27FC236}">
                  <a16:creationId xmlns:a16="http://schemas.microsoft.com/office/drawing/2014/main" id="{9F5A09AF-94F8-4441-91B3-AE22CE172D17}"/>
                </a:ext>
              </a:extLst>
            </p:cNvPr>
            <p:cNvSpPr/>
            <p:nvPr/>
          </p:nvSpPr>
          <p:spPr>
            <a:xfrm>
              <a:off x="1828800" y="3222885"/>
              <a:ext cx="5021705" cy="12766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867" b="1"/>
                <a:t>基本メニュー</a:t>
              </a:r>
            </a:p>
          </p:txBody>
        </p:sp>
      </p:grpSp>
      <p:grpSp>
        <p:nvGrpSpPr>
          <p:cNvPr id="7" name="グループ化 6">
            <a:extLst>
              <a:ext uri="{FF2B5EF4-FFF2-40B4-BE49-F238E27FC236}">
                <a16:creationId xmlns:a16="http://schemas.microsoft.com/office/drawing/2014/main" id="{EB8CCD7F-DAD7-4753-93C6-447E16F38EA6}"/>
              </a:ext>
            </a:extLst>
          </p:cNvPr>
          <p:cNvGrpSpPr/>
          <p:nvPr/>
        </p:nvGrpSpPr>
        <p:grpSpPr>
          <a:xfrm>
            <a:off x="1550234" y="3392529"/>
            <a:ext cx="2342133" cy="245473"/>
            <a:chOff x="2063581" y="5002237"/>
            <a:chExt cx="3587948" cy="406337"/>
          </a:xfrm>
          <a:solidFill>
            <a:srgbClr val="004386"/>
          </a:solidFill>
        </p:grpSpPr>
        <p:pic>
          <p:nvPicPr>
            <p:cNvPr id="11" name="グラフィックス 10">
              <a:extLst>
                <a:ext uri="{FF2B5EF4-FFF2-40B4-BE49-F238E27FC236}">
                  <a16:creationId xmlns:a16="http://schemas.microsoft.com/office/drawing/2014/main" id="{7805EE40-2BF9-462F-8DBD-80F82D43899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805017" y="5002237"/>
              <a:ext cx="622204" cy="406337"/>
            </a:xfrm>
            <a:prstGeom prst="rect">
              <a:avLst/>
            </a:prstGeom>
          </p:spPr>
        </p:pic>
        <p:pic>
          <p:nvPicPr>
            <p:cNvPr id="12" name="グラフィックス 11">
              <a:extLst>
                <a:ext uri="{FF2B5EF4-FFF2-40B4-BE49-F238E27FC236}">
                  <a16:creationId xmlns:a16="http://schemas.microsoft.com/office/drawing/2014/main" id="{9332BC80-0FE1-414B-A43C-7C57733CD54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063581" y="5002237"/>
              <a:ext cx="622204" cy="406337"/>
            </a:xfrm>
            <a:prstGeom prst="rect">
              <a:avLst/>
            </a:prstGeom>
          </p:spPr>
        </p:pic>
        <p:pic>
          <p:nvPicPr>
            <p:cNvPr id="13" name="グラフィックス 12">
              <a:extLst>
                <a:ext uri="{FF2B5EF4-FFF2-40B4-BE49-F238E27FC236}">
                  <a16:creationId xmlns:a16="http://schemas.microsoft.com/office/drawing/2014/main" id="{7EE7F5F6-0F20-47D1-A944-951A5C7546E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46453" y="5002237"/>
              <a:ext cx="622204" cy="406337"/>
            </a:xfrm>
            <a:prstGeom prst="rect">
              <a:avLst/>
            </a:prstGeom>
          </p:spPr>
        </p:pic>
        <p:pic>
          <p:nvPicPr>
            <p:cNvPr id="14" name="グラフィックス 13">
              <a:extLst>
                <a:ext uri="{FF2B5EF4-FFF2-40B4-BE49-F238E27FC236}">
                  <a16:creationId xmlns:a16="http://schemas.microsoft.com/office/drawing/2014/main" id="{4A900F19-00C7-45D8-BDAC-3BE38BA2B4C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287889" y="5002237"/>
              <a:ext cx="622204" cy="406337"/>
            </a:xfrm>
            <a:prstGeom prst="rect">
              <a:avLst/>
            </a:prstGeom>
          </p:spPr>
        </p:pic>
        <p:pic>
          <p:nvPicPr>
            <p:cNvPr id="15" name="グラフィックス 14">
              <a:extLst>
                <a:ext uri="{FF2B5EF4-FFF2-40B4-BE49-F238E27FC236}">
                  <a16:creationId xmlns:a16="http://schemas.microsoft.com/office/drawing/2014/main" id="{68248F10-D8C2-45F3-AAD7-9D652FD9CBA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29325" y="5002237"/>
              <a:ext cx="622204" cy="406337"/>
            </a:xfrm>
            <a:prstGeom prst="rect">
              <a:avLst/>
            </a:prstGeom>
          </p:spPr>
        </p:pic>
      </p:grpSp>
      <p:sp>
        <p:nvSpPr>
          <p:cNvPr id="16" name="テキスト ボックス 15">
            <a:extLst>
              <a:ext uri="{FF2B5EF4-FFF2-40B4-BE49-F238E27FC236}">
                <a16:creationId xmlns:a16="http://schemas.microsoft.com/office/drawing/2014/main" id="{089A0B91-09F1-495D-8306-59E0960A44EC}"/>
              </a:ext>
            </a:extLst>
          </p:cNvPr>
          <p:cNvSpPr txBox="1"/>
          <p:nvPr/>
        </p:nvSpPr>
        <p:spPr>
          <a:xfrm>
            <a:off x="1356130" y="3981651"/>
            <a:ext cx="2730342" cy="666977"/>
          </a:xfrm>
          <a:prstGeom prst="rect">
            <a:avLst/>
          </a:prstGeom>
          <a:noFill/>
        </p:spPr>
        <p:txBody>
          <a:bodyPr wrap="square" rtlCol="0">
            <a:spAutoFit/>
          </a:bodyPr>
          <a:lstStyle/>
          <a:p>
            <a:pPr algn="ctr"/>
            <a:r>
              <a:rPr lang="en-US" altLang="ja-JP" sz="1867" b="1"/>
              <a:t>5</a:t>
            </a:r>
            <a:r>
              <a:rPr lang="ja-JP" altLang="en-US" sz="1867" b="1"/>
              <a:t>端末分</a:t>
            </a:r>
            <a:r>
              <a:rPr lang="en-US" altLang="ja-JP" sz="1867" b="1"/>
              <a:t>(5ID)</a:t>
            </a:r>
          </a:p>
          <a:p>
            <a:pPr algn="ctr"/>
            <a:r>
              <a:rPr lang="ja-JP" altLang="en-US" sz="1867" b="1"/>
              <a:t>含まれています</a:t>
            </a:r>
          </a:p>
        </p:txBody>
      </p:sp>
      <p:grpSp>
        <p:nvGrpSpPr>
          <p:cNvPr id="8" name="グループ化 7">
            <a:extLst>
              <a:ext uri="{FF2B5EF4-FFF2-40B4-BE49-F238E27FC236}">
                <a16:creationId xmlns:a16="http://schemas.microsoft.com/office/drawing/2014/main" id="{6A53F8E0-2E2C-4E5D-B2C6-BCFBFD4EF382}"/>
              </a:ext>
            </a:extLst>
          </p:cNvPr>
          <p:cNvGrpSpPr/>
          <p:nvPr/>
        </p:nvGrpSpPr>
        <p:grpSpPr>
          <a:xfrm>
            <a:off x="6171840" y="2145799"/>
            <a:ext cx="4597760" cy="2909061"/>
            <a:chOff x="1828800" y="3222885"/>
            <a:chExt cx="5021705" cy="4815425"/>
          </a:xfrm>
        </p:grpSpPr>
        <p:sp>
          <p:nvSpPr>
            <p:cNvPr id="9" name="正方形/長方形 8">
              <a:extLst>
                <a:ext uri="{FF2B5EF4-FFF2-40B4-BE49-F238E27FC236}">
                  <a16:creationId xmlns:a16="http://schemas.microsoft.com/office/drawing/2014/main" id="{E37EF8F3-00A2-419E-B47A-FFA8D561C0AC}"/>
                </a:ext>
              </a:extLst>
            </p:cNvPr>
            <p:cNvSpPr/>
            <p:nvPr/>
          </p:nvSpPr>
          <p:spPr>
            <a:xfrm>
              <a:off x="1828800" y="3222885"/>
              <a:ext cx="5021705" cy="48154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10" name="正方形/長方形 9">
              <a:extLst>
                <a:ext uri="{FF2B5EF4-FFF2-40B4-BE49-F238E27FC236}">
                  <a16:creationId xmlns:a16="http://schemas.microsoft.com/office/drawing/2014/main" id="{22CA497C-4512-4E52-BDF9-C7F2899AC93B}"/>
                </a:ext>
              </a:extLst>
            </p:cNvPr>
            <p:cNvSpPr/>
            <p:nvPr/>
          </p:nvSpPr>
          <p:spPr>
            <a:xfrm>
              <a:off x="1828800" y="3222885"/>
              <a:ext cx="5021705" cy="1276662"/>
            </a:xfrm>
            <a:prstGeom prst="rect">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867" b="1"/>
                <a:t>オプション機能（</a:t>
              </a:r>
              <a:r>
                <a:rPr lang="en-US" altLang="ja-JP" sz="1867" b="1"/>
                <a:t>ID</a:t>
              </a:r>
              <a:r>
                <a:rPr lang="ja-JP" altLang="en-US" sz="1867" b="1"/>
                <a:t>追加）</a:t>
              </a:r>
            </a:p>
          </p:txBody>
        </p:sp>
      </p:grpSp>
      <p:grpSp>
        <p:nvGrpSpPr>
          <p:cNvPr id="17" name="グループ化 16">
            <a:extLst>
              <a:ext uri="{FF2B5EF4-FFF2-40B4-BE49-F238E27FC236}">
                <a16:creationId xmlns:a16="http://schemas.microsoft.com/office/drawing/2014/main" id="{011CF804-F230-4D1A-956B-3BB55B786CC4}"/>
              </a:ext>
            </a:extLst>
          </p:cNvPr>
          <p:cNvGrpSpPr/>
          <p:nvPr/>
        </p:nvGrpSpPr>
        <p:grpSpPr>
          <a:xfrm>
            <a:off x="7299653" y="3542380"/>
            <a:ext cx="2342132" cy="245473"/>
            <a:chOff x="2063581" y="5002237"/>
            <a:chExt cx="3587948" cy="406337"/>
          </a:xfrm>
          <a:solidFill>
            <a:srgbClr val="CC0033"/>
          </a:solidFill>
        </p:grpSpPr>
        <p:pic>
          <p:nvPicPr>
            <p:cNvPr id="18" name="グラフィックス 17">
              <a:extLst>
                <a:ext uri="{FF2B5EF4-FFF2-40B4-BE49-F238E27FC236}">
                  <a16:creationId xmlns:a16="http://schemas.microsoft.com/office/drawing/2014/main" id="{36D59EC0-C4DE-407D-94AE-65DB079FD1D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05017" y="5002237"/>
              <a:ext cx="622204" cy="406337"/>
            </a:xfrm>
            <a:prstGeom prst="rect">
              <a:avLst/>
            </a:prstGeom>
          </p:spPr>
        </p:pic>
        <p:pic>
          <p:nvPicPr>
            <p:cNvPr id="19" name="グラフィックス 18">
              <a:extLst>
                <a:ext uri="{FF2B5EF4-FFF2-40B4-BE49-F238E27FC236}">
                  <a16:creationId xmlns:a16="http://schemas.microsoft.com/office/drawing/2014/main" id="{DAC37DFE-7FCB-440D-B9BF-0B9F335048B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63581" y="5002237"/>
              <a:ext cx="622204" cy="406337"/>
            </a:xfrm>
            <a:prstGeom prst="rect">
              <a:avLst/>
            </a:prstGeom>
          </p:spPr>
        </p:pic>
        <p:pic>
          <p:nvPicPr>
            <p:cNvPr id="20" name="グラフィックス 19">
              <a:extLst>
                <a:ext uri="{FF2B5EF4-FFF2-40B4-BE49-F238E27FC236}">
                  <a16:creationId xmlns:a16="http://schemas.microsoft.com/office/drawing/2014/main" id="{A4E6F75F-AE8B-41DA-9078-FBB09E623FB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46453" y="5002237"/>
              <a:ext cx="622204" cy="406337"/>
            </a:xfrm>
            <a:prstGeom prst="rect">
              <a:avLst/>
            </a:prstGeom>
          </p:spPr>
        </p:pic>
        <p:pic>
          <p:nvPicPr>
            <p:cNvPr id="21" name="グラフィックス 20">
              <a:extLst>
                <a:ext uri="{FF2B5EF4-FFF2-40B4-BE49-F238E27FC236}">
                  <a16:creationId xmlns:a16="http://schemas.microsoft.com/office/drawing/2014/main" id="{43650792-4DF6-4A62-959A-EAFCD71BEF6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87889" y="5002237"/>
              <a:ext cx="622204" cy="406337"/>
            </a:xfrm>
            <a:prstGeom prst="rect">
              <a:avLst/>
            </a:prstGeom>
          </p:spPr>
        </p:pic>
        <p:pic>
          <p:nvPicPr>
            <p:cNvPr id="22" name="グラフィックス 21">
              <a:extLst>
                <a:ext uri="{FF2B5EF4-FFF2-40B4-BE49-F238E27FC236}">
                  <a16:creationId xmlns:a16="http://schemas.microsoft.com/office/drawing/2014/main" id="{8A9DC966-50CA-4AA3-BF83-F0343B7F0B5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325" y="5002237"/>
              <a:ext cx="622204" cy="406337"/>
            </a:xfrm>
            <a:prstGeom prst="rect">
              <a:avLst/>
            </a:prstGeom>
          </p:spPr>
        </p:pic>
      </p:grpSp>
      <p:grpSp>
        <p:nvGrpSpPr>
          <p:cNvPr id="23" name="グループ化 22">
            <a:extLst>
              <a:ext uri="{FF2B5EF4-FFF2-40B4-BE49-F238E27FC236}">
                <a16:creationId xmlns:a16="http://schemas.microsoft.com/office/drawing/2014/main" id="{A1F0CCA1-3C6D-421A-88CD-1714651E9480}"/>
              </a:ext>
            </a:extLst>
          </p:cNvPr>
          <p:cNvGrpSpPr/>
          <p:nvPr/>
        </p:nvGrpSpPr>
        <p:grpSpPr>
          <a:xfrm>
            <a:off x="7294842" y="3127803"/>
            <a:ext cx="2342132" cy="245473"/>
            <a:chOff x="2063581" y="5002237"/>
            <a:chExt cx="3587948" cy="406337"/>
          </a:xfrm>
          <a:solidFill>
            <a:srgbClr val="CC0033"/>
          </a:solidFill>
        </p:grpSpPr>
        <p:pic>
          <p:nvPicPr>
            <p:cNvPr id="24" name="グラフィックス 23">
              <a:extLst>
                <a:ext uri="{FF2B5EF4-FFF2-40B4-BE49-F238E27FC236}">
                  <a16:creationId xmlns:a16="http://schemas.microsoft.com/office/drawing/2014/main" id="{439943C0-12E8-4290-90C2-B04C324EF85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805017" y="5002237"/>
              <a:ext cx="622204" cy="406337"/>
            </a:xfrm>
            <a:prstGeom prst="rect">
              <a:avLst/>
            </a:prstGeom>
          </p:spPr>
        </p:pic>
        <p:pic>
          <p:nvPicPr>
            <p:cNvPr id="25" name="グラフィックス 24">
              <a:extLst>
                <a:ext uri="{FF2B5EF4-FFF2-40B4-BE49-F238E27FC236}">
                  <a16:creationId xmlns:a16="http://schemas.microsoft.com/office/drawing/2014/main" id="{E614C4BF-1E50-4589-96DA-2B42E7E6760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063581" y="5002237"/>
              <a:ext cx="622204" cy="406337"/>
            </a:xfrm>
            <a:prstGeom prst="rect">
              <a:avLst/>
            </a:prstGeom>
          </p:spPr>
        </p:pic>
        <p:pic>
          <p:nvPicPr>
            <p:cNvPr id="26" name="グラフィックス 25">
              <a:extLst>
                <a:ext uri="{FF2B5EF4-FFF2-40B4-BE49-F238E27FC236}">
                  <a16:creationId xmlns:a16="http://schemas.microsoft.com/office/drawing/2014/main" id="{C2C4B250-06B8-490C-999E-68D8CA8C136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546453" y="5002237"/>
              <a:ext cx="622204" cy="406337"/>
            </a:xfrm>
            <a:prstGeom prst="rect">
              <a:avLst/>
            </a:prstGeom>
          </p:spPr>
        </p:pic>
        <p:pic>
          <p:nvPicPr>
            <p:cNvPr id="27" name="グラフィックス 26">
              <a:extLst>
                <a:ext uri="{FF2B5EF4-FFF2-40B4-BE49-F238E27FC236}">
                  <a16:creationId xmlns:a16="http://schemas.microsoft.com/office/drawing/2014/main" id="{8A0C1218-5A4A-438E-9857-D7FF29F58B8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87889" y="5002237"/>
              <a:ext cx="622204" cy="406337"/>
            </a:xfrm>
            <a:prstGeom prst="rect">
              <a:avLst/>
            </a:prstGeom>
          </p:spPr>
        </p:pic>
        <p:pic>
          <p:nvPicPr>
            <p:cNvPr id="28" name="グラフィックス 27">
              <a:extLst>
                <a:ext uri="{FF2B5EF4-FFF2-40B4-BE49-F238E27FC236}">
                  <a16:creationId xmlns:a16="http://schemas.microsoft.com/office/drawing/2014/main" id="{2026931A-1923-4D9E-8DC6-6A0A95D5725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29325" y="5002237"/>
              <a:ext cx="622204" cy="406337"/>
            </a:xfrm>
            <a:prstGeom prst="rect">
              <a:avLst/>
            </a:prstGeom>
          </p:spPr>
        </p:pic>
      </p:grpSp>
      <p:sp>
        <p:nvSpPr>
          <p:cNvPr id="30" name="テキスト ボックス 29">
            <a:extLst>
              <a:ext uri="{FF2B5EF4-FFF2-40B4-BE49-F238E27FC236}">
                <a16:creationId xmlns:a16="http://schemas.microsoft.com/office/drawing/2014/main" id="{D88AB1AB-A3EE-4C5C-B945-C42389F78427}"/>
              </a:ext>
            </a:extLst>
          </p:cNvPr>
          <p:cNvSpPr txBox="1"/>
          <p:nvPr/>
        </p:nvSpPr>
        <p:spPr>
          <a:xfrm>
            <a:off x="7105548" y="3962055"/>
            <a:ext cx="2730342" cy="666977"/>
          </a:xfrm>
          <a:prstGeom prst="rect">
            <a:avLst/>
          </a:prstGeom>
          <a:noFill/>
        </p:spPr>
        <p:txBody>
          <a:bodyPr wrap="square" rtlCol="0">
            <a:spAutoFit/>
          </a:bodyPr>
          <a:lstStyle/>
          <a:p>
            <a:pPr algn="ctr"/>
            <a:r>
              <a:rPr lang="en-US" altLang="ja-JP" sz="1867" b="1"/>
              <a:t>10</a:t>
            </a:r>
            <a:r>
              <a:rPr lang="ja-JP" altLang="en-US" sz="1867" b="1"/>
              <a:t>端末</a:t>
            </a:r>
            <a:r>
              <a:rPr lang="en-US" altLang="ja-JP" sz="1867" b="1"/>
              <a:t>(10ID)</a:t>
            </a:r>
            <a:r>
              <a:rPr lang="ja-JP" altLang="en-US" sz="1867" b="1"/>
              <a:t>～</a:t>
            </a:r>
            <a:endParaRPr lang="en-US" altLang="ja-JP" sz="1867" b="1"/>
          </a:p>
          <a:p>
            <a:pPr algn="ctr"/>
            <a:r>
              <a:rPr lang="ja-JP" altLang="en-US" sz="1867" b="1"/>
              <a:t>お申込みいただけます</a:t>
            </a:r>
          </a:p>
        </p:txBody>
      </p:sp>
      <p:sp>
        <p:nvSpPr>
          <p:cNvPr id="31" name="十字形 30">
            <a:extLst>
              <a:ext uri="{FF2B5EF4-FFF2-40B4-BE49-F238E27FC236}">
                <a16:creationId xmlns:a16="http://schemas.microsoft.com/office/drawing/2014/main" id="{ACA925AA-1E88-4751-9F77-6A2CFCD844B3}"/>
              </a:ext>
            </a:extLst>
          </p:cNvPr>
          <p:cNvSpPr/>
          <p:nvPr/>
        </p:nvSpPr>
        <p:spPr>
          <a:xfrm>
            <a:off x="4727620" y="3141171"/>
            <a:ext cx="940000" cy="869923"/>
          </a:xfrm>
          <a:prstGeom prst="plus">
            <a:avLst>
              <a:gd name="adj" fmla="val 37874"/>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32" name="テキスト ボックス 31">
            <a:extLst>
              <a:ext uri="{FF2B5EF4-FFF2-40B4-BE49-F238E27FC236}">
                <a16:creationId xmlns:a16="http://schemas.microsoft.com/office/drawing/2014/main" id="{13B7B8FD-7109-44C0-A15D-B908000C689F}"/>
              </a:ext>
            </a:extLst>
          </p:cNvPr>
          <p:cNvSpPr txBox="1"/>
          <p:nvPr/>
        </p:nvSpPr>
        <p:spPr>
          <a:xfrm>
            <a:off x="1391551" y="5335819"/>
            <a:ext cx="9691316" cy="1077218"/>
          </a:xfrm>
          <a:prstGeom prst="rect">
            <a:avLst/>
          </a:prstGeom>
          <a:noFill/>
        </p:spPr>
        <p:txBody>
          <a:bodyPr wrap="square" rtlCol="0">
            <a:spAutoFit/>
          </a:bodyPr>
          <a:lstStyle/>
          <a:p>
            <a:r>
              <a:rPr lang="ja-JP" altLang="en-US" sz="1600" b="1"/>
              <a:t>社内端末の中で、</a:t>
            </a:r>
            <a:r>
              <a:rPr lang="en-US" altLang="ja-JP" sz="1600" b="1"/>
              <a:t>1</a:t>
            </a:r>
            <a:r>
              <a:rPr lang="ja-JP" altLang="en-US" sz="1600" b="1"/>
              <a:t>台でも脆弱性を突かれると重大なセキュリティインシデントにつながってしまいます。</a:t>
            </a:r>
            <a:endParaRPr lang="en-US" altLang="ja-JP" sz="1600" b="1"/>
          </a:p>
          <a:p>
            <a:r>
              <a:rPr lang="ja-JP" altLang="en-US" sz="1600" b="1"/>
              <a:t>基本メニューの</a:t>
            </a:r>
            <a:r>
              <a:rPr lang="en-US" altLang="ja-JP" sz="1600" b="1"/>
              <a:t>5ID</a:t>
            </a:r>
            <a:r>
              <a:rPr lang="ja-JP" altLang="en-US" sz="1600" b="1"/>
              <a:t>で、まずは社内の主要な端末に導入いただき、</a:t>
            </a:r>
            <a:endParaRPr lang="en-US" altLang="ja-JP" sz="1600" b="1"/>
          </a:p>
          <a:p>
            <a:r>
              <a:rPr lang="ja-JP" altLang="en-US" sz="1600" b="1"/>
              <a:t>効果を感じていただけましたら、こちらのオプション機能で他の端末へ導入いただくことも可能です。</a:t>
            </a:r>
            <a:endParaRPr lang="en-US" altLang="ja-JP" sz="1600" b="1"/>
          </a:p>
          <a:p>
            <a:endParaRPr lang="ja-JP" altLang="en-US" sz="1600" b="1"/>
          </a:p>
        </p:txBody>
      </p:sp>
      <p:sp>
        <p:nvSpPr>
          <p:cNvPr id="34" name="テキスト ボックス 33">
            <a:extLst>
              <a:ext uri="{FF2B5EF4-FFF2-40B4-BE49-F238E27FC236}">
                <a16:creationId xmlns:a16="http://schemas.microsoft.com/office/drawing/2014/main" id="{7160F270-D427-B6DF-728E-3CB3ABBE8427}"/>
              </a:ext>
            </a:extLst>
          </p:cNvPr>
          <p:cNvSpPr txBox="1"/>
          <p:nvPr/>
        </p:nvSpPr>
        <p:spPr>
          <a:xfrm>
            <a:off x="9835891" y="1629381"/>
            <a:ext cx="1840568" cy="379656"/>
          </a:xfrm>
          <a:prstGeom prst="rect">
            <a:avLst/>
          </a:prstGeom>
          <a:noFill/>
        </p:spPr>
        <p:txBody>
          <a:bodyPr wrap="none" rtlCol="0">
            <a:spAutoFit/>
          </a:bodyPr>
          <a:lstStyle/>
          <a:p>
            <a:r>
              <a:rPr lang="ja-JP" altLang="en-US" sz="1867" b="1"/>
              <a:t>月額</a:t>
            </a:r>
            <a:r>
              <a:rPr lang="en-US" altLang="ja-JP" sz="1867" b="1"/>
              <a:t>300</a:t>
            </a:r>
            <a:r>
              <a:rPr lang="ja-JP" altLang="en-US" sz="1867" b="1"/>
              <a:t>円</a:t>
            </a:r>
            <a:r>
              <a:rPr lang="en-US" altLang="ja-JP" sz="1867" b="1"/>
              <a:t>/ID</a:t>
            </a:r>
            <a:endParaRPr lang="ja-JP" altLang="en-US" sz="1867" b="1"/>
          </a:p>
        </p:txBody>
      </p:sp>
    </p:spTree>
    <p:extLst>
      <p:ext uri="{BB962C8B-B14F-4D97-AF65-F5344CB8AC3E}">
        <p14:creationId xmlns:p14="http://schemas.microsoft.com/office/powerpoint/2010/main" val="1069565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四角形: 角を丸くする 53">
            <a:extLst>
              <a:ext uri="{FF2B5EF4-FFF2-40B4-BE49-F238E27FC236}">
                <a16:creationId xmlns:a16="http://schemas.microsoft.com/office/drawing/2014/main" id="{39D45865-3A89-46C5-8F4B-EFD31B3F290D}"/>
              </a:ext>
            </a:extLst>
          </p:cNvPr>
          <p:cNvSpPr/>
          <p:nvPr/>
        </p:nvSpPr>
        <p:spPr>
          <a:xfrm>
            <a:off x="436212" y="1579335"/>
            <a:ext cx="11516491" cy="4761793"/>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579">
              <a:defRPr/>
            </a:pPr>
            <a:endParaRPr lang="ja-JP" altLang="en-US" sz="1200" kern="0">
              <a:solidFill>
                <a:prstClr val="white"/>
              </a:solidFill>
              <a:latin typeface="+mn-ea"/>
            </a:endParaRPr>
          </a:p>
        </p:txBody>
      </p:sp>
      <p:sp>
        <p:nvSpPr>
          <p:cNvPr id="2" name="タイトル 1">
            <a:extLst>
              <a:ext uri="{FF2B5EF4-FFF2-40B4-BE49-F238E27FC236}">
                <a16:creationId xmlns:a16="http://schemas.microsoft.com/office/drawing/2014/main" id="{37BB51B3-3655-4E6C-A794-84BD7174E55F}"/>
              </a:ext>
            </a:extLst>
          </p:cNvPr>
          <p:cNvSpPr>
            <a:spLocks noGrp="1"/>
          </p:cNvSpPr>
          <p:nvPr>
            <p:ph type="title"/>
          </p:nvPr>
        </p:nvSpPr>
        <p:spPr/>
        <p:txBody>
          <a:bodyPr/>
          <a:lstStyle/>
          <a:p>
            <a:r>
              <a:rPr lang="en-US" altLang="ja-JP" sz="2933">
                <a:latin typeface="+mn-ea"/>
                <a:ea typeface="+mn-ea"/>
              </a:rPr>
              <a:t>Web</a:t>
            </a:r>
            <a:r>
              <a:rPr lang="ja-JP" altLang="en-US" sz="2933">
                <a:latin typeface="+mn-ea"/>
                <a:ea typeface="+mn-ea"/>
              </a:rPr>
              <a:t>フィルタリング機能</a:t>
            </a:r>
          </a:p>
        </p:txBody>
      </p:sp>
      <p:sp>
        <p:nvSpPr>
          <p:cNvPr id="3" name="コンテンツ プレースホルダー 2">
            <a:extLst>
              <a:ext uri="{FF2B5EF4-FFF2-40B4-BE49-F238E27FC236}">
                <a16:creationId xmlns:a16="http://schemas.microsoft.com/office/drawing/2014/main" id="{BDF25A42-BE26-483D-99CB-4E6306D04719}"/>
              </a:ext>
            </a:extLst>
          </p:cNvPr>
          <p:cNvSpPr>
            <a:spLocks noGrp="1"/>
          </p:cNvSpPr>
          <p:nvPr>
            <p:ph idx="4294967295"/>
          </p:nvPr>
        </p:nvSpPr>
        <p:spPr>
          <a:xfrm>
            <a:off x="631825" y="891646"/>
            <a:ext cx="11560175" cy="5640917"/>
          </a:xfrm>
        </p:spPr>
        <p:txBody>
          <a:bodyPr>
            <a:normAutofit/>
          </a:bodyPr>
          <a:lstStyle/>
          <a:p>
            <a:pPr marL="0" indent="0">
              <a:buNone/>
            </a:pPr>
            <a:r>
              <a:rPr lang="ja-JP" altLang="en-US" sz="1800">
                <a:latin typeface="+mn-ea"/>
                <a:ea typeface="+mn-ea"/>
              </a:rPr>
              <a:t>オプション機能として、</a:t>
            </a:r>
            <a:r>
              <a:rPr lang="en-US" altLang="ja-JP" sz="1800">
                <a:latin typeface="+mn-ea"/>
                <a:ea typeface="+mn-ea"/>
              </a:rPr>
              <a:t>Web</a:t>
            </a:r>
            <a:r>
              <a:rPr lang="ja-JP" altLang="en-US" sz="1800">
                <a:latin typeface="+mn-ea"/>
                <a:ea typeface="+mn-ea"/>
              </a:rPr>
              <a:t>フィルタリング機能を提供します。不正・不要サイト等へのアクセスを</a:t>
            </a:r>
            <a:br>
              <a:rPr lang="en-US" altLang="ja-JP" sz="1800">
                <a:latin typeface="+mn-ea"/>
                <a:ea typeface="+mn-ea"/>
              </a:rPr>
            </a:br>
            <a:r>
              <a:rPr lang="ja-JP" altLang="en-US" sz="1800">
                <a:latin typeface="+mn-ea"/>
                <a:ea typeface="+mn-ea"/>
              </a:rPr>
              <a:t>ブロックします。</a:t>
            </a:r>
          </a:p>
        </p:txBody>
      </p:sp>
      <p:sp>
        <p:nvSpPr>
          <p:cNvPr id="48" name="テキスト ボックス 47">
            <a:extLst>
              <a:ext uri="{FF2B5EF4-FFF2-40B4-BE49-F238E27FC236}">
                <a16:creationId xmlns:a16="http://schemas.microsoft.com/office/drawing/2014/main" id="{18FFEA69-C880-4D34-9F0A-399DB5FF2A42}"/>
              </a:ext>
            </a:extLst>
          </p:cNvPr>
          <p:cNvSpPr txBox="1"/>
          <p:nvPr/>
        </p:nvSpPr>
        <p:spPr>
          <a:xfrm>
            <a:off x="1725214" y="5066104"/>
            <a:ext cx="3435397" cy="461665"/>
          </a:xfrm>
          <a:prstGeom prst="rect">
            <a:avLst/>
          </a:prstGeom>
          <a:noFill/>
        </p:spPr>
        <p:txBody>
          <a:bodyPr wrap="square" rtlCol="0">
            <a:spAutoFit/>
          </a:bodyPr>
          <a:lstStyle/>
          <a:p>
            <a:pPr defTabSz="609579">
              <a:defRPr/>
            </a:pPr>
            <a:r>
              <a:rPr lang="en-US" altLang="ja-JP" sz="1200" kern="0">
                <a:latin typeface="+mn-ea"/>
              </a:rPr>
              <a:t>※</a:t>
            </a:r>
            <a:r>
              <a:rPr lang="ja-JP" altLang="en-US" sz="1200" kern="0">
                <a:latin typeface="+mn-ea"/>
              </a:rPr>
              <a:t>セキュリティヘルスチェック</a:t>
            </a:r>
            <a:endParaRPr lang="en-US" altLang="ja-JP" sz="1200" kern="0">
              <a:latin typeface="+mn-ea"/>
            </a:endParaRPr>
          </a:p>
          <a:p>
            <a:pPr defTabSz="609579">
              <a:defRPr/>
            </a:pPr>
            <a:r>
              <a:rPr lang="ja-JP" altLang="en-US" sz="1200" kern="0">
                <a:latin typeface="+mn-ea"/>
              </a:rPr>
              <a:t>　レポートご利用端末のみ</a:t>
            </a:r>
          </a:p>
        </p:txBody>
      </p:sp>
      <p:grpSp>
        <p:nvGrpSpPr>
          <p:cNvPr id="7" name="グループ化 6">
            <a:extLst>
              <a:ext uri="{FF2B5EF4-FFF2-40B4-BE49-F238E27FC236}">
                <a16:creationId xmlns:a16="http://schemas.microsoft.com/office/drawing/2014/main" id="{63CEDB16-8460-9CEF-0F3E-D8EC7A13A54C}"/>
              </a:ext>
            </a:extLst>
          </p:cNvPr>
          <p:cNvGrpSpPr/>
          <p:nvPr/>
        </p:nvGrpSpPr>
        <p:grpSpPr>
          <a:xfrm>
            <a:off x="1813078" y="2043573"/>
            <a:ext cx="8184363" cy="3041991"/>
            <a:chOff x="2719616" y="2467424"/>
            <a:chExt cx="12980567" cy="5160127"/>
          </a:xfrm>
        </p:grpSpPr>
        <p:sp>
          <p:nvSpPr>
            <p:cNvPr id="47" name="四角形: 角を丸くする 46">
              <a:extLst>
                <a:ext uri="{FF2B5EF4-FFF2-40B4-BE49-F238E27FC236}">
                  <a16:creationId xmlns:a16="http://schemas.microsoft.com/office/drawing/2014/main" id="{2A6A415A-3B92-4DF7-BCB5-88ABC08582A9}"/>
                </a:ext>
              </a:extLst>
            </p:cNvPr>
            <p:cNvSpPr/>
            <p:nvPr/>
          </p:nvSpPr>
          <p:spPr>
            <a:xfrm>
              <a:off x="3196398" y="2467424"/>
              <a:ext cx="12027002" cy="1154699"/>
            </a:xfrm>
            <a:prstGeom prst="roundRect">
              <a:avLst/>
            </a:prstGeom>
            <a:solidFill>
              <a:schemeClr val="accent5"/>
            </a:solidFill>
            <a:ln w="12700" cap="flat" cmpd="sng" algn="ctr">
              <a:noFill/>
              <a:prstDash val="solid"/>
              <a:miter lim="800000"/>
            </a:ln>
            <a:effectLst/>
          </p:spPr>
          <p:txBody>
            <a:bodyPr rtlCol="0" anchor="ctr"/>
            <a:lstStyle/>
            <a:p>
              <a:pPr algn="ctr" defTabSz="609579">
                <a:defRPr/>
              </a:pPr>
              <a:r>
                <a:rPr lang="ja-JP" altLang="en-US" sz="1867" b="1" kern="0">
                  <a:solidFill>
                    <a:prstClr val="white"/>
                  </a:solidFill>
                  <a:latin typeface="+mn-ea"/>
                </a:rPr>
                <a:t>業務上不要なサイト</a:t>
              </a:r>
              <a:r>
                <a:rPr lang="en-US" altLang="ja-JP" sz="1867" b="1" kern="0">
                  <a:solidFill>
                    <a:prstClr val="white"/>
                  </a:solidFill>
                  <a:latin typeface="+mn-ea"/>
                </a:rPr>
                <a:t>/</a:t>
              </a:r>
              <a:r>
                <a:rPr lang="ja-JP" altLang="en-US" sz="1867" b="1" kern="0">
                  <a:solidFill>
                    <a:prstClr val="white"/>
                  </a:solidFill>
                  <a:latin typeface="+mn-ea"/>
                </a:rPr>
                <a:t>不正サイトへの</a:t>
              </a:r>
              <a:endParaRPr lang="en-US" altLang="ja-JP" sz="1867" b="1" kern="0">
                <a:solidFill>
                  <a:prstClr val="white"/>
                </a:solidFill>
                <a:latin typeface="+mn-ea"/>
              </a:endParaRPr>
            </a:p>
            <a:p>
              <a:pPr algn="ctr" defTabSz="609579">
                <a:defRPr/>
              </a:pPr>
              <a:r>
                <a:rPr lang="ja-JP" altLang="en-US" sz="1867" b="1" kern="0">
                  <a:solidFill>
                    <a:prstClr val="white"/>
                  </a:solidFill>
                  <a:latin typeface="+mn-ea"/>
                </a:rPr>
                <a:t>アクセスを制限しセキュリティリスクを低減</a:t>
              </a:r>
            </a:p>
          </p:txBody>
        </p:sp>
        <p:pic>
          <p:nvPicPr>
            <p:cNvPr id="6" name="図 5">
              <a:extLst>
                <a:ext uri="{FF2B5EF4-FFF2-40B4-BE49-F238E27FC236}">
                  <a16:creationId xmlns:a16="http://schemas.microsoft.com/office/drawing/2014/main" id="{2287F41B-BB8D-4D54-5FD5-FFB78B6F0B90}"/>
                </a:ext>
              </a:extLst>
            </p:cNvPr>
            <p:cNvPicPr>
              <a:picLocks noChangeAspect="1"/>
            </p:cNvPicPr>
            <p:nvPr/>
          </p:nvPicPr>
          <p:blipFill>
            <a:blip r:embed="rId3"/>
            <a:stretch>
              <a:fillRect/>
            </a:stretch>
          </p:blipFill>
          <p:spPr>
            <a:xfrm>
              <a:off x="2719616" y="4068702"/>
              <a:ext cx="12980567" cy="3558849"/>
            </a:xfrm>
            <a:prstGeom prst="rect">
              <a:avLst/>
            </a:prstGeom>
          </p:spPr>
        </p:pic>
      </p:grpSp>
      <p:sp>
        <p:nvSpPr>
          <p:cNvPr id="4" name="テキスト ボックス 3">
            <a:extLst>
              <a:ext uri="{FF2B5EF4-FFF2-40B4-BE49-F238E27FC236}">
                <a16:creationId xmlns:a16="http://schemas.microsoft.com/office/drawing/2014/main" id="{56BC3741-9EBC-A1CD-0A3E-C7B948E77809}"/>
              </a:ext>
            </a:extLst>
          </p:cNvPr>
          <p:cNvSpPr txBox="1"/>
          <p:nvPr/>
        </p:nvSpPr>
        <p:spPr>
          <a:xfrm>
            <a:off x="1501706" y="5537948"/>
            <a:ext cx="9820414" cy="830997"/>
          </a:xfrm>
          <a:prstGeom prst="rect">
            <a:avLst/>
          </a:prstGeom>
          <a:noFill/>
        </p:spPr>
        <p:txBody>
          <a:bodyPr wrap="square" rtlCol="0">
            <a:spAutoFit/>
          </a:bodyPr>
          <a:lstStyle/>
          <a:p>
            <a:pPr defTabSz="304811"/>
            <a:r>
              <a:rPr lang="ja-JP" altLang="en-US" sz="1600" b="1">
                <a:solidFill>
                  <a:srgbClr val="000000"/>
                </a:solidFill>
                <a:latin typeface="+mn-ea"/>
              </a:rPr>
              <a:t>インターネットに接続する端末は、一般的に制限なく</a:t>
            </a:r>
            <a:r>
              <a:rPr lang="en-US" altLang="ja-JP" sz="1600" b="1">
                <a:solidFill>
                  <a:srgbClr val="000000"/>
                </a:solidFill>
                <a:latin typeface="+mn-ea"/>
              </a:rPr>
              <a:t>Web</a:t>
            </a:r>
            <a:r>
              <a:rPr lang="ja-JP" altLang="en-US" sz="1600" b="1">
                <a:solidFill>
                  <a:srgbClr val="000000"/>
                </a:solidFill>
                <a:latin typeface="+mn-ea"/>
              </a:rPr>
              <a:t>ページへのアクセスができてしまいます。</a:t>
            </a:r>
            <a:endParaRPr lang="en-US" altLang="ja-JP" sz="1600" b="1">
              <a:solidFill>
                <a:srgbClr val="000000"/>
              </a:solidFill>
              <a:latin typeface="+mn-ea"/>
            </a:endParaRPr>
          </a:p>
          <a:p>
            <a:pPr defTabSz="304811"/>
            <a:r>
              <a:rPr lang="en-US" altLang="ja-JP" sz="1600" b="1">
                <a:solidFill>
                  <a:srgbClr val="000000"/>
                </a:solidFill>
                <a:latin typeface="+mn-ea"/>
              </a:rPr>
              <a:t>Web</a:t>
            </a:r>
            <a:r>
              <a:rPr lang="ja-JP" altLang="en-US" sz="1600" b="1">
                <a:solidFill>
                  <a:srgbClr val="000000"/>
                </a:solidFill>
                <a:latin typeface="+mn-ea"/>
              </a:rPr>
              <a:t>フィルタリング機能を導入することで、不正サイト等の閲覧によるセキュリティリスクを低減します。</a:t>
            </a:r>
            <a:endParaRPr lang="en-US" altLang="ja-JP" sz="1600" b="1">
              <a:solidFill>
                <a:srgbClr val="000000"/>
              </a:solidFill>
              <a:latin typeface="+mn-ea"/>
            </a:endParaRPr>
          </a:p>
          <a:p>
            <a:pPr defTabSz="304811"/>
            <a:r>
              <a:rPr lang="ja-JP" altLang="en-US" sz="1600" b="1">
                <a:solidFill>
                  <a:srgbClr val="000000"/>
                </a:solidFill>
                <a:latin typeface="+mn-ea"/>
              </a:rPr>
              <a:t>「不正」「セキュリティ」など、</a:t>
            </a:r>
            <a:r>
              <a:rPr lang="en-US" altLang="ja-JP" sz="1600" b="1">
                <a:solidFill>
                  <a:srgbClr val="000000"/>
                </a:solidFill>
                <a:latin typeface="+mn-ea"/>
              </a:rPr>
              <a:t>NTT</a:t>
            </a:r>
            <a:r>
              <a:rPr lang="ja-JP" altLang="en-US" sz="1600" b="1">
                <a:solidFill>
                  <a:srgbClr val="000000"/>
                </a:solidFill>
                <a:latin typeface="+mn-ea"/>
              </a:rPr>
              <a:t>ドコモビジネスが指定したカテゴリをブロックします。</a:t>
            </a:r>
            <a:endParaRPr lang="en-US" altLang="ja-JP" sz="1600" b="1">
              <a:solidFill>
                <a:srgbClr val="000000"/>
              </a:solidFill>
              <a:latin typeface="+mn-ea"/>
            </a:endParaRPr>
          </a:p>
        </p:txBody>
      </p:sp>
      <p:sp>
        <p:nvSpPr>
          <p:cNvPr id="5" name="テキスト ボックス 4">
            <a:extLst>
              <a:ext uri="{FF2B5EF4-FFF2-40B4-BE49-F238E27FC236}">
                <a16:creationId xmlns:a16="http://schemas.microsoft.com/office/drawing/2014/main" id="{6A1F2EA8-227B-3344-02B5-A24CE93D41FB}"/>
              </a:ext>
            </a:extLst>
          </p:cNvPr>
          <p:cNvSpPr txBox="1"/>
          <p:nvPr/>
        </p:nvSpPr>
        <p:spPr>
          <a:xfrm>
            <a:off x="9835891" y="1629381"/>
            <a:ext cx="1840568" cy="379656"/>
          </a:xfrm>
          <a:prstGeom prst="rect">
            <a:avLst/>
          </a:prstGeom>
          <a:noFill/>
        </p:spPr>
        <p:txBody>
          <a:bodyPr wrap="none" rtlCol="0">
            <a:spAutoFit/>
          </a:bodyPr>
          <a:lstStyle/>
          <a:p>
            <a:r>
              <a:rPr lang="ja-JP" altLang="en-US" sz="1867" b="1">
                <a:latin typeface="+mn-ea"/>
              </a:rPr>
              <a:t>月額</a:t>
            </a:r>
            <a:r>
              <a:rPr lang="en-US" altLang="ja-JP" sz="1867" b="1">
                <a:latin typeface="+mn-ea"/>
              </a:rPr>
              <a:t>200</a:t>
            </a:r>
            <a:r>
              <a:rPr lang="ja-JP" altLang="en-US" sz="1867" b="1">
                <a:latin typeface="+mn-ea"/>
              </a:rPr>
              <a:t>円</a:t>
            </a:r>
            <a:r>
              <a:rPr lang="en-US" altLang="ja-JP" sz="1867" b="1">
                <a:latin typeface="+mn-ea"/>
              </a:rPr>
              <a:t>/ID</a:t>
            </a:r>
            <a:endParaRPr lang="ja-JP" altLang="en-US" sz="1867" b="1">
              <a:latin typeface="+mn-ea"/>
            </a:endParaRPr>
          </a:p>
        </p:txBody>
      </p:sp>
    </p:spTree>
    <p:extLst>
      <p:ext uri="{BB962C8B-B14F-4D97-AF65-F5344CB8AC3E}">
        <p14:creationId xmlns:p14="http://schemas.microsoft.com/office/powerpoint/2010/main" val="1411611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C77B95E-7D59-38ED-D71A-9D19E0DF3E07}"/>
              </a:ext>
            </a:extLst>
          </p:cNvPr>
          <p:cNvSpPr>
            <a:spLocks noGrp="1"/>
          </p:cNvSpPr>
          <p:nvPr>
            <p:ph type="title"/>
          </p:nvPr>
        </p:nvSpPr>
        <p:spPr/>
        <p:txBody>
          <a:bodyPr>
            <a:normAutofit fontScale="90000"/>
          </a:bodyPr>
          <a:lstStyle/>
          <a:p>
            <a:r>
              <a:rPr kumimoji="1" lang="ja-JP" altLang="en-US"/>
              <a:t>セキュリティチケットオプション</a:t>
            </a:r>
          </a:p>
        </p:txBody>
      </p:sp>
    </p:spTree>
    <p:extLst>
      <p:ext uri="{BB962C8B-B14F-4D97-AF65-F5344CB8AC3E}">
        <p14:creationId xmlns:p14="http://schemas.microsoft.com/office/powerpoint/2010/main" val="2668794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ED098F1-D0BA-C066-5FB8-C230F7B8A432}"/>
              </a:ext>
            </a:extLst>
          </p:cNvPr>
          <p:cNvSpPr>
            <a:spLocks noGrp="1"/>
          </p:cNvSpPr>
          <p:nvPr>
            <p:ph type="title"/>
          </p:nvPr>
        </p:nvSpPr>
        <p:spPr/>
        <p:txBody>
          <a:bodyPr/>
          <a:lstStyle/>
          <a:p>
            <a:r>
              <a:rPr lang="ja-JP" altLang="en-US" sz="2933"/>
              <a:t>セキュリティチケットオプション</a:t>
            </a:r>
          </a:p>
        </p:txBody>
      </p:sp>
      <p:sp>
        <p:nvSpPr>
          <p:cNvPr id="39" name="コンテンツ プレースホルダー 2">
            <a:extLst>
              <a:ext uri="{FF2B5EF4-FFF2-40B4-BE49-F238E27FC236}">
                <a16:creationId xmlns:a16="http://schemas.microsoft.com/office/drawing/2014/main" id="{6CDB1333-1CC1-F26F-FC29-734789366B64}"/>
              </a:ext>
            </a:extLst>
          </p:cNvPr>
          <p:cNvSpPr txBox="1">
            <a:spLocks/>
          </p:cNvSpPr>
          <p:nvPr/>
        </p:nvSpPr>
        <p:spPr>
          <a:xfrm>
            <a:off x="315126" y="779075"/>
            <a:ext cx="11606909" cy="823555"/>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defTabSz="914324">
              <a:spcBef>
                <a:spcPts val="1000"/>
              </a:spcBef>
              <a:buNone/>
              <a:defRPr/>
            </a:pPr>
            <a:r>
              <a:rPr lang="ja-JP" altLang="en-US" sz="1800">
                <a:solidFill>
                  <a:srgbClr val="000000"/>
                </a:solidFill>
              </a:rPr>
              <a:t>セキュリティチケットオプションでは、お客さまのご相談内容に対応できる対策ツールやサービスをご利用いただけます。</a:t>
            </a:r>
            <a:r>
              <a:rPr lang="en-US" altLang="ja-JP" sz="1800">
                <a:solidFill>
                  <a:srgbClr val="000000"/>
                </a:solidFill>
              </a:rPr>
              <a:t>※</a:t>
            </a:r>
            <a:r>
              <a:rPr lang="ja-JP" altLang="en-US" sz="1800">
                <a:solidFill>
                  <a:srgbClr val="000000"/>
                </a:solidFill>
              </a:rPr>
              <a:t>本オプションは個別見積でのご提供となります。</a:t>
            </a:r>
          </a:p>
        </p:txBody>
      </p:sp>
      <p:graphicFrame>
        <p:nvGraphicFramePr>
          <p:cNvPr id="6" name="表 5">
            <a:extLst>
              <a:ext uri="{FF2B5EF4-FFF2-40B4-BE49-F238E27FC236}">
                <a16:creationId xmlns:a16="http://schemas.microsoft.com/office/drawing/2014/main" id="{98D080E6-306B-C4E9-EF56-8A98CDD4EEB4}"/>
              </a:ext>
            </a:extLst>
          </p:cNvPr>
          <p:cNvGraphicFramePr>
            <a:graphicFrameLocks noGrp="1"/>
          </p:cNvGraphicFramePr>
          <p:nvPr>
            <p:extLst>
              <p:ext uri="{D42A27DB-BD31-4B8C-83A1-F6EECF244321}">
                <p14:modId xmlns:p14="http://schemas.microsoft.com/office/powerpoint/2010/main" val="2867383049"/>
              </p:ext>
            </p:extLst>
          </p:nvPr>
        </p:nvGraphicFramePr>
        <p:xfrm>
          <a:off x="1305674" y="1696943"/>
          <a:ext cx="9580654" cy="2519650"/>
        </p:xfrm>
        <a:graphic>
          <a:graphicData uri="http://schemas.openxmlformats.org/drawingml/2006/table">
            <a:tbl>
              <a:tblPr firstRow="1" bandRow="1"/>
              <a:tblGrid>
                <a:gridCol w="1494884">
                  <a:extLst>
                    <a:ext uri="{9D8B030D-6E8A-4147-A177-3AD203B41FA5}">
                      <a16:colId xmlns:a16="http://schemas.microsoft.com/office/drawing/2014/main" val="2119358068"/>
                    </a:ext>
                  </a:extLst>
                </a:gridCol>
                <a:gridCol w="6286827">
                  <a:extLst>
                    <a:ext uri="{9D8B030D-6E8A-4147-A177-3AD203B41FA5}">
                      <a16:colId xmlns:a16="http://schemas.microsoft.com/office/drawing/2014/main" val="1902130198"/>
                    </a:ext>
                  </a:extLst>
                </a:gridCol>
                <a:gridCol w="1798943">
                  <a:extLst>
                    <a:ext uri="{9D8B030D-6E8A-4147-A177-3AD203B41FA5}">
                      <a16:colId xmlns:a16="http://schemas.microsoft.com/office/drawing/2014/main" val="927120688"/>
                    </a:ext>
                  </a:extLst>
                </a:gridCol>
              </a:tblGrid>
              <a:tr h="325113">
                <a:tc>
                  <a:txBody>
                    <a:bodyPr/>
                    <a:lstStyle/>
                    <a:p>
                      <a:pPr algn="ctr"/>
                      <a:r>
                        <a:rPr kumimoji="1" lang="ja-JP" altLang="en-US" sz="1900">
                          <a:solidFill>
                            <a:schemeClr val="bg1"/>
                          </a:solidFill>
                          <a:latin typeface="+mn-ea"/>
                          <a:ea typeface="+mn-ea"/>
                        </a:rPr>
                        <a:t>メニュー</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33"/>
                    </a:solidFill>
                  </a:tcPr>
                </a:tc>
                <a:tc>
                  <a:txBody>
                    <a:bodyPr/>
                    <a:lstStyle/>
                    <a:p>
                      <a:pPr algn="ctr"/>
                      <a:r>
                        <a:rPr kumimoji="1" lang="ja-JP" altLang="en-US" sz="1900">
                          <a:solidFill>
                            <a:schemeClr val="bg1"/>
                          </a:solidFill>
                          <a:latin typeface="+mn-ea"/>
                          <a:ea typeface="+mn-ea"/>
                        </a:rPr>
                        <a:t>提供機能</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33"/>
                    </a:solidFill>
                  </a:tcPr>
                </a:tc>
                <a:tc>
                  <a:txBody>
                    <a:bodyPr/>
                    <a:lstStyle>
                      <a:lvl1pPr marL="0" algn="l" defTabSz="914400" rtl="0" eaLnBrk="1" latinLnBrk="0" hangingPunct="1">
                        <a:defRPr kumimoji="1" sz="1800" kern="1200">
                          <a:solidFill>
                            <a:schemeClr val="tx1"/>
                          </a:solidFill>
                          <a:latin typeface="メイリオ"/>
                          <a:ea typeface="メイリオ"/>
                        </a:defRPr>
                      </a:lvl1pPr>
                      <a:lvl2pPr marL="457200" algn="l" defTabSz="914400" rtl="0" eaLnBrk="1" latinLnBrk="0" hangingPunct="1">
                        <a:defRPr kumimoji="1" sz="1800" kern="1200">
                          <a:solidFill>
                            <a:schemeClr val="tx1"/>
                          </a:solidFill>
                          <a:latin typeface="メイリオ"/>
                          <a:ea typeface="メイリオ"/>
                        </a:defRPr>
                      </a:lvl2pPr>
                      <a:lvl3pPr marL="914400" algn="l" defTabSz="914400" rtl="0" eaLnBrk="1" latinLnBrk="0" hangingPunct="1">
                        <a:defRPr kumimoji="1" sz="1800" kern="1200">
                          <a:solidFill>
                            <a:schemeClr val="tx1"/>
                          </a:solidFill>
                          <a:latin typeface="メイリオ"/>
                          <a:ea typeface="メイリオ"/>
                        </a:defRPr>
                      </a:lvl3pPr>
                      <a:lvl4pPr marL="1371600" algn="l" defTabSz="914400" rtl="0" eaLnBrk="1" latinLnBrk="0" hangingPunct="1">
                        <a:defRPr kumimoji="1" sz="1800" kern="1200">
                          <a:solidFill>
                            <a:schemeClr val="tx1"/>
                          </a:solidFill>
                          <a:latin typeface="メイリオ"/>
                          <a:ea typeface="メイリオ"/>
                        </a:defRPr>
                      </a:lvl4pPr>
                      <a:lvl5pPr marL="1828800" algn="l" defTabSz="914400" rtl="0" eaLnBrk="1" latinLnBrk="0" hangingPunct="1">
                        <a:defRPr kumimoji="1" sz="1800" kern="1200">
                          <a:solidFill>
                            <a:schemeClr val="tx1"/>
                          </a:solidFill>
                          <a:latin typeface="メイリオ"/>
                          <a:ea typeface="メイリオ"/>
                        </a:defRPr>
                      </a:lvl5pPr>
                      <a:lvl6pPr marL="2286000" algn="l" defTabSz="914400" rtl="0" eaLnBrk="1" latinLnBrk="0" hangingPunct="1">
                        <a:defRPr kumimoji="1" sz="1800" kern="1200">
                          <a:solidFill>
                            <a:schemeClr val="tx1"/>
                          </a:solidFill>
                          <a:latin typeface="メイリオ"/>
                          <a:ea typeface="メイリオ"/>
                        </a:defRPr>
                      </a:lvl6pPr>
                      <a:lvl7pPr marL="2743200" algn="l" defTabSz="914400" rtl="0" eaLnBrk="1" latinLnBrk="0" hangingPunct="1">
                        <a:defRPr kumimoji="1" sz="1800" kern="1200">
                          <a:solidFill>
                            <a:schemeClr val="tx1"/>
                          </a:solidFill>
                          <a:latin typeface="メイリオ"/>
                          <a:ea typeface="メイリオ"/>
                        </a:defRPr>
                      </a:lvl7pPr>
                      <a:lvl8pPr marL="3200400" algn="l" defTabSz="914400" rtl="0" eaLnBrk="1" latinLnBrk="0" hangingPunct="1">
                        <a:defRPr kumimoji="1" sz="1800" kern="1200">
                          <a:solidFill>
                            <a:schemeClr val="tx1"/>
                          </a:solidFill>
                          <a:latin typeface="メイリオ"/>
                          <a:ea typeface="メイリオ"/>
                        </a:defRPr>
                      </a:lvl8pPr>
                      <a:lvl9pPr marL="3657600" algn="l" defTabSz="914400" rtl="0" eaLnBrk="1" latinLnBrk="0" hangingPunct="1">
                        <a:defRPr kumimoji="1" sz="1800" kern="1200">
                          <a:solidFill>
                            <a:schemeClr val="tx1"/>
                          </a:solidFill>
                          <a:latin typeface="メイリオ"/>
                          <a:ea typeface="メイリオ"/>
                        </a:defRPr>
                      </a:lvl9pPr>
                    </a:lstStyle>
                    <a:p>
                      <a:pPr algn="ctr"/>
                      <a:r>
                        <a:rPr kumimoji="1" lang="ja-JP" altLang="en-US" sz="1900">
                          <a:solidFill>
                            <a:schemeClr val="bg1"/>
                          </a:solidFill>
                          <a:latin typeface="+mn-ea"/>
                          <a:ea typeface="+mn-ea"/>
                        </a:rPr>
                        <a:t>料金（税別）</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C0033"/>
                    </a:solidFill>
                  </a:tcPr>
                </a:tc>
                <a:extLst>
                  <a:ext uri="{0D108BD9-81ED-4DB2-BD59-A6C34878D82A}">
                    <a16:rowId xmlns:a16="http://schemas.microsoft.com/office/drawing/2014/main" val="498808351"/>
                  </a:ext>
                </a:extLst>
              </a:tr>
              <a:tr h="1178553">
                <a:tc>
                  <a:txBody>
                    <a:bodyPr/>
                    <a:lstStyle/>
                    <a:p>
                      <a:r>
                        <a:rPr kumimoji="1" lang="ja-JP" altLang="en-US" sz="1900">
                          <a:latin typeface="+mn-ea"/>
                          <a:ea typeface="+mn-ea"/>
                        </a:rPr>
                        <a:t>基本機能</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ja-JP" altLang="en-US" sz="1900" dirty="0">
                          <a:latin typeface="+mn-ea"/>
                          <a:ea typeface="+mn-ea"/>
                        </a:rPr>
                        <a:t>・ヘルスチェックレポート（</a:t>
                      </a:r>
                      <a:r>
                        <a:rPr kumimoji="1" lang="en-US" altLang="ja-JP" sz="1900" dirty="0">
                          <a:latin typeface="+mn-ea"/>
                          <a:ea typeface="+mn-ea"/>
                        </a:rPr>
                        <a:t>5ID</a:t>
                      </a:r>
                      <a:r>
                        <a:rPr kumimoji="1" lang="ja-JP" altLang="en-US" sz="1900" dirty="0">
                          <a:latin typeface="+mn-ea"/>
                          <a:ea typeface="+mn-ea"/>
                        </a:rPr>
                        <a:t>）</a:t>
                      </a:r>
                      <a:endParaRPr kumimoji="1" lang="en-US" altLang="ja-JP" sz="1900" dirty="0">
                        <a:latin typeface="+mn-ea"/>
                        <a:ea typeface="+mn-ea"/>
                      </a:endParaRPr>
                    </a:p>
                    <a:p>
                      <a:r>
                        <a:rPr kumimoji="1" lang="ja-JP" altLang="en-US" sz="1900" dirty="0">
                          <a:latin typeface="+mn-ea"/>
                          <a:ea typeface="+mn-ea"/>
                        </a:rPr>
                        <a:t>・セキュリティインシデントリスク診断</a:t>
                      </a:r>
                      <a:endParaRPr kumimoji="1" lang="en-US" altLang="ja-JP" sz="1900" dirty="0">
                        <a:latin typeface="+mn-ea"/>
                        <a:ea typeface="+mn-ea"/>
                      </a:endParaRPr>
                    </a:p>
                    <a:p>
                      <a:r>
                        <a:rPr kumimoji="1" lang="ja-JP" altLang="en-US" sz="1900" dirty="0">
                          <a:latin typeface="+mn-ea"/>
                          <a:ea typeface="+mn-ea"/>
                        </a:rPr>
                        <a:t>・セキュリティメルマガ配信</a:t>
                      </a:r>
                      <a:endParaRPr kumimoji="1" lang="en-US" altLang="ja-JP" sz="1900" dirty="0">
                        <a:latin typeface="+mn-ea"/>
                        <a:ea typeface="+mn-ea"/>
                      </a:endParaRPr>
                    </a:p>
                    <a:p>
                      <a:r>
                        <a:rPr kumimoji="1" lang="ja-JP" altLang="en-US" sz="1900" dirty="0">
                          <a:latin typeface="+mn-ea"/>
                          <a:ea typeface="+mn-ea"/>
                        </a:rPr>
                        <a:t>・</a:t>
                      </a:r>
                      <a:r>
                        <a:rPr kumimoji="1" lang="ja-JP" altLang="en-US" sz="1900" dirty="0">
                          <a:solidFill>
                            <a:schemeClr val="tx1"/>
                          </a:solidFill>
                          <a:latin typeface="+mn-ea"/>
                          <a:ea typeface="+mn-ea"/>
                        </a:rPr>
                        <a:t>セキュリティ</a:t>
                      </a:r>
                      <a:r>
                        <a:rPr kumimoji="1" lang="en-US" altLang="ja-JP" sz="1900" dirty="0">
                          <a:solidFill>
                            <a:schemeClr val="tx1"/>
                          </a:solidFill>
                          <a:latin typeface="+mn-ea"/>
                          <a:ea typeface="+mn-ea"/>
                        </a:rPr>
                        <a:t>YOROZU</a:t>
                      </a:r>
                      <a:r>
                        <a:rPr kumimoji="1" lang="ja-JP" altLang="en-US" sz="1900" dirty="0">
                          <a:solidFill>
                            <a:schemeClr val="tx1"/>
                          </a:solidFill>
                          <a:latin typeface="+mn-ea"/>
                          <a:ea typeface="+mn-ea"/>
                        </a:rPr>
                        <a:t>相談窓口</a:t>
                      </a:r>
                      <a:endParaRPr kumimoji="1" lang="en-US" altLang="ja-JP" sz="1900" dirty="0">
                        <a:solidFill>
                          <a:schemeClr val="tx1"/>
                        </a:solidFill>
                        <a:latin typeface="+mn-ea"/>
                        <a:ea typeface="+mn-ea"/>
                      </a:endParaRP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kumimoji="1" sz="1800" kern="1200">
                          <a:solidFill>
                            <a:schemeClr val="tx1"/>
                          </a:solidFill>
                          <a:latin typeface="メイリオ"/>
                          <a:ea typeface="メイリオ"/>
                        </a:defRPr>
                      </a:lvl1pPr>
                      <a:lvl2pPr marL="457200" algn="l" defTabSz="914400" rtl="0" eaLnBrk="1" latinLnBrk="0" hangingPunct="1">
                        <a:defRPr kumimoji="1" sz="1800" kern="1200">
                          <a:solidFill>
                            <a:schemeClr val="tx1"/>
                          </a:solidFill>
                          <a:latin typeface="メイリオ"/>
                          <a:ea typeface="メイリオ"/>
                        </a:defRPr>
                      </a:lvl2pPr>
                      <a:lvl3pPr marL="914400" algn="l" defTabSz="914400" rtl="0" eaLnBrk="1" latinLnBrk="0" hangingPunct="1">
                        <a:defRPr kumimoji="1" sz="1800" kern="1200">
                          <a:solidFill>
                            <a:schemeClr val="tx1"/>
                          </a:solidFill>
                          <a:latin typeface="メイリオ"/>
                          <a:ea typeface="メイリオ"/>
                        </a:defRPr>
                      </a:lvl3pPr>
                      <a:lvl4pPr marL="1371600" algn="l" defTabSz="914400" rtl="0" eaLnBrk="1" latinLnBrk="0" hangingPunct="1">
                        <a:defRPr kumimoji="1" sz="1800" kern="1200">
                          <a:solidFill>
                            <a:schemeClr val="tx1"/>
                          </a:solidFill>
                          <a:latin typeface="メイリオ"/>
                          <a:ea typeface="メイリオ"/>
                        </a:defRPr>
                      </a:lvl4pPr>
                      <a:lvl5pPr marL="1828800" algn="l" defTabSz="914400" rtl="0" eaLnBrk="1" latinLnBrk="0" hangingPunct="1">
                        <a:defRPr kumimoji="1" sz="1800" kern="1200">
                          <a:solidFill>
                            <a:schemeClr val="tx1"/>
                          </a:solidFill>
                          <a:latin typeface="メイリオ"/>
                          <a:ea typeface="メイリオ"/>
                        </a:defRPr>
                      </a:lvl5pPr>
                      <a:lvl6pPr marL="2286000" algn="l" defTabSz="914400" rtl="0" eaLnBrk="1" latinLnBrk="0" hangingPunct="1">
                        <a:defRPr kumimoji="1" sz="1800" kern="1200">
                          <a:solidFill>
                            <a:schemeClr val="tx1"/>
                          </a:solidFill>
                          <a:latin typeface="メイリオ"/>
                          <a:ea typeface="メイリオ"/>
                        </a:defRPr>
                      </a:lvl6pPr>
                      <a:lvl7pPr marL="2743200" algn="l" defTabSz="914400" rtl="0" eaLnBrk="1" latinLnBrk="0" hangingPunct="1">
                        <a:defRPr kumimoji="1" sz="1800" kern="1200">
                          <a:solidFill>
                            <a:schemeClr val="tx1"/>
                          </a:solidFill>
                          <a:latin typeface="メイリオ"/>
                          <a:ea typeface="メイリオ"/>
                        </a:defRPr>
                      </a:lvl7pPr>
                      <a:lvl8pPr marL="3200400" algn="l" defTabSz="914400" rtl="0" eaLnBrk="1" latinLnBrk="0" hangingPunct="1">
                        <a:defRPr kumimoji="1" sz="1800" kern="1200">
                          <a:solidFill>
                            <a:schemeClr val="tx1"/>
                          </a:solidFill>
                          <a:latin typeface="メイリオ"/>
                          <a:ea typeface="メイリオ"/>
                        </a:defRPr>
                      </a:lvl8pPr>
                      <a:lvl9pPr marL="3657600" algn="l" defTabSz="914400" rtl="0" eaLnBrk="1" latinLnBrk="0" hangingPunct="1">
                        <a:defRPr kumimoji="1" sz="1800" kern="1200">
                          <a:solidFill>
                            <a:schemeClr val="tx1"/>
                          </a:solidFill>
                          <a:latin typeface="メイリオ"/>
                          <a:ea typeface="メイリオ"/>
                        </a:defRPr>
                      </a:lvl9pPr>
                    </a:lstStyle>
                    <a:p>
                      <a:r>
                        <a:rPr kumimoji="1" lang="en-US" altLang="ja-JP" sz="1900">
                          <a:latin typeface="+mn-ea"/>
                          <a:ea typeface="+mn-ea"/>
                        </a:rPr>
                        <a:t>3,000</a:t>
                      </a:r>
                      <a:r>
                        <a:rPr kumimoji="1" lang="ja-JP" altLang="en-US" sz="1900">
                          <a:latin typeface="+mn-ea"/>
                          <a:ea typeface="+mn-ea"/>
                        </a:rPr>
                        <a:t>円・月</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08321129"/>
                  </a:ext>
                </a:extLst>
              </a:tr>
              <a:tr h="325113">
                <a:tc row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900">
                          <a:latin typeface="+mn-ea"/>
                          <a:ea typeface="+mn-ea"/>
                        </a:rPr>
                        <a:t>オプション</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ja-JP" altLang="en-US" sz="1900">
                          <a:latin typeface="+mn-ea"/>
                          <a:ea typeface="+mn-ea"/>
                        </a:rPr>
                        <a:t>・ヘルスチェックレレポート対象台数（</a:t>
                      </a:r>
                      <a:r>
                        <a:rPr kumimoji="1" lang="en-US" altLang="ja-JP" sz="1900">
                          <a:latin typeface="+mn-ea"/>
                          <a:ea typeface="+mn-ea"/>
                        </a:rPr>
                        <a:t>ID</a:t>
                      </a:r>
                      <a:r>
                        <a:rPr kumimoji="1" lang="ja-JP" altLang="en-US" sz="1900">
                          <a:latin typeface="+mn-ea"/>
                          <a:ea typeface="+mn-ea"/>
                        </a:rPr>
                        <a:t>）拡張</a:t>
                      </a:r>
                      <a:endParaRPr kumimoji="1" lang="en-US" altLang="ja-JP" sz="1900">
                        <a:latin typeface="+mn-ea"/>
                        <a:ea typeface="+mn-ea"/>
                      </a:endParaRP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kumimoji="1" sz="1800" kern="1200">
                          <a:solidFill>
                            <a:schemeClr val="tx1"/>
                          </a:solidFill>
                          <a:latin typeface="メイリオ"/>
                          <a:ea typeface="メイリオ"/>
                        </a:defRPr>
                      </a:lvl1pPr>
                      <a:lvl2pPr marL="457200" algn="l" defTabSz="914400" rtl="0" eaLnBrk="1" latinLnBrk="0" hangingPunct="1">
                        <a:defRPr kumimoji="1" sz="1800" kern="1200">
                          <a:solidFill>
                            <a:schemeClr val="tx1"/>
                          </a:solidFill>
                          <a:latin typeface="メイリオ"/>
                          <a:ea typeface="メイリオ"/>
                        </a:defRPr>
                      </a:lvl2pPr>
                      <a:lvl3pPr marL="914400" algn="l" defTabSz="914400" rtl="0" eaLnBrk="1" latinLnBrk="0" hangingPunct="1">
                        <a:defRPr kumimoji="1" sz="1800" kern="1200">
                          <a:solidFill>
                            <a:schemeClr val="tx1"/>
                          </a:solidFill>
                          <a:latin typeface="メイリオ"/>
                          <a:ea typeface="メイリオ"/>
                        </a:defRPr>
                      </a:lvl3pPr>
                      <a:lvl4pPr marL="1371600" algn="l" defTabSz="914400" rtl="0" eaLnBrk="1" latinLnBrk="0" hangingPunct="1">
                        <a:defRPr kumimoji="1" sz="1800" kern="1200">
                          <a:solidFill>
                            <a:schemeClr val="tx1"/>
                          </a:solidFill>
                          <a:latin typeface="メイリオ"/>
                          <a:ea typeface="メイリオ"/>
                        </a:defRPr>
                      </a:lvl4pPr>
                      <a:lvl5pPr marL="1828800" algn="l" defTabSz="914400" rtl="0" eaLnBrk="1" latinLnBrk="0" hangingPunct="1">
                        <a:defRPr kumimoji="1" sz="1800" kern="1200">
                          <a:solidFill>
                            <a:schemeClr val="tx1"/>
                          </a:solidFill>
                          <a:latin typeface="メイリオ"/>
                          <a:ea typeface="メイリオ"/>
                        </a:defRPr>
                      </a:lvl5pPr>
                      <a:lvl6pPr marL="2286000" algn="l" defTabSz="914400" rtl="0" eaLnBrk="1" latinLnBrk="0" hangingPunct="1">
                        <a:defRPr kumimoji="1" sz="1800" kern="1200">
                          <a:solidFill>
                            <a:schemeClr val="tx1"/>
                          </a:solidFill>
                          <a:latin typeface="メイリオ"/>
                          <a:ea typeface="メイリオ"/>
                        </a:defRPr>
                      </a:lvl6pPr>
                      <a:lvl7pPr marL="2743200" algn="l" defTabSz="914400" rtl="0" eaLnBrk="1" latinLnBrk="0" hangingPunct="1">
                        <a:defRPr kumimoji="1" sz="1800" kern="1200">
                          <a:solidFill>
                            <a:schemeClr val="tx1"/>
                          </a:solidFill>
                          <a:latin typeface="メイリオ"/>
                          <a:ea typeface="メイリオ"/>
                        </a:defRPr>
                      </a:lvl7pPr>
                      <a:lvl8pPr marL="3200400" algn="l" defTabSz="914400" rtl="0" eaLnBrk="1" latinLnBrk="0" hangingPunct="1">
                        <a:defRPr kumimoji="1" sz="1800" kern="1200">
                          <a:solidFill>
                            <a:schemeClr val="tx1"/>
                          </a:solidFill>
                          <a:latin typeface="メイリオ"/>
                          <a:ea typeface="メイリオ"/>
                        </a:defRPr>
                      </a:lvl8pPr>
                      <a:lvl9pPr marL="3657600" algn="l" defTabSz="914400" rtl="0" eaLnBrk="1" latinLnBrk="0" hangingPunct="1">
                        <a:defRPr kumimoji="1" sz="1800" kern="1200">
                          <a:solidFill>
                            <a:schemeClr val="tx1"/>
                          </a:solidFill>
                          <a:latin typeface="メイリオ"/>
                          <a:ea typeface="メイリオ"/>
                        </a:defRPr>
                      </a:lvl9pPr>
                    </a:lstStyle>
                    <a:p>
                      <a:r>
                        <a:rPr kumimoji="1" lang="en-US" altLang="ja-JP" sz="1900">
                          <a:latin typeface="+mn-ea"/>
                          <a:ea typeface="+mn-ea"/>
                        </a:rPr>
                        <a:t>300</a:t>
                      </a:r>
                      <a:r>
                        <a:rPr kumimoji="1" lang="ja-JP" altLang="en-US" sz="1900">
                          <a:latin typeface="+mn-ea"/>
                          <a:ea typeface="+mn-ea"/>
                        </a:rPr>
                        <a:t>円</a:t>
                      </a:r>
                      <a:r>
                        <a:rPr kumimoji="1" lang="en-US" altLang="ja-JP" sz="1900">
                          <a:latin typeface="+mn-ea"/>
                          <a:ea typeface="+mn-ea"/>
                        </a:rPr>
                        <a:t>/ID</a:t>
                      </a:r>
                      <a:r>
                        <a:rPr kumimoji="1" lang="ja-JP" altLang="en-US" sz="1900">
                          <a:latin typeface="+mn-ea"/>
                          <a:ea typeface="+mn-ea"/>
                        </a:rPr>
                        <a:t>・月</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6469573"/>
                  </a:ext>
                </a:extLst>
              </a:tr>
              <a:tr h="325113">
                <a:tc vMerge="1">
                  <a:txBody>
                    <a:bodyPr/>
                    <a:lstStyle/>
                    <a:p>
                      <a:endParaRPr kumimoji="1" lang="ja-JP"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900">
                          <a:latin typeface="+mn-ea"/>
                          <a:ea typeface="+mn-ea"/>
                        </a:rPr>
                        <a:t>・</a:t>
                      </a:r>
                      <a:r>
                        <a:rPr kumimoji="1" lang="en-US" altLang="ja-JP" sz="1900">
                          <a:latin typeface="+mn-ea"/>
                          <a:ea typeface="+mn-ea"/>
                        </a:rPr>
                        <a:t>Web</a:t>
                      </a:r>
                      <a:r>
                        <a:rPr kumimoji="1" lang="ja-JP" altLang="en-US" sz="1900">
                          <a:latin typeface="+mn-ea"/>
                          <a:ea typeface="+mn-ea"/>
                        </a:rPr>
                        <a:t>フィルタリング</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rgbClr val="CC0033"/>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900">
                          <a:latin typeface="+mn-ea"/>
                          <a:ea typeface="+mn-ea"/>
                        </a:rPr>
                        <a:t>200</a:t>
                      </a:r>
                      <a:r>
                        <a:rPr kumimoji="1" lang="ja-JP" altLang="en-US" sz="1900">
                          <a:latin typeface="+mn-ea"/>
                          <a:ea typeface="+mn-ea"/>
                        </a:rPr>
                        <a:t>円</a:t>
                      </a:r>
                      <a:r>
                        <a:rPr kumimoji="1" lang="en-US" altLang="ja-JP" sz="1900">
                          <a:latin typeface="+mn-ea"/>
                          <a:ea typeface="+mn-ea"/>
                        </a:rPr>
                        <a:t>/ID</a:t>
                      </a:r>
                      <a:r>
                        <a:rPr kumimoji="1" lang="ja-JP" altLang="en-US" sz="1900">
                          <a:latin typeface="+mn-ea"/>
                          <a:ea typeface="+mn-ea"/>
                        </a:rPr>
                        <a:t>・月</a:t>
                      </a:r>
                    </a:p>
                  </a:txBody>
                  <a:tcPr marL="40634" marR="40634" marT="20317" marB="2031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38100" cap="flat" cmpd="sng" algn="ctr">
                      <a:solidFill>
                        <a:srgbClr val="CC003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34345988"/>
                  </a:ext>
                </a:extLst>
              </a:tr>
              <a:tr h="325113">
                <a:tc vMerge="1">
                  <a:txBody>
                    <a:bodyPr/>
                    <a:lstStyle/>
                    <a:p>
                      <a:endParaRPr/>
                    </a:p>
                  </a:txBody>
                  <a:tcPr marL="60951" marR="60951" marT="30475" marB="30475">
                    <a:lnL w="28575" cap="flat" cmpd="sng" algn="ctr">
                      <a:solidFill>
                        <a:srgbClr val="C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C00000"/>
                      </a:solidFill>
                      <a:prstDash val="solid"/>
                      <a:round/>
                      <a:headEnd type="none" w="med" len="med"/>
                      <a:tailEnd type="none" w="med" len="med"/>
                    </a:lnT>
                    <a:lnB w="28575" cap="flat" cmpd="sng" algn="ctr">
                      <a:solidFill>
                        <a:srgbClr val="C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Font typeface="Wingdings" panose="05000000000000000000" pitchFamily="2" charset="2"/>
                        <a:buNone/>
                      </a:pPr>
                      <a:r>
                        <a:rPr lang="ja-JP" altLang="en-US" sz="1900">
                          <a:solidFill>
                            <a:schemeClr val="tx1"/>
                          </a:solidFill>
                          <a:latin typeface="+mn-ea"/>
                          <a:ea typeface="+mn-ea"/>
                          <a:cs typeface="Meiryo UI" panose="020B0604030504040204" pitchFamily="50" charset="-128"/>
                        </a:rPr>
                        <a:t>・</a:t>
                      </a:r>
                      <a:r>
                        <a:rPr lang="ja-JP" altLang="en-US" sz="1900">
                          <a:solidFill>
                            <a:srgbClr val="CC0033"/>
                          </a:solidFill>
                          <a:latin typeface="+mn-ea"/>
                          <a:ea typeface="+mn-ea"/>
                          <a:cs typeface="Meiryo UI" panose="020B0604030504040204" pitchFamily="50" charset="-128"/>
                        </a:rPr>
                        <a:t>セキュリティチケット</a:t>
                      </a:r>
                      <a:r>
                        <a:rPr lang="ja-JP" altLang="en-US" sz="1900">
                          <a:solidFill>
                            <a:schemeClr val="tx1"/>
                          </a:solidFill>
                          <a:latin typeface="+mn-ea"/>
                          <a:ea typeface="+mn-ea"/>
                          <a:cs typeface="Meiryo UI" panose="020B0604030504040204" pitchFamily="50" charset="-128"/>
                        </a:rPr>
                        <a:t>　</a:t>
                      </a:r>
                      <a:r>
                        <a:rPr lang="en-US" altLang="ja-JP" sz="1600">
                          <a:solidFill>
                            <a:schemeClr val="tx1"/>
                          </a:solidFill>
                          <a:latin typeface="+mn-ea"/>
                          <a:ea typeface="+mn-ea"/>
                          <a:cs typeface="Meiryo UI" panose="020B0604030504040204" pitchFamily="50" charset="-128"/>
                        </a:rPr>
                        <a:t>※1</a:t>
                      </a:r>
                      <a:r>
                        <a:rPr lang="ja-JP" altLang="en-US" sz="1600">
                          <a:solidFill>
                            <a:schemeClr val="tx1"/>
                          </a:solidFill>
                          <a:latin typeface="+mn-ea"/>
                          <a:ea typeface="+mn-ea"/>
                          <a:cs typeface="Meiryo UI" panose="020B0604030504040204" pitchFamily="50" charset="-128"/>
                        </a:rPr>
                        <a:t>枚</a:t>
                      </a:r>
                      <a:r>
                        <a:rPr lang="en-US" altLang="ja-JP" sz="1600">
                          <a:solidFill>
                            <a:schemeClr val="tx1"/>
                          </a:solidFill>
                          <a:latin typeface="+mn-ea"/>
                          <a:ea typeface="+mn-ea"/>
                          <a:cs typeface="Meiryo UI" panose="020B0604030504040204" pitchFamily="50" charset="-128"/>
                        </a:rPr>
                        <a:t>1</a:t>
                      </a:r>
                      <a:r>
                        <a:rPr lang="ja-JP" altLang="en-US" sz="1600">
                          <a:solidFill>
                            <a:schemeClr val="tx1"/>
                          </a:solidFill>
                          <a:latin typeface="+mn-ea"/>
                          <a:ea typeface="+mn-ea"/>
                          <a:cs typeface="Meiryo UI" panose="020B0604030504040204" pitchFamily="50" charset="-128"/>
                        </a:rPr>
                        <a:t>万円</a:t>
                      </a:r>
                      <a:endParaRPr lang="en-US" altLang="ja-JP" sz="1600">
                        <a:solidFill>
                          <a:schemeClr val="tx1"/>
                        </a:solidFill>
                        <a:latin typeface="+mn-ea"/>
                        <a:ea typeface="+mn-ea"/>
                        <a:cs typeface="Meiryo UI" panose="020B0604030504040204" pitchFamily="50" charset="-128"/>
                      </a:endParaRPr>
                    </a:p>
                  </a:txBody>
                  <a:tcPr marL="40634" marR="40634" marT="20317" marB="20317">
                    <a:lnL w="38100" cap="flat" cmpd="sng" algn="ctr">
                      <a:solidFill>
                        <a:srgbClr val="CC0033"/>
                      </a:solidFill>
                      <a:prstDash val="solid"/>
                      <a:round/>
                      <a:headEnd type="none" w="med" len="med"/>
                      <a:tailEnd type="none" w="med" len="med"/>
                    </a:lnL>
                    <a:lnR w="28575" cap="flat" cmpd="sng" algn="ctr">
                      <a:solidFill>
                        <a:schemeClr val="tx1"/>
                      </a:solidFill>
                      <a:prstDash val="solid"/>
                      <a:round/>
                      <a:headEnd type="none" w="med" len="med"/>
                      <a:tailEnd type="none" w="med" len="med"/>
                    </a:lnR>
                    <a:lnT w="38100" cap="flat" cmpd="sng" algn="ctr">
                      <a:solidFill>
                        <a:srgbClr val="CC0033"/>
                      </a:solidFill>
                      <a:prstDash val="solid"/>
                      <a:round/>
                      <a:headEnd type="none" w="med" len="med"/>
                      <a:tailEnd type="none" w="med" len="med"/>
                    </a:lnT>
                    <a:lnB w="38100" cap="flat" cmpd="sng" algn="ctr">
                      <a:solidFill>
                        <a:srgbClr val="CC0033"/>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kumimoji="1" sz="1800" kern="1200">
                          <a:solidFill>
                            <a:schemeClr val="tx1"/>
                          </a:solidFill>
                          <a:latin typeface="メイリオ"/>
                          <a:ea typeface="メイリオ"/>
                        </a:defRPr>
                      </a:lvl1pPr>
                      <a:lvl2pPr marL="457200" algn="l" defTabSz="914400" rtl="0" eaLnBrk="1" latinLnBrk="0" hangingPunct="1">
                        <a:defRPr kumimoji="1" sz="1800" kern="1200">
                          <a:solidFill>
                            <a:schemeClr val="tx1"/>
                          </a:solidFill>
                          <a:latin typeface="メイリオ"/>
                          <a:ea typeface="メイリオ"/>
                        </a:defRPr>
                      </a:lvl2pPr>
                      <a:lvl3pPr marL="914400" algn="l" defTabSz="914400" rtl="0" eaLnBrk="1" latinLnBrk="0" hangingPunct="1">
                        <a:defRPr kumimoji="1" sz="1800" kern="1200">
                          <a:solidFill>
                            <a:schemeClr val="tx1"/>
                          </a:solidFill>
                          <a:latin typeface="メイリオ"/>
                          <a:ea typeface="メイリオ"/>
                        </a:defRPr>
                      </a:lvl3pPr>
                      <a:lvl4pPr marL="1371600" algn="l" defTabSz="914400" rtl="0" eaLnBrk="1" latinLnBrk="0" hangingPunct="1">
                        <a:defRPr kumimoji="1" sz="1800" kern="1200">
                          <a:solidFill>
                            <a:schemeClr val="tx1"/>
                          </a:solidFill>
                          <a:latin typeface="メイリオ"/>
                          <a:ea typeface="メイリオ"/>
                        </a:defRPr>
                      </a:lvl4pPr>
                      <a:lvl5pPr marL="1828800" algn="l" defTabSz="914400" rtl="0" eaLnBrk="1" latinLnBrk="0" hangingPunct="1">
                        <a:defRPr kumimoji="1" sz="1800" kern="1200">
                          <a:solidFill>
                            <a:schemeClr val="tx1"/>
                          </a:solidFill>
                          <a:latin typeface="メイリオ"/>
                          <a:ea typeface="メイリオ"/>
                        </a:defRPr>
                      </a:lvl5pPr>
                      <a:lvl6pPr marL="2286000" algn="l" defTabSz="914400" rtl="0" eaLnBrk="1" latinLnBrk="0" hangingPunct="1">
                        <a:defRPr kumimoji="1" sz="1800" kern="1200">
                          <a:solidFill>
                            <a:schemeClr val="tx1"/>
                          </a:solidFill>
                          <a:latin typeface="メイリオ"/>
                          <a:ea typeface="メイリオ"/>
                        </a:defRPr>
                      </a:lvl6pPr>
                      <a:lvl7pPr marL="2743200" algn="l" defTabSz="914400" rtl="0" eaLnBrk="1" latinLnBrk="0" hangingPunct="1">
                        <a:defRPr kumimoji="1" sz="1800" kern="1200">
                          <a:solidFill>
                            <a:schemeClr val="tx1"/>
                          </a:solidFill>
                          <a:latin typeface="メイリオ"/>
                          <a:ea typeface="メイリオ"/>
                        </a:defRPr>
                      </a:lvl7pPr>
                      <a:lvl8pPr marL="3200400" algn="l" defTabSz="914400" rtl="0" eaLnBrk="1" latinLnBrk="0" hangingPunct="1">
                        <a:defRPr kumimoji="1" sz="1800" kern="1200">
                          <a:solidFill>
                            <a:schemeClr val="tx1"/>
                          </a:solidFill>
                          <a:latin typeface="メイリオ"/>
                          <a:ea typeface="メイリオ"/>
                        </a:defRPr>
                      </a:lvl8pPr>
                      <a:lvl9pPr marL="3657600" algn="l" defTabSz="914400" rtl="0" eaLnBrk="1" latinLnBrk="0" hangingPunct="1">
                        <a:defRPr kumimoji="1" sz="1800" kern="1200">
                          <a:solidFill>
                            <a:schemeClr val="tx1"/>
                          </a:solidFill>
                          <a:latin typeface="メイリオ"/>
                          <a:ea typeface="メイリオ"/>
                        </a:defRPr>
                      </a:lvl9pPr>
                    </a:lstStyle>
                    <a:p>
                      <a:pPr marL="0" marR="0" lvl="0" indent="0" algn="l" defTabSz="1371326" rtl="0" eaLnBrk="1" fontAlgn="auto" latinLnBrk="0" hangingPunct="1">
                        <a:lnSpc>
                          <a:spcPct val="100000"/>
                        </a:lnSpc>
                        <a:spcBef>
                          <a:spcPts val="0"/>
                        </a:spcBef>
                        <a:spcAft>
                          <a:spcPts val="0"/>
                        </a:spcAft>
                        <a:buClrTx/>
                        <a:buSzTx/>
                        <a:buFontTx/>
                        <a:buNone/>
                        <a:tabLst/>
                        <a:defRPr/>
                      </a:pPr>
                      <a:r>
                        <a:rPr kumimoji="1" lang="ja-JP" altLang="en-US" sz="1900" dirty="0">
                          <a:latin typeface="+mn-ea"/>
                          <a:ea typeface="+mn-ea"/>
                        </a:rPr>
                        <a:t>個別見積</a:t>
                      </a:r>
                      <a:endParaRPr kumimoji="1" lang="en-US" altLang="ja-JP" sz="1900" dirty="0">
                        <a:latin typeface="+mn-ea"/>
                        <a:ea typeface="+mn-ea"/>
                      </a:endParaRPr>
                    </a:p>
                  </a:txBody>
                  <a:tcPr marL="40634" marR="40634" marT="20317" marB="20317">
                    <a:lnL w="28575" cap="flat" cmpd="sng" algn="ctr">
                      <a:solidFill>
                        <a:schemeClr val="tx1"/>
                      </a:solidFill>
                      <a:prstDash val="solid"/>
                      <a:round/>
                      <a:headEnd type="none" w="med" len="med"/>
                      <a:tailEnd type="none" w="med" len="med"/>
                    </a:lnL>
                    <a:lnR w="38100" cap="flat" cmpd="sng" algn="ctr">
                      <a:solidFill>
                        <a:srgbClr val="CC0033"/>
                      </a:solidFill>
                      <a:prstDash val="solid"/>
                      <a:round/>
                      <a:headEnd type="none" w="med" len="med"/>
                      <a:tailEnd type="none" w="med" len="med"/>
                    </a:lnR>
                    <a:lnT w="38100" cap="flat" cmpd="sng" algn="ctr">
                      <a:solidFill>
                        <a:srgbClr val="CC0033"/>
                      </a:solidFill>
                      <a:prstDash val="solid"/>
                      <a:round/>
                      <a:headEnd type="none" w="med" len="med"/>
                      <a:tailEnd type="none" w="med" len="med"/>
                    </a:lnT>
                    <a:lnB w="38100" cap="flat" cmpd="sng" algn="ctr">
                      <a:solidFill>
                        <a:srgbClr val="CC003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6721495"/>
                  </a:ext>
                </a:extLst>
              </a:tr>
            </a:tbl>
          </a:graphicData>
        </a:graphic>
      </p:graphicFrame>
      <p:sp>
        <p:nvSpPr>
          <p:cNvPr id="7" name="テキスト ボックス 6">
            <a:extLst>
              <a:ext uri="{FF2B5EF4-FFF2-40B4-BE49-F238E27FC236}">
                <a16:creationId xmlns:a16="http://schemas.microsoft.com/office/drawing/2014/main" id="{50D680CD-4452-C166-7BC8-4CEAAEAAD6A1}"/>
              </a:ext>
            </a:extLst>
          </p:cNvPr>
          <p:cNvSpPr txBox="1"/>
          <p:nvPr/>
        </p:nvSpPr>
        <p:spPr>
          <a:xfrm>
            <a:off x="984077" y="1367337"/>
            <a:ext cx="4207683" cy="379656"/>
          </a:xfrm>
          <a:prstGeom prst="rect">
            <a:avLst/>
          </a:prstGeom>
          <a:noFill/>
        </p:spPr>
        <p:txBody>
          <a:bodyPr wrap="square">
            <a:spAutoFit/>
          </a:bodyPr>
          <a:lstStyle/>
          <a:p>
            <a:pPr defTabSz="609580">
              <a:defRPr/>
            </a:pPr>
            <a:r>
              <a:rPr lang="ja-JP" altLang="en-US" sz="1867" b="1">
                <a:solidFill>
                  <a:srgbClr val="000000"/>
                </a:solidFill>
                <a:latin typeface="メイリオ" panose="020B0604030504040204" pitchFamily="50" charset="-128"/>
                <a:ea typeface="メイリオ" panose="020B0604030504040204" pitchFamily="50" charset="-128"/>
              </a:rPr>
              <a:t>≪サービスメニュー≫</a:t>
            </a:r>
            <a:endParaRPr lang="en-US" altLang="ja-JP" sz="1867" b="1">
              <a:solidFill>
                <a:srgbClr val="000000"/>
              </a:solidFill>
              <a:latin typeface="メイリオ" panose="020B0604030504040204" pitchFamily="50" charset="-128"/>
              <a:ea typeface="メイリオ" panose="020B0604030504040204" pitchFamily="50" charset="-128"/>
            </a:endParaRPr>
          </a:p>
        </p:txBody>
      </p:sp>
      <p:pic>
        <p:nvPicPr>
          <p:cNvPr id="3" name="グラフィックス 2" descr="ラベル 単色塗りつぶし">
            <a:extLst>
              <a:ext uri="{FF2B5EF4-FFF2-40B4-BE49-F238E27FC236}">
                <a16:creationId xmlns:a16="http://schemas.microsoft.com/office/drawing/2014/main" id="{A3E9B9FD-69C5-2B33-DFF0-C9CF5B08A6D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899900" y="5218604"/>
            <a:ext cx="720000" cy="720000"/>
          </a:xfrm>
          <a:prstGeom prst="rect">
            <a:avLst/>
          </a:prstGeom>
        </p:spPr>
      </p:pic>
      <p:pic>
        <p:nvPicPr>
          <p:cNvPr id="4" name="グラフィックス 3" descr="ラベル 単色塗りつぶし">
            <a:extLst>
              <a:ext uri="{FF2B5EF4-FFF2-40B4-BE49-F238E27FC236}">
                <a16:creationId xmlns:a16="http://schemas.microsoft.com/office/drawing/2014/main" id="{ED1A1819-5881-CB45-0D74-FB2C401552C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47900" y="5026604"/>
            <a:ext cx="720000" cy="720000"/>
          </a:xfrm>
          <a:prstGeom prst="rect">
            <a:avLst/>
          </a:prstGeom>
        </p:spPr>
      </p:pic>
      <p:pic>
        <p:nvPicPr>
          <p:cNvPr id="5" name="グラフィックス 4" descr="ラベル 単色塗りつぶし">
            <a:extLst>
              <a:ext uri="{FF2B5EF4-FFF2-40B4-BE49-F238E27FC236}">
                <a16:creationId xmlns:a16="http://schemas.microsoft.com/office/drawing/2014/main" id="{EAC20636-1B2F-6031-EA08-EF8A3832E74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95900" y="4834604"/>
            <a:ext cx="720000" cy="720000"/>
          </a:xfrm>
          <a:prstGeom prst="rect">
            <a:avLst/>
          </a:prstGeom>
        </p:spPr>
      </p:pic>
      <p:pic>
        <p:nvPicPr>
          <p:cNvPr id="8" name="グラフィックス 7" descr="ラベル 単色塗りつぶし">
            <a:extLst>
              <a:ext uri="{FF2B5EF4-FFF2-40B4-BE49-F238E27FC236}">
                <a16:creationId xmlns:a16="http://schemas.microsoft.com/office/drawing/2014/main" id="{14453662-7D20-00C7-4FEF-81A8A9E74E4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043900" y="4642604"/>
            <a:ext cx="720000" cy="720000"/>
          </a:xfrm>
          <a:prstGeom prst="rect">
            <a:avLst/>
          </a:prstGeom>
        </p:spPr>
      </p:pic>
      <p:pic>
        <p:nvPicPr>
          <p:cNvPr id="9" name="グラフィックス 8" descr="ラベル 単色塗りつぶし">
            <a:extLst>
              <a:ext uri="{FF2B5EF4-FFF2-40B4-BE49-F238E27FC236}">
                <a16:creationId xmlns:a16="http://schemas.microsoft.com/office/drawing/2014/main" id="{8FB90606-2080-62E2-F65A-6559A52366F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587900" y="5050604"/>
            <a:ext cx="720000" cy="720000"/>
          </a:xfrm>
          <a:prstGeom prst="rect">
            <a:avLst/>
          </a:prstGeom>
        </p:spPr>
      </p:pic>
      <p:pic>
        <p:nvPicPr>
          <p:cNvPr id="10" name="グラフィックス 9" descr="ラベル 単色塗りつぶし">
            <a:extLst>
              <a:ext uri="{FF2B5EF4-FFF2-40B4-BE49-F238E27FC236}">
                <a16:creationId xmlns:a16="http://schemas.microsoft.com/office/drawing/2014/main" id="{13268EB5-643F-2CDC-B018-AAFA319A37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635900" y="4858604"/>
            <a:ext cx="720000" cy="720000"/>
          </a:xfrm>
          <a:prstGeom prst="rect">
            <a:avLst/>
          </a:prstGeom>
        </p:spPr>
      </p:pic>
      <p:pic>
        <p:nvPicPr>
          <p:cNvPr id="11" name="グラフィックス 10" descr="ラベル 単色塗りつぶし">
            <a:extLst>
              <a:ext uri="{FF2B5EF4-FFF2-40B4-BE49-F238E27FC236}">
                <a16:creationId xmlns:a16="http://schemas.microsoft.com/office/drawing/2014/main" id="{AA77F916-AC3E-7DC2-020F-1F4AAB37BD9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683900" y="4666604"/>
            <a:ext cx="720000" cy="720000"/>
          </a:xfrm>
          <a:prstGeom prst="rect">
            <a:avLst/>
          </a:prstGeom>
        </p:spPr>
      </p:pic>
      <p:pic>
        <p:nvPicPr>
          <p:cNvPr id="13" name="グラフィックス 12" descr="ラベル 単色塗りつぶし">
            <a:extLst>
              <a:ext uri="{FF2B5EF4-FFF2-40B4-BE49-F238E27FC236}">
                <a16:creationId xmlns:a16="http://schemas.microsoft.com/office/drawing/2014/main" id="{1457AA7A-3C8F-03EF-7789-FD140E0419C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81372" y="5310105"/>
            <a:ext cx="720000" cy="720000"/>
          </a:xfrm>
          <a:prstGeom prst="rect">
            <a:avLst/>
          </a:prstGeom>
        </p:spPr>
      </p:pic>
      <p:pic>
        <p:nvPicPr>
          <p:cNvPr id="14" name="グラフィックス 13" descr="ラベル 単色塗りつぶし">
            <a:extLst>
              <a:ext uri="{FF2B5EF4-FFF2-40B4-BE49-F238E27FC236}">
                <a16:creationId xmlns:a16="http://schemas.microsoft.com/office/drawing/2014/main" id="{3592DE38-9CEB-AC0F-4608-32E04E26CD0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829372" y="5126813"/>
            <a:ext cx="720000" cy="720000"/>
          </a:xfrm>
          <a:prstGeom prst="rect">
            <a:avLst/>
          </a:prstGeom>
        </p:spPr>
      </p:pic>
      <p:pic>
        <p:nvPicPr>
          <p:cNvPr id="15" name="グラフィックス 14" descr="ラベル 単色塗りつぶし">
            <a:extLst>
              <a:ext uri="{FF2B5EF4-FFF2-40B4-BE49-F238E27FC236}">
                <a16:creationId xmlns:a16="http://schemas.microsoft.com/office/drawing/2014/main" id="{3291D8DC-B465-6120-CA0F-EDDF2C94DDE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65314" y="4532550"/>
            <a:ext cx="720000" cy="720000"/>
          </a:xfrm>
          <a:prstGeom prst="rect">
            <a:avLst/>
          </a:prstGeom>
        </p:spPr>
      </p:pic>
      <p:pic>
        <p:nvPicPr>
          <p:cNvPr id="16" name="グラフィックス 15" descr="ラベル 単色塗りつぶし">
            <a:extLst>
              <a:ext uri="{FF2B5EF4-FFF2-40B4-BE49-F238E27FC236}">
                <a16:creationId xmlns:a16="http://schemas.microsoft.com/office/drawing/2014/main" id="{11E7A72A-B825-13FE-2813-09FB4E82891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82459" y="4377142"/>
            <a:ext cx="720000" cy="720000"/>
          </a:xfrm>
          <a:prstGeom prst="rect">
            <a:avLst/>
          </a:prstGeom>
        </p:spPr>
      </p:pic>
      <p:pic>
        <p:nvPicPr>
          <p:cNvPr id="17" name="グラフィックス 16" descr="ラベル 単色塗りつぶし">
            <a:extLst>
              <a:ext uri="{FF2B5EF4-FFF2-40B4-BE49-F238E27FC236}">
                <a16:creationId xmlns:a16="http://schemas.microsoft.com/office/drawing/2014/main" id="{0223C03A-12AD-0AC2-F738-3739F2011D1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730459" y="4185142"/>
            <a:ext cx="720000" cy="720000"/>
          </a:xfrm>
          <a:prstGeom prst="rect">
            <a:avLst/>
          </a:prstGeom>
        </p:spPr>
      </p:pic>
      <p:cxnSp>
        <p:nvCxnSpPr>
          <p:cNvPr id="18" name="直線矢印コネクタ 17">
            <a:extLst>
              <a:ext uri="{FF2B5EF4-FFF2-40B4-BE49-F238E27FC236}">
                <a16:creationId xmlns:a16="http://schemas.microsoft.com/office/drawing/2014/main" id="{FB103865-C5E0-08E6-55FA-0D98DF80F007}"/>
              </a:ext>
            </a:extLst>
          </p:cNvPr>
          <p:cNvCxnSpPr>
            <a:cxnSpLocks/>
          </p:cNvCxnSpPr>
          <p:nvPr/>
        </p:nvCxnSpPr>
        <p:spPr>
          <a:xfrm flipV="1">
            <a:off x="4744598" y="4695303"/>
            <a:ext cx="1741919" cy="6013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直線矢印コネクタ 18">
            <a:extLst>
              <a:ext uri="{FF2B5EF4-FFF2-40B4-BE49-F238E27FC236}">
                <a16:creationId xmlns:a16="http://schemas.microsoft.com/office/drawing/2014/main" id="{4C08552B-4499-C817-22C8-C630C6D23E58}"/>
              </a:ext>
            </a:extLst>
          </p:cNvPr>
          <p:cNvCxnSpPr>
            <a:cxnSpLocks/>
          </p:cNvCxnSpPr>
          <p:nvPr/>
        </p:nvCxnSpPr>
        <p:spPr>
          <a:xfrm>
            <a:off x="4818756" y="5426723"/>
            <a:ext cx="1667761" cy="1278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正方形/長方形 20">
            <a:extLst>
              <a:ext uri="{FF2B5EF4-FFF2-40B4-BE49-F238E27FC236}">
                <a16:creationId xmlns:a16="http://schemas.microsoft.com/office/drawing/2014/main" id="{D40FB613-D8A9-2375-66E5-56C84323A72F}"/>
              </a:ext>
            </a:extLst>
          </p:cNvPr>
          <p:cNvSpPr/>
          <p:nvPr/>
        </p:nvSpPr>
        <p:spPr>
          <a:xfrm>
            <a:off x="7549372" y="4551036"/>
            <a:ext cx="1824000" cy="297454"/>
          </a:xfrm>
          <a:prstGeom prst="rect">
            <a:avLst/>
          </a:prstGeom>
        </p:spPr>
        <p:txBody>
          <a:bodyPr wrap="square">
            <a:spAutoFit/>
          </a:bodyPr>
          <a:lstStyle/>
          <a:p>
            <a:pPr marL="121715" indent="-121715" defTabSz="304836">
              <a:buFont typeface="Arial" panose="020B0604020202020204" pitchFamily="34" charset="0"/>
              <a:buChar char="•"/>
              <a:defRPr/>
            </a:pPr>
            <a:r>
              <a:rPr kumimoji="0" lang="ja-JP" altLang="en-US" sz="1333" b="1" kern="0">
                <a:solidFill>
                  <a:srgbClr val="002060"/>
                </a:solidFill>
                <a:latin typeface="Meiryo UI" panose="020B0604030504040204" pitchFamily="50" charset="-128"/>
                <a:ea typeface="Meiryo UI" panose="020B0604030504040204" pitchFamily="50" charset="-128"/>
              </a:rPr>
              <a:t>オプションサービス</a:t>
            </a:r>
            <a:r>
              <a:rPr kumimoji="0" lang="en-US" altLang="ja-JP" sz="1333" b="1" kern="0">
                <a:solidFill>
                  <a:srgbClr val="002060"/>
                </a:solidFill>
                <a:latin typeface="Meiryo UI" panose="020B0604030504040204" pitchFamily="50" charset="-128"/>
                <a:ea typeface="Meiryo UI" panose="020B0604030504040204" pitchFamily="50" charset="-128"/>
              </a:rPr>
              <a:t>A</a:t>
            </a:r>
            <a:endParaRPr kumimoji="0" lang="en-US" altLang="ja-JP" sz="1333" kern="0">
              <a:solidFill>
                <a:srgbClr val="002060"/>
              </a:solidFill>
              <a:latin typeface="Meiryo UI" panose="020B0604030504040204" pitchFamily="50" charset="-128"/>
              <a:ea typeface="Meiryo UI" panose="020B0604030504040204" pitchFamily="50" charset="-128"/>
            </a:endParaRPr>
          </a:p>
        </p:txBody>
      </p:sp>
      <p:sp>
        <p:nvSpPr>
          <p:cNvPr id="23" name="正方形/長方形 22">
            <a:extLst>
              <a:ext uri="{FF2B5EF4-FFF2-40B4-BE49-F238E27FC236}">
                <a16:creationId xmlns:a16="http://schemas.microsoft.com/office/drawing/2014/main" id="{998BCD02-A294-F9BB-2547-33EF544BB818}"/>
              </a:ext>
            </a:extLst>
          </p:cNvPr>
          <p:cNvSpPr/>
          <p:nvPr/>
        </p:nvSpPr>
        <p:spPr>
          <a:xfrm>
            <a:off x="7525717" y="5438945"/>
            <a:ext cx="1824000" cy="297454"/>
          </a:xfrm>
          <a:prstGeom prst="rect">
            <a:avLst/>
          </a:prstGeom>
        </p:spPr>
        <p:txBody>
          <a:bodyPr wrap="square">
            <a:spAutoFit/>
          </a:bodyPr>
          <a:lstStyle/>
          <a:p>
            <a:pPr marL="121715" indent="-121715" defTabSz="304836">
              <a:buFont typeface="Arial" panose="020B0604020202020204" pitchFamily="34" charset="0"/>
              <a:buChar char="•"/>
              <a:defRPr/>
            </a:pPr>
            <a:r>
              <a:rPr kumimoji="0" lang="ja-JP" altLang="en-US" sz="1333" b="1" kern="0">
                <a:solidFill>
                  <a:srgbClr val="002060"/>
                </a:solidFill>
                <a:latin typeface="Meiryo UI" panose="020B0604030504040204" pitchFamily="50" charset="-128"/>
                <a:ea typeface="Meiryo UI" panose="020B0604030504040204" pitchFamily="50" charset="-128"/>
              </a:rPr>
              <a:t>オプションサービス</a:t>
            </a:r>
            <a:r>
              <a:rPr kumimoji="0" lang="en-US" altLang="ja-JP" sz="1333" b="1" kern="0">
                <a:solidFill>
                  <a:srgbClr val="002060"/>
                </a:solidFill>
                <a:latin typeface="Meiryo UI" panose="020B0604030504040204" pitchFamily="50" charset="-128"/>
                <a:ea typeface="Meiryo UI" panose="020B0604030504040204" pitchFamily="50" charset="-128"/>
              </a:rPr>
              <a:t>B</a:t>
            </a:r>
          </a:p>
        </p:txBody>
      </p:sp>
      <p:pic>
        <p:nvPicPr>
          <p:cNvPr id="27" name="グラフィックス 26" descr="ラベル 単色塗りつぶし">
            <a:extLst>
              <a:ext uri="{FF2B5EF4-FFF2-40B4-BE49-F238E27FC236}">
                <a16:creationId xmlns:a16="http://schemas.microsoft.com/office/drawing/2014/main" id="{A3F285B9-367A-AA0E-DE83-52356920965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34517" y="5277765"/>
            <a:ext cx="720000" cy="720000"/>
          </a:xfrm>
          <a:prstGeom prst="rect">
            <a:avLst/>
          </a:prstGeom>
        </p:spPr>
      </p:pic>
      <p:pic>
        <p:nvPicPr>
          <p:cNvPr id="28" name="グラフィックス 27" descr="ラベル 単色塗りつぶし">
            <a:extLst>
              <a:ext uri="{FF2B5EF4-FFF2-40B4-BE49-F238E27FC236}">
                <a16:creationId xmlns:a16="http://schemas.microsoft.com/office/drawing/2014/main" id="{82EC0573-EB70-064A-6196-ED8C2411676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582517" y="5085765"/>
            <a:ext cx="720000" cy="720000"/>
          </a:xfrm>
          <a:prstGeom prst="rect">
            <a:avLst/>
          </a:prstGeom>
        </p:spPr>
      </p:pic>
      <p:sp>
        <p:nvSpPr>
          <p:cNvPr id="30" name="テキスト ボックス 29">
            <a:extLst>
              <a:ext uri="{FF2B5EF4-FFF2-40B4-BE49-F238E27FC236}">
                <a16:creationId xmlns:a16="http://schemas.microsoft.com/office/drawing/2014/main" id="{DDD7F059-F267-8404-24AE-485954130FF7}"/>
              </a:ext>
            </a:extLst>
          </p:cNvPr>
          <p:cNvSpPr txBox="1"/>
          <p:nvPr/>
        </p:nvSpPr>
        <p:spPr>
          <a:xfrm>
            <a:off x="982797" y="4367708"/>
            <a:ext cx="4686483" cy="379656"/>
          </a:xfrm>
          <a:prstGeom prst="rect">
            <a:avLst/>
          </a:prstGeom>
          <a:noFill/>
        </p:spPr>
        <p:txBody>
          <a:bodyPr wrap="square">
            <a:spAutoFit/>
          </a:bodyPr>
          <a:lstStyle/>
          <a:p>
            <a:pPr defTabSz="609580">
              <a:defRPr/>
            </a:pPr>
            <a:r>
              <a:rPr lang="ja-JP" altLang="en-US" sz="1867" b="1">
                <a:solidFill>
                  <a:srgbClr val="000000"/>
                </a:solidFill>
                <a:latin typeface="メイリオ" panose="020B0604030504040204" pitchFamily="50" charset="-128"/>
                <a:ea typeface="メイリオ" panose="020B0604030504040204" pitchFamily="50" charset="-128"/>
              </a:rPr>
              <a:t>≪セキュリティチケットご提供イメージ≫</a:t>
            </a:r>
            <a:endParaRPr lang="en-US" altLang="ja-JP" sz="1867" b="1">
              <a:solidFill>
                <a:srgbClr val="000000"/>
              </a:solidFill>
              <a:latin typeface="メイリオ" panose="020B0604030504040204" pitchFamily="50" charset="-128"/>
              <a:ea typeface="メイリオ" panose="020B0604030504040204" pitchFamily="50" charset="-128"/>
            </a:endParaRPr>
          </a:p>
        </p:txBody>
      </p:sp>
      <p:sp>
        <p:nvSpPr>
          <p:cNvPr id="34" name="正方形/長方形 33">
            <a:extLst>
              <a:ext uri="{FF2B5EF4-FFF2-40B4-BE49-F238E27FC236}">
                <a16:creationId xmlns:a16="http://schemas.microsoft.com/office/drawing/2014/main" id="{B50EE48A-9ACC-4F28-FA8D-9C5271B2997F}"/>
              </a:ext>
            </a:extLst>
          </p:cNvPr>
          <p:cNvSpPr/>
          <p:nvPr/>
        </p:nvSpPr>
        <p:spPr>
          <a:xfrm>
            <a:off x="3178629" y="5928399"/>
            <a:ext cx="1915886" cy="449623"/>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836">
              <a:defRPr/>
            </a:pPr>
            <a:r>
              <a:rPr lang="ja-JP" altLang="en-US" sz="1200" b="1">
                <a:solidFill>
                  <a:srgbClr val="FFFFFF"/>
                </a:solidFill>
                <a:latin typeface="メイリオ"/>
                <a:ea typeface="メイリオ"/>
              </a:rPr>
              <a:t>セキュリティチケットをご購入いただくことで</a:t>
            </a:r>
          </a:p>
        </p:txBody>
      </p:sp>
      <p:sp>
        <p:nvSpPr>
          <p:cNvPr id="37" name="正方形/長方形 36">
            <a:extLst>
              <a:ext uri="{FF2B5EF4-FFF2-40B4-BE49-F238E27FC236}">
                <a16:creationId xmlns:a16="http://schemas.microsoft.com/office/drawing/2014/main" id="{132CB6F7-DF09-BC69-1560-B4D57C3ADE9C}"/>
              </a:ext>
            </a:extLst>
          </p:cNvPr>
          <p:cNvSpPr/>
          <p:nvPr/>
        </p:nvSpPr>
        <p:spPr>
          <a:xfrm>
            <a:off x="6925402" y="5928399"/>
            <a:ext cx="1915886" cy="449623"/>
          </a:xfrm>
          <a:prstGeom prst="rect">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836">
              <a:defRPr/>
            </a:pPr>
            <a:r>
              <a:rPr lang="ja-JP" altLang="en-US" sz="1200" b="1">
                <a:solidFill>
                  <a:srgbClr val="FFFFFF"/>
                </a:solidFill>
                <a:latin typeface="メイリオ"/>
                <a:ea typeface="メイリオ"/>
              </a:rPr>
              <a:t>お見積ご提示した</a:t>
            </a:r>
            <a:endParaRPr lang="en-US" altLang="ja-JP" sz="1200" b="1">
              <a:solidFill>
                <a:srgbClr val="FFFFFF"/>
              </a:solidFill>
              <a:latin typeface="メイリオ"/>
              <a:ea typeface="メイリオ"/>
            </a:endParaRPr>
          </a:p>
          <a:p>
            <a:pPr algn="ctr" defTabSz="304836">
              <a:defRPr/>
            </a:pPr>
            <a:r>
              <a:rPr lang="ja-JP" altLang="en-US" sz="1200" b="1">
                <a:solidFill>
                  <a:srgbClr val="FFFFFF"/>
                </a:solidFill>
                <a:latin typeface="メイリオ"/>
                <a:ea typeface="メイリオ"/>
              </a:rPr>
              <a:t>オプションをご提供</a:t>
            </a:r>
          </a:p>
        </p:txBody>
      </p:sp>
      <p:sp>
        <p:nvSpPr>
          <p:cNvPr id="38" name="矢印: 右 37">
            <a:extLst>
              <a:ext uri="{FF2B5EF4-FFF2-40B4-BE49-F238E27FC236}">
                <a16:creationId xmlns:a16="http://schemas.microsoft.com/office/drawing/2014/main" id="{7242B861-88F0-3930-7CF9-B4A7A9B0839E}"/>
              </a:ext>
            </a:extLst>
          </p:cNvPr>
          <p:cNvSpPr/>
          <p:nvPr/>
        </p:nvSpPr>
        <p:spPr>
          <a:xfrm>
            <a:off x="5229615" y="5979791"/>
            <a:ext cx="1560686" cy="346841"/>
          </a:xfrm>
          <a:prstGeom prst="rightArrow">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304836">
              <a:defRPr/>
            </a:pPr>
            <a:endParaRPr lang="ja-JP" altLang="en-US" sz="1200">
              <a:solidFill>
                <a:srgbClr val="FFFFFF"/>
              </a:solidFill>
              <a:latin typeface="メイリオ"/>
              <a:ea typeface="メイリオ"/>
            </a:endParaRPr>
          </a:p>
        </p:txBody>
      </p:sp>
    </p:spTree>
    <p:extLst>
      <p:ext uri="{BB962C8B-B14F-4D97-AF65-F5344CB8AC3E}">
        <p14:creationId xmlns:p14="http://schemas.microsoft.com/office/powerpoint/2010/main" val="3527106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E30FD3BF-8F38-1F48-25B0-838B843E1541}"/>
              </a:ext>
            </a:extLst>
          </p:cNvPr>
          <p:cNvSpPr txBox="1"/>
          <p:nvPr/>
        </p:nvSpPr>
        <p:spPr>
          <a:xfrm>
            <a:off x="275171" y="711855"/>
            <a:ext cx="11801497" cy="584775"/>
          </a:xfrm>
          <a:prstGeom prst="rect">
            <a:avLst/>
          </a:prstGeom>
          <a:noFill/>
        </p:spPr>
        <p:txBody>
          <a:bodyPr wrap="square" rtlCol="0">
            <a:spAutoFit/>
          </a:bodyPr>
          <a:lstStyle/>
          <a:p>
            <a:pPr defTabSz="304786">
              <a:defRPr/>
            </a:pPr>
            <a:r>
              <a:rPr lang="ja-JP" altLang="en-US" sz="1600" dirty="0">
                <a:solidFill>
                  <a:prstClr val="black"/>
                </a:solidFill>
                <a:latin typeface="メイリオ" panose="020B0604030504040204" pitchFamily="50" charset="-128"/>
                <a:ea typeface="メイリオ" panose="020B0604030504040204" pitchFamily="50" charset="-128"/>
              </a:rPr>
              <a:t>セキュリティチケットオプションで提供するセキュリティ商材一覧です。</a:t>
            </a:r>
            <a:r>
              <a:rPr lang="ja-JP" altLang="en-US" sz="1600" dirty="0">
                <a:latin typeface="メイリオ" panose="020B0604030504040204" pitchFamily="50" charset="-128"/>
                <a:ea typeface="メイリオ" panose="020B0604030504040204" pitchFamily="50" charset="-128"/>
              </a:rPr>
              <a:t>セキュリティ対策に必要なツールやサービスを幅広く</a:t>
            </a:r>
            <a:endParaRPr lang="en-US" altLang="ja-JP" sz="1600" dirty="0">
              <a:latin typeface="メイリオ" panose="020B0604030504040204" pitchFamily="50" charset="-128"/>
              <a:ea typeface="メイリオ" panose="020B0604030504040204" pitchFamily="50" charset="-128"/>
            </a:endParaRPr>
          </a:p>
          <a:p>
            <a:pPr defTabSz="304786">
              <a:defRPr/>
            </a:pPr>
            <a:r>
              <a:rPr lang="ja-JP" altLang="en-US" sz="1600" dirty="0">
                <a:latin typeface="メイリオ" panose="020B0604030504040204" pitchFamily="50" charset="-128"/>
                <a:ea typeface="メイリオ" panose="020B0604030504040204" pitchFamily="50" charset="-128"/>
              </a:rPr>
              <a:t>ご用意しています。ご要望の際は弊社営業担当もしくは「セキュリティ</a:t>
            </a:r>
            <a:r>
              <a:rPr lang="en-US" altLang="ja-JP" sz="1600" dirty="0">
                <a:latin typeface="メイリオ" panose="020B0604030504040204" pitchFamily="50" charset="-128"/>
                <a:ea typeface="メイリオ" panose="020B0604030504040204" pitchFamily="50" charset="-128"/>
              </a:rPr>
              <a:t>YOROZU</a:t>
            </a:r>
            <a:r>
              <a:rPr lang="ja-JP" altLang="en-US" sz="1600" dirty="0">
                <a:latin typeface="メイリオ" panose="020B0604030504040204" pitchFamily="50" charset="-128"/>
                <a:ea typeface="メイリオ" panose="020B0604030504040204" pitchFamily="50" charset="-128"/>
              </a:rPr>
              <a:t>相談窓口」までお問い合わせください。</a:t>
            </a:r>
            <a:endParaRPr lang="en-US" altLang="ja-JP" sz="1600" dirty="0">
              <a:latin typeface="メイリオ" panose="020B0604030504040204" pitchFamily="50" charset="-128"/>
              <a:ea typeface="メイリオ" panose="020B0604030504040204" pitchFamily="50" charset="-128"/>
            </a:endParaRPr>
          </a:p>
        </p:txBody>
      </p:sp>
      <p:sp>
        <p:nvSpPr>
          <p:cNvPr id="52" name="四角形: 角を丸くする 51">
            <a:extLst>
              <a:ext uri="{FF2B5EF4-FFF2-40B4-BE49-F238E27FC236}">
                <a16:creationId xmlns:a16="http://schemas.microsoft.com/office/drawing/2014/main" id="{23A5C031-D6C9-62F0-914B-BB49D9ECB046}"/>
              </a:ext>
            </a:extLst>
          </p:cNvPr>
          <p:cNvSpPr/>
          <p:nvPr/>
        </p:nvSpPr>
        <p:spPr>
          <a:xfrm>
            <a:off x="329754" y="1333016"/>
            <a:ext cx="4905088" cy="202599"/>
          </a:xfrm>
          <a:prstGeom prst="roundRect">
            <a:avLst>
              <a:gd name="adj" fmla="val 50000"/>
            </a:avLst>
          </a:prstGeom>
          <a:solidFill>
            <a:schemeClr val="bg1">
              <a:lumMod val="85000"/>
            </a:schemeClr>
          </a:solidFill>
          <a:ln>
            <a:solidFill>
              <a:schemeClr val="bg1">
                <a:lumMod val="75000"/>
              </a:schemeClr>
            </a:solidFill>
          </a:ln>
        </p:spPr>
        <p:style>
          <a:lnRef idx="2">
            <a:schemeClr val="dk1">
              <a:shade val="50000"/>
            </a:schemeClr>
          </a:lnRef>
          <a:fillRef idx="1">
            <a:schemeClr val="dk1"/>
          </a:fillRef>
          <a:effectRef idx="0">
            <a:schemeClr val="dk1"/>
          </a:effectRef>
          <a:fontRef idx="minor">
            <a:schemeClr val="lt1"/>
          </a:fontRef>
        </p:style>
        <p:txBody>
          <a:bodyPr tIns="47977" rtlCol="0" anchor="ctr"/>
          <a:lstStyle/>
          <a:p>
            <a:pPr algn="ctr" defTabSz="304786">
              <a:defRPr/>
            </a:pPr>
            <a:r>
              <a:rPr lang="ja-JP" altLang="en-US" sz="1067" b="1">
                <a:solidFill>
                  <a:srgbClr val="000000"/>
                </a:solidFill>
                <a:latin typeface="メイリオ" panose="020B0604030504040204" pitchFamily="50" charset="-128"/>
                <a:ea typeface="メイリオ" panose="020B0604030504040204" pitchFamily="50" charset="-128"/>
              </a:rPr>
              <a:t>中堅中小企業向けセキュリティマップ</a:t>
            </a:r>
          </a:p>
        </p:txBody>
      </p:sp>
      <p:sp>
        <p:nvSpPr>
          <p:cNvPr id="71" name="テキスト ボックス 70">
            <a:extLst>
              <a:ext uri="{FF2B5EF4-FFF2-40B4-BE49-F238E27FC236}">
                <a16:creationId xmlns:a16="http://schemas.microsoft.com/office/drawing/2014/main" id="{7BAD86A6-F8FD-623F-7E81-B4C469C7E8FA}"/>
              </a:ext>
            </a:extLst>
          </p:cNvPr>
          <p:cNvSpPr txBox="1"/>
          <p:nvPr/>
        </p:nvSpPr>
        <p:spPr>
          <a:xfrm>
            <a:off x="8502259" y="6262477"/>
            <a:ext cx="2080444" cy="230832"/>
          </a:xfrm>
          <a:prstGeom prst="rect">
            <a:avLst/>
          </a:prstGeom>
          <a:noFill/>
        </p:spPr>
        <p:txBody>
          <a:bodyPr wrap="square">
            <a:spAutoFit/>
          </a:bodyPr>
          <a:lstStyle/>
          <a:p>
            <a:pPr defTabSz="304786">
              <a:defRPr/>
            </a:pPr>
            <a:r>
              <a:rPr lang="en-US" altLang="ja-JP" sz="900">
                <a:solidFill>
                  <a:srgbClr val="000000"/>
                </a:solidFill>
                <a:latin typeface="メイリオ" panose="020B0604030504040204" pitchFamily="50" charset="-128"/>
                <a:ea typeface="メイリオ" panose="020B0604030504040204" pitchFamily="50" charset="-128"/>
              </a:rPr>
              <a:t>※</a:t>
            </a:r>
            <a:r>
              <a:rPr lang="ja-JP" altLang="en-US" sz="900">
                <a:solidFill>
                  <a:srgbClr val="000000"/>
                </a:solidFill>
                <a:latin typeface="メイリオ" panose="020B0604030504040204" pitchFamily="50" charset="-128"/>
                <a:ea typeface="メイリオ" panose="020B0604030504040204" pitchFamily="50" charset="-128"/>
              </a:rPr>
              <a:t>現時点で提供ベンダの紹介まで</a:t>
            </a:r>
            <a:endParaRPr lang="en-US" altLang="ja-JP" sz="900">
              <a:solidFill>
                <a:srgbClr val="000000"/>
              </a:solidFill>
              <a:latin typeface="メイリオ" panose="020B0604030504040204" pitchFamily="50" charset="-128"/>
              <a:ea typeface="メイリオ" panose="020B0604030504040204" pitchFamily="50" charset="-128"/>
            </a:endParaRPr>
          </a:p>
        </p:txBody>
      </p:sp>
      <p:sp>
        <p:nvSpPr>
          <p:cNvPr id="76" name="タイトル 7">
            <a:extLst>
              <a:ext uri="{FF2B5EF4-FFF2-40B4-BE49-F238E27FC236}">
                <a16:creationId xmlns:a16="http://schemas.microsoft.com/office/drawing/2014/main" id="{C66302E9-8E6A-3B55-958D-EADC9DFC7080}"/>
              </a:ext>
            </a:extLst>
          </p:cNvPr>
          <p:cNvSpPr>
            <a:spLocks noGrp="1"/>
          </p:cNvSpPr>
          <p:nvPr>
            <p:ph type="title"/>
          </p:nvPr>
        </p:nvSpPr>
        <p:spPr/>
        <p:txBody>
          <a:bodyPr/>
          <a:lstStyle/>
          <a:p>
            <a:r>
              <a:rPr lang="ja-JP" altLang="en-US" sz="2799"/>
              <a:t>「セキュリティ</a:t>
            </a:r>
            <a:r>
              <a:rPr lang="en-US" altLang="ja-JP" sz="2799"/>
              <a:t>YOROZU</a:t>
            </a:r>
            <a:r>
              <a:rPr lang="ja-JP" altLang="en-US" sz="2933"/>
              <a:t>相談</a:t>
            </a:r>
            <a:r>
              <a:rPr lang="ja-JP" altLang="en-US" sz="2799"/>
              <a:t>」オプション</a:t>
            </a:r>
          </a:p>
        </p:txBody>
      </p:sp>
      <p:cxnSp>
        <p:nvCxnSpPr>
          <p:cNvPr id="61" name="直線コネクタ 60">
            <a:extLst>
              <a:ext uri="{FF2B5EF4-FFF2-40B4-BE49-F238E27FC236}">
                <a16:creationId xmlns:a16="http://schemas.microsoft.com/office/drawing/2014/main" id="{E450DAB2-10B0-AF10-57A2-374171D74CFA}"/>
              </a:ext>
            </a:extLst>
          </p:cNvPr>
          <p:cNvCxnSpPr>
            <a:cxnSpLocks/>
          </p:cNvCxnSpPr>
          <p:nvPr/>
        </p:nvCxnSpPr>
        <p:spPr>
          <a:xfrm>
            <a:off x="1966060" y="2232571"/>
            <a:ext cx="323702" cy="267252"/>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2" name="直線コネクタ 81">
            <a:extLst>
              <a:ext uri="{FF2B5EF4-FFF2-40B4-BE49-F238E27FC236}">
                <a16:creationId xmlns:a16="http://schemas.microsoft.com/office/drawing/2014/main" id="{DD0CBA60-0E37-E558-BCBE-647FA153BE30}"/>
              </a:ext>
            </a:extLst>
          </p:cNvPr>
          <p:cNvCxnSpPr>
            <a:cxnSpLocks/>
          </p:cNvCxnSpPr>
          <p:nvPr/>
        </p:nvCxnSpPr>
        <p:spPr>
          <a:xfrm>
            <a:off x="2418222" y="3258506"/>
            <a:ext cx="0" cy="24844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3" name="直線コネクタ 82">
            <a:extLst>
              <a:ext uri="{FF2B5EF4-FFF2-40B4-BE49-F238E27FC236}">
                <a16:creationId xmlns:a16="http://schemas.microsoft.com/office/drawing/2014/main" id="{6FD587DA-F5B2-0ED9-30BF-13C2ADD33C3F}"/>
              </a:ext>
            </a:extLst>
          </p:cNvPr>
          <p:cNvCxnSpPr>
            <a:cxnSpLocks/>
          </p:cNvCxnSpPr>
          <p:nvPr/>
        </p:nvCxnSpPr>
        <p:spPr>
          <a:xfrm>
            <a:off x="3114121" y="3241957"/>
            <a:ext cx="0" cy="24844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5" name="直線コネクタ 84">
            <a:extLst>
              <a:ext uri="{FF2B5EF4-FFF2-40B4-BE49-F238E27FC236}">
                <a16:creationId xmlns:a16="http://schemas.microsoft.com/office/drawing/2014/main" id="{92BFDCE9-5911-B9E3-08C9-E95F7D787220}"/>
              </a:ext>
            </a:extLst>
          </p:cNvPr>
          <p:cNvCxnSpPr>
            <a:cxnSpLocks/>
          </p:cNvCxnSpPr>
          <p:nvPr/>
        </p:nvCxnSpPr>
        <p:spPr>
          <a:xfrm flipH="1">
            <a:off x="3259716" y="2153043"/>
            <a:ext cx="240779" cy="380942"/>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線コネクタ 85">
            <a:extLst>
              <a:ext uri="{FF2B5EF4-FFF2-40B4-BE49-F238E27FC236}">
                <a16:creationId xmlns:a16="http://schemas.microsoft.com/office/drawing/2014/main" id="{5D63C527-0DD8-D2CC-74A1-2EB562AD2D90}"/>
              </a:ext>
            </a:extLst>
          </p:cNvPr>
          <p:cNvCxnSpPr>
            <a:cxnSpLocks/>
          </p:cNvCxnSpPr>
          <p:nvPr/>
        </p:nvCxnSpPr>
        <p:spPr>
          <a:xfrm>
            <a:off x="2778033" y="2117643"/>
            <a:ext cx="842" cy="430978"/>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7" name="直線コネクタ 86">
            <a:extLst>
              <a:ext uri="{FF2B5EF4-FFF2-40B4-BE49-F238E27FC236}">
                <a16:creationId xmlns:a16="http://schemas.microsoft.com/office/drawing/2014/main" id="{8E9E8E1C-4B17-7AB4-182C-7F6A9EA1F99E}"/>
              </a:ext>
            </a:extLst>
          </p:cNvPr>
          <p:cNvCxnSpPr>
            <a:cxnSpLocks/>
          </p:cNvCxnSpPr>
          <p:nvPr/>
        </p:nvCxnSpPr>
        <p:spPr>
          <a:xfrm>
            <a:off x="2759559" y="2520080"/>
            <a:ext cx="0" cy="1211503"/>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8" name="四角形: 角を丸くする 87">
            <a:extLst>
              <a:ext uri="{FF2B5EF4-FFF2-40B4-BE49-F238E27FC236}">
                <a16:creationId xmlns:a16="http://schemas.microsoft.com/office/drawing/2014/main" id="{33BE5983-D2BE-2875-0CDA-7432A33C30E6}"/>
              </a:ext>
            </a:extLst>
          </p:cNvPr>
          <p:cNvSpPr/>
          <p:nvPr/>
        </p:nvSpPr>
        <p:spPr>
          <a:xfrm>
            <a:off x="1810954" y="3060929"/>
            <a:ext cx="1862225" cy="228708"/>
          </a:xfrm>
          <a:prstGeom prst="roundRect">
            <a:avLst>
              <a:gd name="adj" fmla="val 50000"/>
            </a:avLst>
          </a:prstGeom>
          <a:solidFill>
            <a:schemeClr val="bg1">
              <a:lumMod val="95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tIns="47956" rtlCol="0" anchor="ct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お客さま</a:t>
            </a:r>
            <a:r>
              <a:rPr kumimoji="0" lang="en-US" altLang="ja-JP" sz="800" b="1">
                <a:solidFill>
                  <a:prstClr val="black"/>
                </a:solidFill>
                <a:latin typeface="メイリオ" panose="020B0604030504040204" pitchFamily="50" charset="-128"/>
                <a:ea typeface="メイリオ" panose="020B0604030504040204" pitchFamily="50" charset="-128"/>
              </a:rPr>
              <a:t>NW</a:t>
            </a:r>
            <a:endParaRPr kumimoji="0" lang="ja-JP" altLang="en-US" sz="800" b="1">
              <a:solidFill>
                <a:prstClr val="black"/>
              </a:solidFill>
              <a:latin typeface="メイリオ" panose="020B0604030504040204" pitchFamily="50" charset="-128"/>
              <a:ea typeface="メイリオ" panose="020B0604030504040204" pitchFamily="50" charset="-128"/>
            </a:endParaRPr>
          </a:p>
        </p:txBody>
      </p:sp>
      <p:sp>
        <p:nvSpPr>
          <p:cNvPr id="89" name="四角形: 角を丸くする 88">
            <a:extLst>
              <a:ext uri="{FF2B5EF4-FFF2-40B4-BE49-F238E27FC236}">
                <a16:creationId xmlns:a16="http://schemas.microsoft.com/office/drawing/2014/main" id="{F21E9571-F744-89EA-3C1E-6C1655A9AB7B}"/>
              </a:ext>
            </a:extLst>
          </p:cNvPr>
          <p:cNvSpPr/>
          <p:nvPr/>
        </p:nvSpPr>
        <p:spPr>
          <a:xfrm>
            <a:off x="2090503" y="2429466"/>
            <a:ext cx="1303122" cy="267252"/>
          </a:xfrm>
          <a:prstGeom prst="roundRect">
            <a:avLst>
              <a:gd name="adj" fmla="val 50000"/>
            </a:avLst>
          </a:prstGeom>
          <a:solidFill>
            <a:schemeClr val="bg1">
              <a:lumMod val="95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インターネット</a:t>
            </a:r>
          </a:p>
        </p:txBody>
      </p:sp>
      <p:sp>
        <p:nvSpPr>
          <p:cNvPr id="90" name="正方形/長方形 89">
            <a:extLst>
              <a:ext uri="{FF2B5EF4-FFF2-40B4-BE49-F238E27FC236}">
                <a16:creationId xmlns:a16="http://schemas.microsoft.com/office/drawing/2014/main" id="{38B0D198-B856-DBFC-B3FD-DFBD0FD741EF}"/>
              </a:ext>
            </a:extLst>
          </p:cNvPr>
          <p:cNvSpPr/>
          <p:nvPr/>
        </p:nvSpPr>
        <p:spPr>
          <a:xfrm>
            <a:off x="1745467" y="3487157"/>
            <a:ext cx="3311933" cy="1030403"/>
          </a:xfrm>
          <a:prstGeom prst="rect">
            <a:avLst/>
          </a:prstGeom>
          <a:solidFill>
            <a:schemeClr val="bg1"/>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203151">
              <a:defRPr/>
            </a:pPr>
            <a:endParaRPr kumimoji="0" lang="ja-JP" altLang="en-US" sz="667">
              <a:solidFill>
                <a:prstClr val="black"/>
              </a:solidFill>
              <a:latin typeface="メイリオ" panose="020B0604030504040204" pitchFamily="50" charset="-128"/>
              <a:ea typeface="メイリオ" panose="020B0604030504040204" pitchFamily="50" charset="-128"/>
            </a:endParaRPr>
          </a:p>
        </p:txBody>
      </p:sp>
      <p:pic>
        <p:nvPicPr>
          <p:cNvPr id="91" name="グラフィックス 90">
            <a:extLst>
              <a:ext uri="{FF2B5EF4-FFF2-40B4-BE49-F238E27FC236}">
                <a16:creationId xmlns:a16="http://schemas.microsoft.com/office/drawing/2014/main" id="{756A90B7-72E6-26AE-C72C-093895ABBB5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265684" y="3929156"/>
            <a:ext cx="203934" cy="301988"/>
          </a:xfrm>
          <a:prstGeom prst="rect">
            <a:avLst/>
          </a:prstGeom>
        </p:spPr>
      </p:pic>
      <p:pic>
        <p:nvPicPr>
          <p:cNvPr id="92" name="グラフィックス 91">
            <a:extLst>
              <a:ext uri="{FF2B5EF4-FFF2-40B4-BE49-F238E27FC236}">
                <a16:creationId xmlns:a16="http://schemas.microsoft.com/office/drawing/2014/main" id="{35E40D25-1DAD-1294-9B97-94C034CD727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25426" y="3969687"/>
            <a:ext cx="367036" cy="199597"/>
          </a:xfrm>
          <a:prstGeom prst="rect">
            <a:avLst/>
          </a:prstGeom>
        </p:spPr>
      </p:pic>
      <p:sp>
        <p:nvSpPr>
          <p:cNvPr id="93" name="正方形/長方形 92">
            <a:extLst>
              <a:ext uri="{FF2B5EF4-FFF2-40B4-BE49-F238E27FC236}">
                <a16:creationId xmlns:a16="http://schemas.microsoft.com/office/drawing/2014/main" id="{A33E5577-7ED7-F59B-46D4-F55F1A135693}"/>
              </a:ext>
            </a:extLst>
          </p:cNvPr>
          <p:cNvSpPr/>
          <p:nvPr/>
        </p:nvSpPr>
        <p:spPr>
          <a:xfrm>
            <a:off x="2583709" y="2823259"/>
            <a:ext cx="351701" cy="2672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03151">
              <a:defRPr/>
            </a:pPr>
            <a:endParaRPr kumimoji="0" lang="ja-JP" altLang="en-US" sz="1333">
              <a:solidFill>
                <a:prstClr val="white"/>
              </a:solidFill>
              <a:latin typeface="メイリオ" panose="020B0604030504040204" pitchFamily="50" charset="-128"/>
              <a:ea typeface="メイリオ" panose="020B0604030504040204" pitchFamily="50" charset="-128"/>
            </a:endParaRPr>
          </a:p>
        </p:txBody>
      </p:sp>
      <p:pic>
        <p:nvPicPr>
          <p:cNvPr id="94" name="グラフィックス 93">
            <a:extLst>
              <a:ext uri="{FF2B5EF4-FFF2-40B4-BE49-F238E27FC236}">
                <a16:creationId xmlns:a16="http://schemas.microsoft.com/office/drawing/2014/main" id="{73982346-7D74-C6DC-984D-8563682C515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134949" y="5018438"/>
            <a:ext cx="382789" cy="240024"/>
          </a:xfrm>
          <a:prstGeom prst="rect">
            <a:avLst/>
          </a:prstGeom>
        </p:spPr>
      </p:pic>
      <p:pic>
        <p:nvPicPr>
          <p:cNvPr id="95" name="グラフィックス 94">
            <a:extLst>
              <a:ext uri="{FF2B5EF4-FFF2-40B4-BE49-F238E27FC236}">
                <a16:creationId xmlns:a16="http://schemas.microsoft.com/office/drawing/2014/main" id="{909930C3-F62A-48E0-ECE4-CEF06181661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78502" y="5023706"/>
            <a:ext cx="201120" cy="211690"/>
          </a:xfrm>
          <a:prstGeom prst="rect">
            <a:avLst/>
          </a:prstGeom>
        </p:spPr>
      </p:pic>
      <p:sp>
        <p:nvSpPr>
          <p:cNvPr id="96" name="正方形/長方形 95">
            <a:extLst>
              <a:ext uri="{FF2B5EF4-FFF2-40B4-BE49-F238E27FC236}">
                <a16:creationId xmlns:a16="http://schemas.microsoft.com/office/drawing/2014/main" id="{384CD269-12F2-172B-8883-E714EB047EF9}"/>
              </a:ext>
            </a:extLst>
          </p:cNvPr>
          <p:cNvSpPr/>
          <p:nvPr/>
        </p:nvSpPr>
        <p:spPr>
          <a:xfrm>
            <a:off x="784710" y="2533984"/>
            <a:ext cx="818312" cy="755653"/>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defTabSz="203151">
              <a:defRPr/>
            </a:pPr>
            <a:endParaRPr kumimoji="0" lang="ja-JP" altLang="en-US" sz="700" b="1">
              <a:solidFill>
                <a:prstClr val="black"/>
              </a:solidFill>
              <a:latin typeface="メイリオ" panose="020B0604030504040204" pitchFamily="50" charset="-128"/>
              <a:ea typeface="メイリオ" panose="020B0604030504040204" pitchFamily="50" charset="-128"/>
            </a:endParaRPr>
          </a:p>
        </p:txBody>
      </p:sp>
      <p:sp>
        <p:nvSpPr>
          <p:cNvPr id="97" name="正方形/長方形 96">
            <a:extLst>
              <a:ext uri="{FF2B5EF4-FFF2-40B4-BE49-F238E27FC236}">
                <a16:creationId xmlns:a16="http://schemas.microsoft.com/office/drawing/2014/main" id="{8428A5D7-1277-A2D4-A694-84F084F60CA0}"/>
              </a:ext>
            </a:extLst>
          </p:cNvPr>
          <p:cNvSpPr/>
          <p:nvPr/>
        </p:nvSpPr>
        <p:spPr>
          <a:xfrm>
            <a:off x="2952086" y="4930460"/>
            <a:ext cx="1980207" cy="608364"/>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defTabSz="203151">
              <a:defRPr/>
            </a:pPr>
            <a:endParaRPr kumimoji="0" lang="ja-JP" altLang="en-US" sz="667">
              <a:solidFill>
                <a:prstClr val="black"/>
              </a:solidFill>
              <a:latin typeface="メイリオ" panose="020B0604030504040204" pitchFamily="50" charset="-128"/>
              <a:ea typeface="メイリオ" panose="020B0604030504040204" pitchFamily="50" charset="-128"/>
            </a:endParaRPr>
          </a:p>
        </p:txBody>
      </p:sp>
      <p:sp>
        <p:nvSpPr>
          <p:cNvPr id="98" name="正方形/長方形 97">
            <a:extLst>
              <a:ext uri="{FF2B5EF4-FFF2-40B4-BE49-F238E27FC236}">
                <a16:creationId xmlns:a16="http://schemas.microsoft.com/office/drawing/2014/main" id="{73C2C004-C62B-6472-3C9A-1E73DDD413D7}"/>
              </a:ext>
            </a:extLst>
          </p:cNvPr>
          <p:cNvSpPr/>
          <p:nvPr/>
        </p:nvSpPr>
        <p:spPr>
          <a:xfrm>
            <a:off x="757245" y="4919681"/>
            <a:ext cx="1955487" cy="617963"/>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b"/>
          <a:lstStyle/>
          <a:p>
            <a:pPr algn="ctr" defTabSz="203151">
              <a:defRPr/>
            </a:pPr>
            <a:endParaRPr kumimoji="0" lang="ja-JP" altLang="en-US" sz="667">
              <a:solidFill>
                <a:prstClr val="black"/>
              </a:solidFill>
              <a:latin typeface="メイリオ" panose="020B0604030504040204" pitchFamily="50" charset="-128"/>
              <a:ea typeface="メイリオ" panose="020B0604030504040204" pitchFamily="50" charset="-128"/>
            </a:endParaRPr>
          </a:p>
        </p:txBody>
      </p:sp>
      <p:sp>
        <p:nvSpPr>
          <p:cNvPr id="99" name="正方形/長方形 98">
            <a:extLst>
              <a:ext uri="{FF2B5EF4-FFF2-40B4-BE49-F238E27FC236}">
                <a16:creationId xmlns:a16="http://schemas.microsoft.com/office/drawing/2014/main" id="{88CB2A6B-C87B-5F41-D8E9-EB2F5D88EA4F}"/>
              </a:ext>
            </a:extLst>
          </p:cNvPr>
          <p:cNvSpPr/>
          <p:nvPr/>
        </p:nvSpPr>
        <p:spPr>
          <a:xfrm>
            <a:off x="4111652" y="2476675"/>
            <a:ext cx="940339" cy="67326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b"/>
          <a:lstStyle/>
          <a:p>
            <a:pPr algn="ctr" defTabSz="203151">
              <a:defRPr/>
            </a:pPr>
            <a:endParaRPr kumimoji="0" lang="ja-JP" altLang="en-US" sz="667">
              <a:solidFill>
                <a:prstClr val="black"/>
              </a:solidFill>
              <a:latin typeface="メイリオ" panose="020B0604030504040204" pitchFamily="50" charset="-128"/>
              <a:ea typeface="メイリオ" panose="020B0604030504040204" pitchFamily="50" charset="-128"/>
            </a:endParaRPr>
          </a:p>
        </p:txBody>
      </p:sp>
      <p:cxnSp>
        <p:nvCxnSpPr>
          <p:cNvPr id="100" name="直線矢印コネクタ 99">
            <a:extLst>
              <a:ext uri="{FF2B5EF4-FFF2-40B4-BE49-F238E27FC236}">
                <a16:creationId xmlns:a16="http://schemas.microsoft.com/office/drawing/2014/main" id="{97176E42-CA8F-8340-9E9B-9C5F30346173}"/>
              </a:ext>
            </a:extLst>
          </p:cNvPr>
          <p:cNvCxnSpPr>
            <a:cxnSpLocks/>
            <a:stCxn id="96" idx="3"/>
            <a:endCxn id="88" idx="1"/>
          </p:cNvCxnSpPr>
          <p:nvPr/>
        </p:nvCxnSpPr>
        <p:spPr>
          <a:xfrm>
            <a:off x="1603022" y="2911811"/>
            <a:ext cx="207932" cy="263472"/>
          </a:xfrm>
          <a:prstGeom prst="straightConnector1">
            <a:avLst/>
          </a:prstGeom>
          <a:ln>
            <a:solidFill>
              <a:schemeClr val="bg1">
                <a:lumMod val="50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101" name="テキスト ボックス 100">
            <a:extLst>
              <a:ext uri="{FF2B5EF4-FFF2-40B4-BE49-F238E27FC236}">
                <a16:creationId xmlns:a16="http://schemas.microsoft.com/office/drawing/2014/main" id="{F00E8535-B7D3-67A7-628A-B7487CC7302D}"/>
              </a:ext>
            </a:extLst>
          </p:cNvPr>
          <p:cNvSpPr txBox="1"/>
          <p:nvPr/>
        </p:nvSpPr>
        <p:spPr>
          <a:xfrm>
            <a:off x="860215" y="2651767"/>
            <a:ext cx="595036"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ログ監視</a:t>
            </a:r>
          </a:p>
        </p:txBody>
      </p:sp>
      <p:pic>
        <p:nvPicPr>
          <p:cNvPr id="102" name="グラフィックス 101">
            <a:extLst>
              <a:ext uri="{FF2B5EF4-FFF2-40B4-BE49-F238E27FC236}">
                <a16:creationId xmlns:a16="http://schemas.microsoft.com/office/drawing/2014/main" id="{1733D67D-B561-BFA4-4DA6-2400C946645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063506" y="5239900"/>
            <a:ext cx="518600" cy="203782"/>
          </a:xfrm>
          <a:prstGeom prst="rect">
            <a:avLst/>
          </a:prstGeom>
        </p:spPr>
      </p:pic>
      <p:sp>
        <p:nvSpPr>
          <p:cNvPr id="103" name="テキスト ボックス 102">
            <a:extLst>
              <a:ext uri="{FF2B5EF4-FFF2-40B4-BE49-F238E27FC236}">
                <a16:creationId xmlns:a16="http://schemas.microsoft.com/office/drawing/2014/main" id="{31ACCC4C-A554-F0FD-DEFE-CAEC87BBF1AA}"/>
              </a:ext>
            </a:extLst>
          </p:cNvPr>
          <p:cNvSpPr txBox="1"/>
          <p:nvPr/>
        </p:nvSpPr>
        <p:spPr>
          <a:xfrm>
            <a:off x="2795475" y="2796389"/>
            <a:ext cx="1063745" cy="215444"/>
          </a:xfrm>
          <a:prstGeom prst="rect">
            <a:avLst/>
          </a:prstGeom>
          <a:noFill/>
        </p:spPr>
        <p:txBody>
          <a:bodyPr wrap="square" rtlCol="0">
            <a:spAutoFit/>
          </a:bodyPr>
          <a:lstStyle/>
          <a:p>
            <a:pPr algn="ctr" defTabSz="203151">
              <a:defRPr/>
            </a:pPr>
            <a:r>
              <a:rPr kumimoji="0" lang="en-US" altLang="ja-JP" sz="800" b="1">
                <a:solidFill>
                  <a:prstClr val="black"/>
                </a:solidFill>
                <a:latin typeface="メイリオ" panose="020B0604030504040204" pitchFamily="50" charset="-128"/>
                <a:ea typeface="メイリオ" panose="020B0604030504040204" pitchFamily="50" charset="-128"/>
              </a:rPr>
              <a:t>UTM</a:t>
            </a:r>
            <a:endParaRPr kumimoji="0" lang="ja-JP" altLang="en-US" sz="800" b="1">
              <a:solidFill>
                <a:prstClr val="black"/>
              </a:solidFill>
              <a:latin typeface="メイリオ" panose="020B0604030504040204" pitchFamily="50" charset="-128"/>
              <a:ea typeface="メイリオ" panose="020B0604030504040204" pitchFamily="50" charset="-128"/>
            </a:endParaRPr>
          </a:p>
        </p:txBody>
      </p:sp>
      <p:sp>
        <p:nvSpPr>
          <p:cNvPr id="104" name="テキスト ボックス 103">
            <a:extLst>
              <a:ext uri="{FF2B5EF4-FFF2-40B4-BE49-F238E27FC236}">
                <a16:creationId xmlns:a16="http://schemas.microsoft.com/office/drawing/2014/main" id="{D892E36D-0379-24BF-F5C2-D71A803D0B49}"/>
              </a:ext>
            </a:extLst>
          </p:cNvPr>
          <p:cNvSpPr txBox="1"/>
          <p:nvPr/>
        </p:nvSpPr>
        <p:spPr>
          <a:xfrm>
            <a:off x="1175455" y="5137830"/>
            <a:ext cx="1587209" cy="338554"/>
          </a:xfrm>
          <a:prstGeom prst="rect">
            <a:avLst/>
          </a:prstGeom>
          <a:noFill/>
        </p:spPr>
        <p:txBody>
          <a:bodyPr wrap="square" rtlCol="0">
            <a:spAutoFit/>
          </a:bodyPr>
          <a:lstStyle/>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・セキュリティ管理規程</a:t>
            </a:r>
            <a:endParaRPr kumimoji="0" lang="en-US" altLang="ja-JP" sz="800" b="1">
              <a:solidFill>
                <a:prstClr val="black"/>
              </a:solidFill>
              <a:latin typeface="メイリオ" panose="020B0604030504040204" pitchFamily="50" charset="-128"/>
              <a:ea typeface="メイリオ" panose="020B0604030504040204" pitchFamily="50" charset="-128"/>
            </a:endParaRPr>
          </a:p>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 ・アセスメント</a:t>
            </a:r>
            <a:endParaRPr kumimoji="0" lang="en-US" altLang="ja-JP" sz="800" b="1">
              <a:solidFill>
                <a:prstClr val="black"/>
              </a:solidFill>
              <a:latin typeface="メイリオ" panose="020B0604030504040204" pitchFamily="50" charset="-128"/>
              <a:ea typeface="メイリオ" panose="020B0604030504040204" pitchFamily="50" charset="-128"/>
            </a:endParaRPr>
          </a:p>
        </p:txBody>
      </p:sp>
      <p:sp>
        <p:nvSpPr>
          <p:cNvPr id="105" name="テキスト ボックス 104">
            <a:extLst>
              <a:ext uri="{FF2B5EF4-FFF2-40B4-BE49-F238E27FC236}">
                <a16:creationId xmlns:a16="http://schemas.microsoft.com/office/drawing/2014/main" id="{FF2C148B-9A2E-E490-A04A-B90B9B0E1C2E}"/>
              </a:ext>
            </a:extLst>
          </p:cNvPr>
          <p:cNvSpPr txBox="1"/>
          <p:nvPr/>
        </p:nvSpPr>
        <p:spPr>
          <a:xfrm>
            <a:off x="3518365" y="5169337"/>
            <a:ext cx="1453462" cy="338554"/>
          </a:xfrm>
          <a:prstGeom prst="rect">
            <a:avLst/>
          </a:prstGeom>
          <a:noFill/>
        </p:spPr>
        <p:txBody>
          <a:bodyPr wrap="square" rtlCol="0">
            <a:spAutoFit/>
          </a:bodyPr>
          <a:lstStyle/>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・従業員教育</a:t>
            </a:r>
            <a:endParaRPr kumimoji="0" lang="en-US" altLang="ja-JP" sz="800" b="1">
              <a:solidFill>
                <a:prstClr val="black"/>
              </a:solidFill>
              <a:latin typeface="メイリオ" panose="020B0604030504040204" pitchFamily="50" charset="-128"/>
              <a:ea typeface="メイリオ" panose="020B0604030504040204" pitchFamily="50" charset="-128"/>
            </a:endParaRPr>
          </a:p>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・標的型メール訓練</a:t>
            </a:r>
          </a:p>
        </p:txBody>
      </p:sp>
      <p:sp>
        <p:nvSpPr>
          <p:cNvPr id="106" name="テキスト ボックス 105">
            <a:extLst>
              <a:ext uri="{FF2B5EF4-FFF2-40B4-BE49-F238E27FC236}">
                <a16:creationId xmlns:a16="http://schemas.microsoft.com/office/drawing/2014/main" id="{70930EEC-2289-F895-8973-E5DEBDFC8D4F}"/>
              </a:ext>
            </a:extLst>
          </p:cNvPr>
          <p:cNvSpPr txBox="1"/>
          <p:nvPr/>
        </p:nvSpPr>
        <p:spPr>
          <a:xfrm>
            <a:off x="1835897" y="1654987"/>
            <a:ext cx="1197199" cy="338554"/>
          </a:xfrm>
          <a:prstGeom prst="rect">
            <a:avLst/>
          </a:prstGeom>
          <a:solidFill>
            <a:srgbClr val="FFFFFF">
              <a:alpha val="27059"/>
            </a:srgbClr>
          </a:solidFill>
        </p:spPr>
        <p:txBody>
          <a:bodyPr wrap="squar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メール</a:t>
            </a:r>
            <a:endParaRPr kumimoji="0" lang="en-US" altLang="ja-JP" sz="800" b="1">
              <a:solidFill>
                <a:prstClr val="black"/>
              </a:solidFill>
              <a:latin typeface="メイリオ" panose="020B0604030504040204" pitchFamily="50" charset="-128"/>
              <a:ea typeface="メイリオ" panose="020B0604030504040204" pitchFamily="50" charset="-128"/>
            </a:endParaRPr>
          </a:p>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セキュリティ</a:t>
            </a:r>
          </a:p>
        </p:txBody>
      </p:sp>
      <p:sp>
        <p:nvSpPr>
          <p:cNvPr id="107" name="テキスト ボックス 106">
            <a:extLst>
              <a:ext uri="{FF2B5EF4-FFF2-40B4-BE49-F238E27FC236}">
                <a16:creationId xmlns:a16="http://schemas.microsoft.com/office/drawing/2014/main" id="{327AFD41-FD6E-5747-2AC2-2B3B8A3B412D}"/>
              </a:ext>
            </a:extLst>
          </p:cNvPr>
          <p:cNvSpPr txBox="1"/>
          <p:nvPr/>
        </p:nvSpPr>
        <p:spPr>
          <a:xfrm>
            <a:off x="2207713" y="3717735"/>
            <a:ext cx="800219"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ウィルス対策</a:t>
            </a:r>
          </a:p>
        </p:txBody>
      </p:sp>
      <p:sp>
        <p:nvSpPr>
          <p:cNvPr id="108" name="テキスト ボックス 107">
            <a:extLst>
              <a:ext uri="{FF2B5EF4-FFF2-40B4-BE49-F238E27FC236}">
                <a16:creationId xmlns:a16="http://schemas.microsoft.com/office/drawing/2014/main" id="{6766563B-055A-CDFE-08A8-4F0858A94694}"/>
              </a:ext>
            </a:extLst>
          </p:cNvPr>
          <p:cNvSpPr txBox="1"/>
          <p:nvPr/>
        </p:nvSpPr>
        <p:spPr>
          <a:xfrm>
            <a:off x="3179642" y="3726595"/>
            <a:ext cx="452368" cy="215444"/>
          </a:xfrm>
          <a:prstGeom prst="rect">
            <a:avLst/>
          </a:prstGeom>
          <a:noFill/>
        </p:spPr>
        <p:txBody>
          <a:bodyPr wrap="none" rtlCol="0">
            <a:spAutoFit/>
          </a:bodyPr>
          <a:lstStyle/>
          <a:p>
            <a:pPr algn="ctr" defTabSz="203151">
              <a:defRPr/>
            </a:pPr>
            <a:r>
              <a:rPr kumimoji="0" lang="en-US" altLang="ja-JP" sz="800" b="1">
                <a:solidFill>
                  <a:prstClr val="black"/>
                </a:solidFill>
                <a:latin typeface="メイリオ" panose="020B0604030504040204" pitchFamily="50" charset="-128"/>
                <a:ea typeface="メイリオ" panose="020B0604030504040204" pitchFamily="50" charset="-128"/>
              </a:rPr>
              <a:t>MDM</a:t>
            </a:r>
            <a:endParaRPr kumimoji="0" lang="ja-JP" altLang="en-US" sz="800" b="1">
              <a:solidFill>
                <a:prstClr val="black"/>
              </a:solidFill>
              <a:latin typeface="メイリオ" panose="020B0604030504040204" pitchFamily="50" charset="-128"/>
              <a:ea typeface="メイリオ" panose="020B0604030504040204" pitchFamily="50" charset="-128"/>
            </a:endParaRPr>
          </a:p>
        </p:txBody>
      </p:sp>
      <p:cxnSp>
        <p:nvCxnSpPr>
          <p:cNvPr id="109" name="直線矢印コネクタ 108">
            <a:extLst>
              <a:ext uri="{FF2B5EF4-FFF2-40B4-BE49-F238E27FC236}">
                <a16:creationId xmlns:a16="http://schemas.microsoft.com/office/drawing/2014/main" id="{FF32C532-0A4A-C2B8-0EF7-F5FC8C762920}"/>
              </a:ext>
            </a:extLst>
          </p:cNvPr>
          <p:cNvCxnSpPr>
            <a:cxnSpLocks/>
            <a:stCxn id="99" idx="1"/>
            <a:endCxn id="88" idx="3"/>
          </p:cNvCxnSpPr>
          <p:nvPr/>
        </p:nvCxnSpPr>
        <p:spPr>
          <a:xfrm flipH="1">
            <a:off x="3673179" y="2813306"/>
            <a:ext cx="438474" cy="361977"/>
          </a:xfrm>
          <a:prstGeom prst="straightConnector1">
            <a:avLst/>
          </a:prstGeom>
          <a:ln>
            <a:solidFill>
              <a:schemeClr val="bg1">
                <a:lumMod val="50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110" name="直線矢印コネクタ 109">
            <a:extLst>
              <a:ext uri="{FF2B5EF4-FFF2-40B4-BE49-F238E27FC236}">
                <a16:creationId xmlns:a16="http://schemas.microsoft.com/office/drawing/2014/main" id="{5A86F19B-E4F1-7A7A-DFF3-81E84F59B154}"/>
              </a:ext>
            </a:extLst>
          </p:cNvPr>
          <p:cNvCxnSpPr>
            <a:cxnSpLocks/>
            <a:stCxn id="99" idx="1"/>
            <a:endCxn id="118" idx="3"/>
          </p:cNvCxnSpPr>
          <p:nvPr/>
        </p:nvCxnSpPr>
        <p:spPr>
          <a:xfrm flipH="1">
            <a:off x="2939754" y="2813305"/>
            <a:ext cx="1171899" cy="149575"/>
          </a:xfrm>
          <a:prstGeom prst="straightConnector1">
            <a:avLst/>
          </a:prstGeom>
          <a:ln>
            <a:solidFill>
              <a:schemeClr val="bg1">
                <a:lumMod val="50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pic>
        <p:nvPicPr>
          <p:cNvPr id="111" name="グラフィックス 110">
            <a:extLst>
              <a:ext uri="{FF2B5EF4-FFF2-40B4-BE49-F238E27FC236}">
                <a16:creationId xmlns:a16="http://schemas.microsoft.com/office/drawing/2014/main" id="{830CE58A-9CF5-78BA-3F4B-4A27A905123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917768" y="4253662"/>
            <a:ext cx="257870" cy="192458"/>
          </a:xfrm>
          <a:prstGeom prst="rect">
            <a:avLst/>
          </a:prstGeom>
        </p:spPr>
      </p:pic>
      <p:cxnSp>
        <p:nvCxnSpPr>
          <p:cNvPr id="112" name="直線矢印コネクタ 111">
            <a:extLst>
              <a:ext uri="{FF2B5EF4-FFF2-40B4-BE49-F238E27FC236}">
                <a16:creationId xmlns:a16="http://schemas.microsoft.com/office/drawing/2014/main" id="{2BC00F24-3609-1CEC-C0F5-F4F9DF673341}"/>
              </a:ext>
            </a:extLst>
          </p:cNvPr>
          <p:cNvCxnSpPr>
            <a:cxnSpLocks/>
            <a:stCxn id="99" idx="1"/>
            <a:endCxn id="123" idx="3"/>
          </p:cNvCxnSpPr>
          <p:nvPr/>
        </p:nvCxnSpPr>
        <p:spPr>
          <a:xfrm flipH="1" flipV="1">
            <a:off x="3825424" y="2178946"/>
            <a:ext cx="286229" cy="634359"/>
          </a:xfrm>
          <a:prstGeom prst="straightConnector1">
            <a:avLst/>
          </a:prstGeom>
          <a:ln>
            <a:solidFill>
              <a:schemeClr val="bg1">
                <a:lumMod val="50000"/>
              </a:schemeClr>
            </a:solidFill>
            <a:prstDash val="dashDot"/>
            <a:tailEnd type="triangle"/>
          </a:ln>
        </p:spPr>
        <p:style>
          <a:lnRef idx="1">
            <a:schemeClr val="accent1"/>
          </a:lnRef>
          <a:fillRef idx="0">
            <a:schemeClr val="accent1"/>
          </a:fillRef>
          <a:effectRef idx="0">
            <a:schemeClr val="accent1"/>
          </a:effectRef>
          <a:fontRef idx="minor">
            <a:schemeClr val="tx1"/>
          </a:fontRef>
        </p:style>
      </p:cxnSp>
      <p:sp>
        <p:nvSpPr>
          <p:cNvPr id="113" name="テキスト ボックス 112">
            <a:extLst>
              <a:ext uri="{FF2B5EF4-FFF2-40B4-BE49-F238E27FC236}">
                <a16:creationId xmlns:a16="http://schemas.microsoft.com/office/drawing/2014/main" id="{A1FFB462-9A96-55D1-EF42-84B089E5F6B6}"/>
              </a:ext>
            </a:extLst>
          </p:cNvPr>
          <p:cNvSpPr txBox="1"/>
          <p:nvPr/>
        </p:nvSpPr>
        <p:spPr>
          <a:xfrm>
            <a:off x="3298496" y="1803567"/>
            <a:ext cx="1246131" cy="215444"/>
          </a:xfrm>
          <a:prstGeom prst="rect">
            <a:avLst/>
          </a:prstGeom>
          <a:noFill/>
        </p:spPr>
        <p:txBody>
          <a:bodyPr wrap="square" rtlCol="0">
            <a:spAutoFit/>
          </a:bodyPr>
          <a:lstStyle/>
          <a:p>
            <a:pPr algn="ctr" defTabSz="203151">
              <a:defRPr/>
            </a:pPr>
            <a:r>
              <a:rPr kumimoji="0" lang="en-US" altLang="ja-JP" sz="800" b="1">
                <a:solidFill>
                  <a:prstClr val="black"/>
                </a:solidFill>
                <a:latin typeface="メイリオ" panose="020B0604030504040204" pitchFamily="50" charset="-128"/>
                <a:ea typeface="メイリオ" panose="020B0604030504040204" pitchFamily="50" charset="-128"/>
              </a:rPr>
              <a:t>WAF/DDoS</a:t>
            </a:r>
            <a:endParaRPr kumimoji="0" lang="ja-JP" altLang="en-US" sz="800" b="1">
              <a:solidFill>
                <a:prstClr val="black"/>
              </a:solidFill>
              <a:latin typeface="メイリオ" panose="020B0604030504040204" pitchFamily="50" charset="-128"/>
              <a:ea typeface="メイリオ" panose="020B0604030504040204" pitchFamily="50" charset="-128"/>
            </a:endParaRPr>
          </a:p>
        </p:txBody>
      </p:sp>
      <p:sp>
        <p:nvSpPr>
          <p:cNvPr id="114" name="テキスト ボックス 113">
            <a:extLst>
              <a:ext uri="{FF2B5EF4-FFF2-40B4-BE49-F238E27FC236}">
                <a16:creationId xmlns:a16="http://schemas.microsoft.com/office/drawing/2014/main" id="{3175AD11-B67D-7610-7101-B9F0411E2B0F}"/>
              </a:ext>
            </a:extLst>
          </p:cNvPr>
          <p:cNvSpPr txBox="1"/>
          <p:nvPr/>
        </p:nvSpPr>
        <p:spPr>
          <a:xfrm>
            <a:off x="4050920" y="2588374"/>
            <a:ext cx="958492" cy="338554"/>
          </a:xfrm>
          <a:prstGeom prst="rect">
            <a:avLst/>
          </a:prstGeom>
          <a:noFill/>
        </p:spPr>
        <p:txBody>
          <a:bodyPr wrap="square" rtlCol="0">
            <a:spAutoFit/>
          </a:bodyPr>
          <a:lstStyle/>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・脆弱性診断</a:t>
            </a:r>
            <a:endParaRPr kumimoji="0" lang="en-US" altLang="ja-JP" sz="800" b="1">
              <a:solidFill>
                <a:prstClr val="black"/>
              </a:solidFill>
              <a:latin typeface="メイリオ" panose="020B0604030504040204" pitchFamily="50" charset="-128"/>
              <a:ea typeface="メイリオ" panose="020B0604030504040204" pitchFamily="50" charset="-128"/>
            </a:endParaRPr>
          </a:p>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・リスク診断</a:t>
            </a:r>
          </a:p>
        </p:txBody>
      </p:sp>
      <p:pic>
        <p:nvPicPr>
          <p:cNvPr id="115" name="グラフィックス 114">
            <a:extLst>
              <a:ext uri="{FF2B5EF4-FFF2-40B4-BE49-F238E27FC236}">
                <a16:creationId xmlns:a16="http://schemas.microsoft.com/office/drawing/2014/main" id="{ED92B98F-AB27-3CAC-1443-1AFFED79751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170" y="2920457"/>
            <a:ext cx="500215" cy="272538"/>
          </a:xfrm>
          <a:prstGeom prst="rect">
            <a:avLst/>
          </a:prstGeom>
        </p:spPr>
      </p:pic>
      <p:pic>
        <p:nvPicPr>
          <p:cNvPr id="116" name="グラフィックス 115">
            <a:extLst>
              <a:ext uri="{FF2B5EF4-FFF2-40B4-BE49-F238E27FC236}">
                <a16:creationId xmlns:a16="http://schemas.microsoft.com/office/drawing/2014/main" id="{202AC690-75A1-C703-D3C8-1882230B20A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108538" y="3869992"/>
            <a:ext cx="151880" cy="130792"/>
          </a:xfrm>
          <a:prstGeom prst="rect">
            <a:avLst/>
          </a:prstGeom>
        </p:spPr>
      </p:pic>
      <p:pic>
        <p:nvPicPr>
          <p:cNvPr id="117" name="グラフィックス 116">
            <a:extLst>
              <a:ext uri="{FF2B5EF4-FFF2-40B4-BE49-F238E27FC236}">
                <a16:creationId xmlns:a16="http://schemas.microsoft.com/office/drawing/2014/main" id="{E95417B3-CB75-A42B-33F7-250F9ECB49A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403524" y="2764302"/>
            <a:ext cx="151880" cy="130792"/>
          </a:xfrm>
          <a:prstGeom prst="rect">
            <a:avLst/>
          </a:prstGeom>
        </p:spPr>
      </p:pic>
      <p:pic>
        <p:nvPicPr>
          <p:cNvPr id="118" name="グラフィックス 117">
            <a:extLst>
              <a:ext uri="{FF2B5EF4-FFF2-40B4-BE49-F238E27FC236}">
                <a16:creationId xmlns:a16="http://schemas.microsoft.com/office/drawing/2014/main" id="{17E1CEBD-8B2D-DE77-17AF-B5AD4023F85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575651" y="2819807"/>
            <a:ext cx="364101" cy="286147"/>
          </a:xfrm>
          <a:prstGeom prst="rect">
            <a:avLst/>
          </a:prstGeom>
        </p:spPr>
      </p:pic>
      <p:pic>
        <p:nvPicPr>
          <p:cNvPr id="119" name="グラフィックス 118">
            <a:extLst>
              <a:ext uri="{FF2B5EF4-FFF2-40B4-BE49-F238E27FC236}">
                <a16:creationId xmlns:a16="http://schemas.microsoft.com/office/drawing/2014/main" id="{4E57388D-FE77-F978-57C1-713FD90318C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3292182" y="1905539"/>
            <a:ext cx="151880" cy="130792"/>
          </a:xfrm>
          <a:prstGeom prst="rect">
            <a:avLst/>
          </a:prstGeom>
        </p:spPr>
      </p:pic>
      <p:pic>
        <p:nvPicPr>
          <p:cNvPr id="120" name="グラフィックス 119">
            <a:extLst>
              <a:ext uri="{FF2B5EF4-FFF2-40B4-BE49-F238E27FC236}">
                <a16:creationId xmlns:a16="http://schemas.microsoft.com/office/drawing/2014/main" id="{71D5C2B2-33ED-8793-F2DF-0F0C3672EE2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305557" y="1976698"/>
            <a:ext cx="491052" cy="275655"/>
          </a:xfrm>
          <a:prstGeom prst="rect">
            <a:avLst/>
          </a:prstGeom>
        </p:spPr>
      </p:pic>
      <p:pic>
        <p:nvPicPr>
          <p:cNvPr id="121" name="グラフィックス 120">
            <a:extLst>
              <a:ext uri="{FF2B5EF4-FFF2-40B4-BE49-F238E27FC236}">
                <a16:creationId xmlns:a16="http://schemas.microsoft.com/office/drawing/2014/main" id="{D60B1068-7E1E-E7D1-0D5C-A6BC5810021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446901" y="1916033"/>
            <a:ext cx="663764" cy="348959"/>
          </a:xfrm>
          <a:prstGeom prst="rect">
            <a:avLst/>
          </a:prstGeom>
        </p:spPr>
      </p:pic>
      <p:sp>
        <p:nvSpPr>
          <p:cNvPr id="122" name="テキスト ボックス 121">
            <a:extLst>
              <a:ext uri="{FF2B5EF4-FFF2-40B4-BE49-F238E27FC236}">
                <a16:creationId xmlns:a16="http://schemas.microsoft.com/office/drawing/2014/main" id="{96AA907D-DC7D-FE64-1D4E-5E15C4359CA6}"/>
              </a:ext>
            </a:extLst>
          </p:cNvPr>
          <p:cNvSpPr txBox="1"/>
          <p:nvPr/>
        </p:nvSpPr>
        <p:spPr>
          <a:xfrm>
            <a:off x="2417147" y="2030070"/>
            <a:ext cx="686658" cy="400302"/>
          </a:xfrm>
          <a:prstGeom prst="rect">
            <a:avLst/>
          </a:prstGeom>
          <a:noFill/>
        </p:spPr>
        <p:txBody>
          <a:bodyPr wrap="square" rtlCol="0">
            <a:spAutoFit/>
          </a:bodyPr>
          <a:lstStyle/>
          <a:p>
            <a:pPr algn="ctr" defTabSz="203151">
              <a:defRPr/>
            </a:pPr>
            <a:r>
              <a:rPr kumimoji="0" lang="en-US" altLang="ja-JP" sz="667">
                <a:solidFill>
                  <a:prstClr val="white"/>
                </a:solidFill>
                <a:latin typeface="メイリオ" panose="020B0604030504040204" pitchFamily="50" charset="-128"/>
                <a:ea typeface="メイリオ" panose="020B0604030504040204" pitchFamily="50" charset="-128"/>
              </a:rPr>
              <a:t>M365</a:t>
            </a:r>
          </a:p>
          <a:p>
            <a:pPr algn="ctr" defTabSz="203151">
              <a:defRPr/>
            </a:pPr>
            <a:r>
              <a:rPr kumimoji="0" lang="ja-JP" altLang="en-US" sz="667">
                <a:solidFill>
                  <a:prstClr val="white"/>
                </a:solidFill>
                <a:latin typeface="メイリオ" panose="020B0604030504040204" pitchFamily="50" charset="-128"/>
                <a:ea typeface="メイリオ" panose="020B0604030504040204" pitchFamily="50" charset="-128"/>
              </a:rPr>
              <a:t>（ﾒｰﾙ</a:t>
            </a:r>
            <a:r>
              <a:rPr kumimoji="0" lang="en-US" altLang="ja-JP" sz="667">
                <a:solidFill>
                  <a:prstClr val="white"/>
                </a:solidFill>
                <a:latin typeface="メイリオ" panose="020B0604030504040204" pitchFamily="50" charset="-128"/>
                <a:ea typeface="メイリオ" panose="020B0604030504040204" pitchFamily="50" charset="-128"/>
              </a:rPr>
              <a:t>/</a:t>
            </a:r>
            <a:r>
              <a:rPr kumimoji="0" lang="ja-JP" altLang="en-US" sz="667">
                <a:solidFill>
                  <a:prstClr val="white"/>
                </a:solidFill>
                <a:latin typeface="メイリオ" panose="020B0604030504040204" pitchFamily="50" charset="-128"/>
                <a:ea typeface="メイリオ" panose="020B0604030504040204" pitchFamily="50" charset="-128"/>
              </a:rPr>
              <a:t>ﾌｧｲﾙ）</a:t>
            </a:r>
          </a:p>
        </p:txBody>
      </p:sp>
      <p:sp>
        <p:nvSpPr>
          <p:cNvPr id="123" name="テキスト ボックス 122">
            <a:extLst>
              <a:ext uri="{FF2B5EF4-FFF2-40B4-BE49-F238E27FC236}">
                <a16:creationId xmlns:a16="http://schemas.microsoft.com/office/drawing/2014/main" id="{6D132CB1-77D7-DC79-B472-195C1DB0FA6E}"/>
              </a:ext>
            </a:extLst>
          </p:cNvPr>
          <p:cNvSpPr txBox="1"/>
          <p:nvPr/>
        </p:nvSpPr>
        <p:spPr>
          <a:xfrm>
            <a:off x="3309615" y="2040446"/>
            <a:ext cx="515809" cy="276999"/>
          </a:xfrm>
          <a:prstGeom prst="rect">
            <a:avLst/>
          </a:prstGeom>
          <a:noFill/>
        </p:spPr>
        <p:txBody>
          <a:bodyPr wrap="square" rtlCol="0">
            <a:spAutoFit/>
          </a:bodyPr>
          <a:lstStyle/>
          <a:p>
            <a:pPr algn="ctr" defTabSz="203151">
              <a:defRPr/>
            </a:pPr>
            <a:r>
              <a:rPr kumimoji="0" lang="ja-JP" altLang="en-US" sz="600">
                <a:solidFill>
                  <a:prstClr val="white"/>
                </a:solidFill>
                <a:latin typeface="メイリオ" panose="020B0604030504040204" pitchFamily="50" charset="-128"/>
                <a:ea typeface="メイリオ" panose="020B0604030504040204" pitchFamily="50" charset="-128"/>
              </a:rPr>
              <a:t>公開</a:t>
            </a:r>
            <a:r>
              <a:rPr kumimoji="0" lang="en-US" altLang="ja-JP" sz="600">
                <a:solidFill>
                  <a:prstClr val="white"/>
                </a:solidFill>
                <a:latin typeface="メイリオ" panose="020B0604030504040204" pitchFamily="50" charset="-128"/>
                <a:ea typeface="メイリオ" panose="020B0604030504040204" pitchFamily="50" charset="-128"/>
              </a:rPr>
              <a:t>Web</a:t>
            </a:r>
          </a:p>
          <a:p>
            <a:pPr algn="ctr" defTabSz="203151">
              <a:defRPr/>
            </a:pPr>
            <a:r>
              <a:rPr kumimoji="0" lang="ja-JP" altLang="en-US" sz="600">
                <a:solidFill>
                  <a:prstClr val="white"/>
                </a:solidFill>
                <a:latin typeface="メイリオ" panose="020B0604030504040204" pitchFamily="50" charset="-128"/>
                <a:ea typeface="メイリオ" panose="020B0604030504040204" pitchFamily="50" charset="-128"/>
              </a:rPr>
              <a:t>サイト</a:t>
            </a:r>
          </a:p>
        </p:txBody>
      </p:sp>
      <p:pic>
        <p:nvPicPr>
          <p:cNvPr id="124" name="グラフィックス 123">
            <a:extLst>
              <a:ext uri="{FF2B5EF4-FFF2-40B4-BE49-F238E27FC236}">
                <a16:creationId xmlns:a16="http://schemas.microsoft.com/office/drawing/2014/main" id="{04862DBF-D482-56FC-45F7-310083ED6B1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384000" y="2859931"/>
            <a:ext cx="327246" cy="236182"/>
          </a:xfrm>
          <a:prstGeom prst="rect">
            <a:avLst/>
          </a:prstGeom>
        </p:spPr>
      </p:pic>
      <p:pic>
        <p:nvPicPr>
          <p:cNvPr id="125" name="グラフィックス 124">
            <a:extLst>
              <a:ext uri="{FF2B5EF4-FFF2-40B4-BE49-F238E27FC236}">
                <a16:creationId xmlns:a16="http://schemas.microsoft.com/office/drawing/2014/main" id="{DC3DBED6-26BA-478B-D667-4B51CA9378E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71963" y="5239901"/>
            <a:ext cx="242995" cy="209599"/>
          </a:xfrm>
          <a:prstGeom prst="rect">
            <a:avLst/>
          </a:prstGeom>
        </p:spPr>
      </p:pic>
      <p:sp>
        <p:nvSpPr>
          <p:cNvPr id="126" name="テキスト ボックス 125">
            <a:extLst>
              <a:ext uri="{FF2B5EF4-FFF2-40B4-BE49-F238E27FC236}">
                <a16:creationId xmlns:a16="http://schemas.microsoft.com/office/drawing/2014/main" id="{548A7061-E16B-4F44-FE2C-BA3A65EF7374}"/>
              </a:ext>
            </a:extLst>
          </p:cNvPr>
          <p:cNvSpPr txBox="1"/>
          <p:nvPr/>
        </p:nvSpPr>
        <p:spPr>
          <a:xfrm>
            <a:off x="3462835" y="4972714"/>
            <a:ext cx="593432" cy="256545"/>
          </a:xfrm>
          <a:prstGeom prst="rect">
            <a:avLst/>
          </a:prstGeom>
          <a:noFill/>
        </p:spPr>
        <p:txBody>
          <a:bodyPr wrap="none" rtlCol="0">
            <a:spAutoFit/>
          </a:bodyPr>
          <a:lstStyle/>
          <a:p>
            <a:pPr algn="ctr" defTabSz="203151">
              <a:defRPr/>
            </a:pPr>
            <a:r>
              <a:rPr kumimoji="0" lang="ja-JP" altLang="en-US" sz="1067" b="1">
                <a:solidFill>
                  <a:prstClr val="black"/>
                </a:solidFill>
                <a:latin typeface="メイリオ" panose="020B0604030504040204" pitchFamily="50" charset="-128"/>
                <a:ea typeface="メイリオ" panose="020B0604030504040204" pitchFamily="50" charset="-128"/>
              </a:rPr>
              <a:t>従業員</a:t>
            </a:r>
          </a:p>
        </p:txBody>
      </p:sp>
      <p:sp>
        <p:nvSpPr>
          <p:cNvPr id="127" name="テキスト ボックス 126">
            <a:extLst>
              <a:ext uri="{FF2B5EF4-FFF2-40B4-BE49-F238E27FC236}">
                <a16:creationId xmlns:a16="http://schemas.microsoft.com/office/drawing/2014/main" id="{539391E9-A961-1E6C-12F2-3014F5B4BD36}"/>
              </a:ext>
            </a:extLst>
          </p:cNvPr>
          <p:cNvSpPr txBox="1"/>
          <p:nvPr/>
        </p:nvSpPr>
        <p:spPr>
          <a:xfrm>
            <a:off x="1062929" y="4978078"/>
            <a:ext cx="593432" cy="256545"/>
          </a:xfrm>
          <a:prstGeom prst="rect">
            <a:avLst/>
          </a:prstGeom>
          <a:noFill/>
        </p:spPr>
        <p:txBody>
          <a:bodyPr wrap="none" rtlCol="0">
            <a:spAutoFit/>
          </a:bodyPr>
          <a:lstStyle/>
          <a:p>
            <a:pPr algn="ctr" defTabSz="203151">
              <a:defRPr/>
            </a:pPr>
            <a:r>
              <a:rPr kumimoji="0" lang="ja-JP" altLang="en-US" sz="1067" b="1">
                <a:solidFill>
                  <a:prstClr val="black"/>
                </a:solidFill>
                <a:latin typeface="メイリオ" panose="020B0604030504040204" pitchFamily="50" charset="-128"/>
                <a:ea typeface="メイリオ" panose="020B0604030504040204" pitchFamily="50" charset="-128"/>
              </a:rPr>
              <a:t>経営層</a:t>
            </a:r>
          </a:p>
        </p:txBody>
      </p:sp>
      <p:sp>
        <p:nvSpPr>
          <p:cNvPr id="128" name="テキスト ボックス 127">
            <a:extLst>
              <a:ext uri="{FF2B5EF4-FFF2-40B4-BE49-F238E27FC236}">
                <a16:creationId xmlns:a16="http://schemas.microsoft.com/office/drawing/2014/main" id="{E028F3F9-8BED-02F2-FDA9-C71A7F73BB57}"/>
              </a:ext>
            </a:extLst>
          </p:cNvPr>
          <p:cNvSpPr txBox="1"/>
          <p:nvPr/>
        </p:nvSpPr>
        <p:spPr>
          <a:xfrm>
            <a:off x="2529624" y="4254082"/>
            <a:ext cx="595036"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資産管理</a:t>
            </a:r>
          </a:p>
        </p:txBody>
      </p:sp>
      <p:sp>
        <p:nvSpPr>
          <p:cNvPr id="129" name="テキスト ボックス 128">
            <a:extLst>
              <a:ext uri="{FF2B5EF4-FFF2-40B4-BE49-F238E27FC236}">
                <a16:creationId xmlns:a16="http://schemas.microsoft.com/office/drawing/2014/main" id="{EFDC9FA6-9B6C-FE2A-6AB4-DDF0994BA19A}"/>
              </a:ext>
            </a:extLst>
          </p:cNvPr>
          <p:cNvSpPr txBox="1"/>
          <p:nvPr/>
        </p:nvSpPr>
        <p:spPr>
          <a:xfrm>
            <a:off x="4257898" y="3982841"/>
            <a:ext cx="697628"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監視カメラ</a:t>
            </a:r>
          </a:p>
        </p:txBody>
      </p:sp>
      <p:sp>
        <p:nvSpPr>
          <p:cNvPr id="130" name="テキスト ボックス 129">
            <a:extLst>
              <a:ext uri="{FF2B5EF4-FFF2-40B4-BE49-F238E27FC236}">
                <a16:creationId xmlns:a16="http://schemas.microsoft.com/office/drawing/2014/main" id="{3F4D4E48-80E3-D2E3-7A87-DDE9E24713DF}"/>
              </a:ext>
            </a:extLst>
          </p:cNvPr>
          <p:cNvSpPr txBox="1"/>
          <p:nvPr/>
        </p:nvSpPr>
        <p:spPr>
          <a:xfrm>
            <a:off x="4217067" y="4257128"/>
            <a:ext cx="697628"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入退室管理</a:t>
            </a:r>
          </a:p>
        </p:txBody>
      </p:sp>
      <p:pic>
        <p:nvPicPr>
          <p:cNvPr id="131" name="グラフィックス 130">
            <a:extLst>
              <a:ext uri="{FF2B5EF4-FFF2-40B4-BE49-F238E27FC236}">
                <a16:creationId xmlns:a16="http://schemas.microsoft.com/office/drawing/2014/main" id="{4B10D90D-83D2-FC1A-2FD2-9B83FC8E211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313610" y="1982036"/>
            <a:ext cx="203380" cy="129481"/>
          </a:xfrm>
          <a:prstGeom prst="rect">
            <a:avLst/>
          </a:prstGeom>
        </p:spPr>
      </p:pic>
      <p:pic>
        <p:nvPicPr>
          <p:cNvPr id="132" name="グラフィックス 131">
            <a:extLst>
              <a:ext uri="{FF2B5EF4-FFF2-40B4-BE49-F238E27FC236}">
                <a16:creationId xmlns:a16="http://schemas.microsoft.com/office/drawing/2014/main" id="{6BAA254F-1621-7AFE-1901-252045B1575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3884656" y="3969972"/>
            <a:ext cx="351687" cy="210582"/>
          </a:xfrm>
          <a:prstGeom prst="rect">
            <a:avLst/>
          </a:prstGeom>
        </p:spPr>
      </p:pic>
      <p:sp>
        <p:nvSpPr>
          <p:cNvPr id="133" name="テキスト ボックス 132">
            <a:extLst>
              <a:ext uri="{FF2B5EF4-FFF2-40B4-BE49-F238E27FC236}">
                <a16:creationId xmlns:a16="http://schemas.microsoft.com/office/drawing/2014/main" id="{FC1B54EA-1B73-DE5B-D489-B256D7E46639}"/>
              </a:ext>
            </a:extLst>
          </p:cNvPr>
          <p:cNvSpPr txBox="1"/>
          <p:nvPr/>
        </p:nvSpPr>
        <p:spPr>
          <a:xfrm>
            <a:off x="1784778" y="3508908"/>
            <a:ext cx="800219" cy="215444"/>
          </a:xfrm>
          <a:prstGeom prst="rect">
            <a:avLst/>
          </a:prstGeom>
          <a:noFill/>
        </p:spPr>
        <p:txBody>
          <a:bodyPr wrap="non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お客さま拠点</a:t>
            </a:r>
          </a:p>
        </p:txBody>
      </p:sp>
      <p:pic>
        <p:nvPicPr>
          <p:cNvPr id="134" name="グラフィックス 133">
            <a:extLst>
              <a:ext uri="{FF2B5EF4-FFF2-40B4-BE49-F238E27FC236}">
                <a16:creationId xmlns:a16="http://schemas.microsoft.com/office/drawing/2014/main" id="{6F6A8134-23E6-0730-B5FD-5CFB289F4B3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029213" y="3871369"/>
            <a:ext cx="151880" cy="130792"/>
          </a:xfrm>
          <a:prstGeom prst="rect">
            <a:avLst/>
          </a:prstGeom>
        </p:spPr>
      </p:pic>
      <p:pic>
        <p:nvPicPr>
          <p:cNvPr id="135" name="グラフィックス 134">
            <a:extLst>
              <a:ext uri="{FF2B5EF4-FFF2-40B4-BE49-F238E27FC236}">
                <a16:creationId xmlns:a16="http://schemas.microsoft.com/office/drawing/2014/main" id="{D43CACA8-E008-1B57-BF6A-AFAA7050ED9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59449" y="3979340"/>
            <a:ext cx="367036" cy="199597"/>
          </a:xfrm>
          <a:prstGeom prst="rect">
            <a:avLst/>
          </a:prstGeom>
        </p:spPr>
      </p:pic>
      <p:pic>
        <p:nvPicPr>
          <p:cNvPr id="136" name="グラフィックス 135">
            <a:extLst>
              <a:ext uri="{FF2B5EF4-FFF2-40B4-BE49-F238E27FC236}">
                <a16:creationId xmlns:a16="http://schemas.microsoft.com/office/drawing/2014/main" id="{09F90F3F-5FF1-8609-EBB9-33A8D3E5B3F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28194" y="1923586"/>
            <a:ext cx="151880" cy="130792"/>
          </a:xfrm>
          <a:prstGeom prst="rect">
            <a:avLst/>
          </a:prstGeom>
        </p:spPr>
      </p:pic>
      <p:sp>
        <p:nvSpPr>
          <p:cNvPr id="137" name="正方形/長方形 136">
            <a:extLst>
              <a:ext uri="{FF2B5EF4-FFF2-40B4-BE49-F238E27FC236}">
                <a16:creationId xmlns:a16="http://schemas.microsoft.com/office/drawing/2014/main" id="{8FD9B964-ECA0-9D9C-11EC-E8BE9055E7FA}"/>
              </a:ext>
            </a:extLst>
          </p:cNvPr>
          <p:cNvSpPr/>
          <p:nvPr/>
        </p:nvSpPr>
        <p:spPr>
          <a:xfrm>
            <a:off x="757244" y="5737568"/>
            <a:ext cx="4175049" cy="49774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b"/>
          <a:lstStyle/>
          <a:p>
            <a:pPr algn="ctr" defTabSz="203151">
              <a:defRPr/>
            </a:pPr>
            <a:endParaRPr kumimoji="0" lang="ja-JP" altLang="en-US" sz="667">
              <a:solidFill>
                <a:prstClr val="black"/>
              </a:solidFill>
              <a:latin typeface="メイリオ" panose="020B0604030504040204" pitchFamily="50" charset="-128"/>
              <a:ea typeface="メイリオ" panose="020B0604030504040204" pitchFamily="50" charset="-128"/>
            </a:endParaRPr>
          </a:p>
        </p:txBody>
      </p:sp>
      <p:pic>
        <p:nvPicPr>
          <p:cNvPr id="138" name="グラフィックス 137">
            <a:extLst>
              <a:ext uri="{FF2B5EF4-FFF2-40B4-BE49-F238E27FC236}">
                <a16:creationId xmlns:a16="http://schemas.microsoft.com/office/drawing/2014/main" id="{2D3BC4F9-3546-1B0C-4CDA-1836AC3995A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94951" y="5903568"/>
            <a:ext cx="242995" cy="209599"/>
          </a:xfrm>
          <a:prstGeom prst="rect">
            <a:avLst/>
          </a:prstGeom>
        </p:spPr>
      </p:pic>
      <p:sp>
        <p:nvSpPr>
          <p:cNvPr id="139" name="テキスト ボックス 138">
            <a:extLst>
              <a:ext uri="{FF2B5EF4-FFF2-40B4-BE49-F238E27FC236}">
                <a16:creationId xmlns:a16="http://schemas.microsoft.com/office/drawing/2014/main" id="{442F3D39-30CB-E715-24FE-CA41BA11348B}"/>
              </a:ext>
            </a:extLst>
          </p:cNvPr>
          <p:cNvSpPr txBox="1"/>
          <p:nvPr/>
        </p:nvSpPr>
        <p:spPr>
          <a:xfrm>
            <a:off x="1266612" y="5766823"/>
            <a:ext cx="593432" cy="256545"/>
          </a:xfrm>
          <a:prstGeom prst="rect">
            <a:avLst/>
          </a:prstGeom>
          <a:noFill/>
        </p:spPr>
        <p:txBody>
          <a:bodyPr wrap="none" rtlCol="0">
            <a:spAutoFit/>
          </a:bodyPr>
          <a:lstStyle/>
          <a:p>
            <a:pPr algn="ctr" defTabSz="203151">
              <a:defRPr/>
            </a:pPr>
            <a:r>
              <a:rPr kumimoji="0" lang="ja-JP" altLang="en-US" sz="1067" b="1">
                <a:solidFill>
                  <a:prstClr val="black"/>
                </a:solidFill>
                <a:latin typeface="メイリオ" panose="020B0604030504040204" pitchFamily="50" charset="-128"/>
                <a:ea typeface="メイリオ" panose="020B0604030504040204" pitchFamily="50" charset="-128"/>
              </a:rPr>
              <a:t>情シス</a:t>
            </a:r>
          </a:p>
        </p:txBody>
      </p:sp>
      <p:sp>
        <p:nvSpPr>
          <p:cNvPr id="140" name="テキスト ボックス 139">
            <a:extLst>
              <a:ext uri="{FF2B5EF4-FFF2-40B4-BE49-F238E27FC236}">
                <a16:creationId xmlns:a16="http://schemas.microsoft.com/office/drawing/2014/main" id="{3B2E47D6-88DC-2E8F-82D7-66852457966D}"/>
              </a:ext>
            </a:extLst>
          </p:cNvPr>
          <p:cNvSpPr txBox="1"/>
          <p:nvPr/>
        </p:nvSpPr>
        <p:spPr>
          <a:xfrm>
            <a:off x="1373660" y="5929086"/>
            <a:ext cx="2603741" cy="338554"/>
          </a:xfrm>
          <a:prstGeom prst="rect">
            <a:avLst/>
          </a:prstGeom>
          <a:noFill/>
        </p:spPr>
        <p:txBody>
          <a:bodyPr wrap="square" rtlCol="0">
            <a:spAutoFit/>
          </a:bodyPr>
          <a:lstStyle/>
          <a:p>
            <a:pP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・フォレンジック</a:t>
            </a:r>
            <a:r>
              <a:rPr lang="ja-JP" altLang="en-US" sz="800" b="1">
                <a:solidFill>
                  <a:prstClr val="black"/>
                </a:solidFill>
                <a:latin typeface="メイリオ" panose="020B0604030504040204" pitchFamily="50" charset="-128"/>
                <a:ea typeface="メイリオ" panose="020B0604030504040204" pitchFamily="50" charset="-128"/>
              </a:rPr>
              <a:t>、ダークウェブ調査</a:t>
            </a:r>
            <a:endParaRPr lang="en-US" altLang="ja-JP" sz="800" b="1">
              <a:solidFill>
                <a:prstClr val="black"/>
              </a:solidFill>
              <a:latin typeface="メイリオ" panose="020B0604030504040204" pitchFamily="50" charset="-128"/>
              <a:ea typeface="メイリオ" panose="020B0604030504040204" pitchFamily="50" charset="-128"/>
            </a:endParaRPr>
          </a:p>
          <a:p>
            <a:pPr defTabSz="203151">
              <a:defRPr/>
            </a:pPr>
            <a:r>
              <a:rPr lang="ja-JP" altLang="en-US" sz="800" b="1">
                <a:solidFill>
                  <a:prstClr val="black"/>
                </a:solidFill>
                <a:latin typeface="メイリオ" panose="020B0604030504040204" pitchFamily="50" charset="-128"/>
                <a:ea typeface="メイリオ" panose="020B0604030504040204" pitchFamily="50" charset="-128"/>
              </a:rPr>
              <a:t>・セキュリティアセスメント</a:t>
            </a:r>
            <a:endParaRPr lang="en-US" altLang="ja-JP" sz="800" b="1">
              <a:solidFill>
                <a:prstClr val="black"/>
              </a:solidFill>
              <a:latin typeface="メイリオ" panose="020B0604030504040204" pitchFamily="50" charset="-128"/>
              <a:ea typeface="メイリオ" panose="020B0604030504040204" pitchFamily="50" charset="-128"/>
            </a:endParaRPr>
          </a:p>
        </p:txBody>
      </p:sp>
      <p:cxnSp>
        <p:nvCxnSpPr>
          <p:cNvPr id="141" name="直線コネクタ 140">
            <a:extLst>
              <a:ext uri="{FF2B5EF4-FFF2-40B4-BE49-F238E27FC236}">
                <a16:creationId xmlns:a16="http://schemas.microsoft.com/office/drawing/2014/main" id="{AA913722-98AE-A008-2B7C-0994ACF9D2E4}"/>
              </a:ext>
            </a:extLst>
          </p:cNvPr>
          <p:cNvCxnSpPr>
            <a:cxnSpLocks/>
          </p:cNvCxnSpPr>
          <p:nvPr/>
        </p:nvCxnSpPr>
        <p:spPr>
          <a:xfrm>
            <a:off x="489670" y="4649667"/>
            <a:ext cx="4630873" cy="0"/>
          </a:xfrm>
          <a:prstGeom prst="line">
            <a:avLst/>
          </a:prstGeom>
          <a:ln w="2857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42" name="テキスト ボックス 141">
            <a:extLst>
              <a:ext uri="{FF2B5EF4-FFF2-40B4-BE49-F238E27FC236}">
                <a16:creationId xmlns:a16="http://schemas.microsoft.com/office/drawing/2014/main" id="{A57D5C0B-03CB-F94E-EA61-17FC16693D81}"/>
              </a:ext>
            </a:extLst>
          </p:cNvPr>
          <p:cNvSpPr txBox="1"/>
          <p:nvPr/>
        </p:nvSpPr>
        <p:spPr>
          <a:xfrm>
            <a:off x="2882639" y="3483580"/>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❶</a:t>
            </a:r>
          </a:p>
        </p:txBody>
      </p:sp>
      <p:sp>
        <p:nvSpPr>
          <p:cNvPr id="143" name="テキスト ボックス 142">
            <a:extLst>
              <a:ext uri="{FF2B5EF4-FFF2-40B4-BE49-F238E27FC236}">
                <a16:creationId xmlns:a16="http://schemas.microsoft.com/office/drawing/2014/main" id="{16E278AB-E8CC-716A-5A41-A267B08C0FE8}"/>
              </a:ext>
            </a:extLst>
          </p:cNvPr>
          <p:cNvSpPr txBox="1"/>
          <p:nvPr/>
        </p:nvSpPr>
        <p:spPr>
          <a:xfrm>
            <a:off x="3403834" y="2660020"/>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❷</a:t>
            </a:r>
          </a:p>
        </p:txBody>
      </p:sp>
      <p:sp>
        <p:nvSpPr>
          <p:cNvPr id="144" name="テキスト ボックス 143">
            <a:extLst>
              <a:ext uri="{FF2B5EF4-FFF2-40B4-BE49-F238E27FC236}">
                <a16:creationId xmlns:a16="http://schemas.microsoft.com/office/drawing/2014/main" id="{17E314CE-EAF9-868D-DB1C-32BA796B512E}"/>
              </a:ext>
            </a:extLst>
          </p:cNvPr>
          <p:cNvSpPr txBox="1"/>
          <p:nvPr/>
        </p:nvSpPr>
        <p:spPr>
          <a:xfrm>
            <a:off x="1739789" y="1625281"/>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❸</a:t>
            </a:r>
          </a:p>
        </p:txBody>
      </p:sp>
      <p:sp>
        <p:nvSpPr>
          <p:cNvPr id="145" name="テキスト ボックス 144">
            <a:extLst>
              <a:ext uri="{FF2B5EF4-FFF2-40B4-BE49-F238E27FC236}">
                <a16:creationId xmlns:a16="http://schemas.microsoft.com/office/drawing/2014/main" id="{8FFC534D-4E55-C6A4-884A-100D15677B90}"/>
              </a:ext>
            </a:extLst>
          </p:cNvPr>
          <p:cNvSpPr txBox="1"/>
          <p:nvPr/>
        </p:nvSpPr>
        <p:spPr>
          <a:xfrm>
            <a:off x="4124912" y="1700159"/>
            <a:ext cx="59364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❹</a:t>
            </a:r>
          </a:p>
        </p:txBody>
      </p:sp>
      <p:sp>
        <p:nvSpPr>
          <p:cNvPr id="146" name="テキスト ボックス 145">
            <a:extLst>
              <a:ext uri="{FF2B5EF4-FFF2-40B4-BE49-F238E27FC236}">
                <a16:creationId xmlns:a16="http://schemas.microsoft.com/office/drawing/2014/main" id="{2D00482E-B0FA-C61B-2EE0-2AD0D7D4D63A}"/>
              </a:ext>
            </a:extLst>
          </p:cNvPr>
          <p:cNvSpPr txBox="1"/>
          <p:nvPr/>
        </p:nvSpPr>
        <p:spPr>
          <a:xfrm>
            <a:off x="584677" y="4708470"/>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❽</a:t>
            </a:r>
          </a:p>
        </p:txBody>
      </p:sp>
      <p:sp>
        <p:nvSpPr>
          <p:cNvPr id="147" name="テキスト ボックス 146">
            <a:extLst>
              <a:ext uri="{FF2B5EF4-FFF2-40B4-BE49-F238E27FC236}">
                <a16:creationId xmlns:a16="http://schemas.microsoft.com/office/drawing/2014/main" id="{98F50616-59AA-0116-2CA4-525054CE3590}"/>
              </a:ext>
            </a:extLst>
          </p:cNvPr>
          <p:cNvSpPr txBox="1"/>
          <p:nvPr/>
        </p:nvSpPr>
        <p:spPr>
          <a:xfrm>
            <a:off x="4672421" y="4760106"/>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❾</a:t>
            </a:r>
          </a:p>
        </p:txBody>
      </p:sp>
      <p:sp>
        <p:nvSpPr>
          <p:cNvPr id="148" name="テキスト ボックス 147">
            <a:extLst>
              <a:ext uri="{FF2B5EF4-FFF2-40B4-BE49-F238E27FC236}">
                <a16:creationId xmlns:a16="http://schemas.microsoft.com/office/drawing/2014/main" id="{85FA86DE-CB75-CF68-E76A-71011A229642}"/>
              </a:ext>
            </a:extLst>
          </p:cNvPr>
          <p:cNvSpPr txBox="1"/>
          <p:nvPr/>
        </p:nvSpPr>
        <p:spPr>
          <a:xfrm>
            <a:off x="614619" y="5565516"/>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❿</a:t>
            </a:r>
          </a:p>
        </p:txBody>
      </p:sp>
      <p:sp>
        <p:nvSpPr>
          <p:cNvPr id="149" name="テキスト ボックス 148">
            <a:extLst>
              <a:ext uri="{FF2B5EF4-FFF2-40B4-BE49-F238E27FC236}">
                <a16:creationId xmlns:a16="http://schemas.microsoft.com/office/drawing/2014/main" id="{D7009B43-4875-205F-04E0-316B51E20B7B}"/>
              </a:ext>
            </a:extLst>
          </p:cNvPr>
          <p:cNvSpPr txBox="1"/>
          <p:nvPr/>
        </p:nvSpPr>
        <p:spPr>
          <a:xfrm>
            <a:off x="4229441" y="3678652"/>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⓬</a:t>
            </a:r>
          </a:p>
        </p:txBody>
      </p:sp>
      <p:sp>
        <p:nvSpPr>
          <p:cNvPr id="150" name="テキスト ボックス 149">
            <a:extLst>
              <a:ext uri="{FF2B5EF4-FFF2-40B4-BE49-F238E27FC236}">
                <a16:creationId xmlns:a16="http://schemas.microsoft.com/office/drawing/2014/main" id="{FFF4564F-9060-E364-9CC7-2970813F01B1}"/>
              </a:ext>
            </a:extLst>
          </p:cNvPr>
          <p:cNvSpPr txBox="1"/>
          <p:nvPr/>
        </p:nvSpPr>
        <p:spPr>
          <a:xfrm>
            <a:off x="922148" y="5574528"/>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⓫</a:t>
            </a:r>
          </a:p>
        </p:txBody>
      </p:sp>
      <p:sp>
        <p:nvSpPr>
          <p:cNvPr id="151" name="テキスト ボックス 150">
            <a:extLst>
              <a:ext uri="{FF2B5EF4-FFF2-40B4-BE49-F238E27FC236}">
                <a16:creationId xmlns:a16="http://schemas.microsoft.com/office/drawing/2014/main" id="{554CC203-ACBE-2DAB-3D4C-B3804BF87384}"/>
              </a:ext>
            </a:extLst>
          </p:cNvPr>
          <p:cNvSpPr txBox="1"/>
          <p:nvPr/>
        </p:nvSpPr>
        <p:spPr>
          <a:xfrm>
            <a:off x="566936" y="2341691"/>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❻</a:t>
            </a:r>
          </a:p>
        </p:txBody>
      </p:sp>
      <p:sp>
        <p:nvSpPr>
          <p:cNvPr id="152" name="テキスト ボックス 151">
            <a:extLst>
              <a:ext uri="{FF2B5EF4-FFF2-40B4-BE49-F238E27FC236}">
                <a16:creationId xmlns:a16="http://schemas.microsoft.com/office/drawing/2014/main" id="{2C45BAAC-679B-1556-9344-A6DF25874DA7}"/>
              </a:ext>
            </a:extLst>
          </p:cNvPr>
          <p:cNvSpPr txBox="1"/>
          <p:nvPr/>
        </p:nvSpPr>
        <p:spPr>
          <a:xfrm>
            <a:off x="4793322" y="2384622"/>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❼</a:t>
            </a:r>
          </a:p>
        </p:txBody>
      </p:sp>
      <p:sp>
        <p:nvSpPr>
          <p:cNvPr id="153" name="テキスト ボックス 152">
            <a:extLst>
              <a:ext uri="{FF2B5EF4-FFF2-40B4-BE49-F238E27FC236}">
                <a16:creationId xmlns:a16="http://schemas.microsoft.com/office/drawing/2014/main" id="{27E426F2-58E7-BA97-1FCF-CB7046D60BF7}"/>
              </a:ext>
            </a:extLst>
          </p:cNvPr>
          <p:cNvSpPr txBox="1"/>
          <p:nvPr/>
        </p:nvSpPr>
        <p:spPr>
          <a:xfrm rot="16200000">
            <a:off x="-379242" y="2941367"/>
            <a:ext cx="1728358" cy="297454"/>
          </a:xfrm>
          <a:prstGeom prst="rect">
            <a:avLst/>
          </a:prstGeom>
          <a:noFill/>
        </p:spPr>
        <p:txBody>
          <a:bodyPr wrap="none" rtlCol="0">
            <a:spAutoFit/>
          </a:bodyPr>
          <a:lstStyle/>
          <a:p>
            <a:pPr algn="ctr" defTabSz="203151">
              <a:defRPr/>
            </a:pPr>
            <a:r>
              <a:rPr kumimoji="0" lang="ja-JP" altLang="en-US" sz="1333" b="1">
                <a:solidFill>
                  <a:srgbClr val="CC0033"/>
                </a:solidFill>
                <a:latin typeface="メイリオ" panose="020B0604030504040204" pitchFamily="50" charset="-128"/>
                <a:ea typeface="メイリオ" panose="020B0604030504040204" pitchFamily="50" charset="-128"/>
              </a:rPr>
              <a:t>セキュリティツール</a:t>
            </a:r>
          </a:p>
        </p:txBody>
      </p:sp>
      <p:sp>
        <p:nvSpPr>
          <p:cNvPr id="154" name="テキスト ボックス 153">
            <a:extLst>
              <a:ext uri="{FF2B5EF4-FFF2-40B4-BE49-F238E27FC236}">
                <a16:creationId xmlns:a16="http://schemas.microsoft.com/office/drawing/2014/main" id="{E7665BD4-F7BB-8A0D-F967-D0F0D1EB2635}"/>
              </a:ext>
            </a:extLst>
          </p:cNvPr>
          <p:cNvSpPr txBox="1"/>
          <p:nvPr/>
        </p:nvSpPr>
        <p:spPr>
          <a:xfrm rot="16200000">
            <a:off x="-281905" y="5341396"/>
            <a:ext cx="1556837" cy="297454"/>
          </a:xfrm>
          <a:prstGeom prst="rect">
            <a:avLst/>
          </a:prstGeom>
          <a:noFill/>
        </p:spPr>
        <p:txBody>
          <a:bodyPr wrap="none" rtlCol="0">
            <a:spAutoFit/>
          </a:bodyPr>
          <a:lstStyle/>
          <a:p>
            <a:pPr algn="ctr" defTabSz="203151">
              <a:defRPr/>
            </a:pPr>
            <a:r>
              <a:rPr kumimoji="0" lang="ja-JP" altLang="en-US" sz="1333" b="1">
                <a:solidFill>
                  <a:srgbClr val="CC0033"/>
                </a:solidFill>
                <a:latin typeface="メイリオ" panose="020B0604030504040204" pitchFamily="50" charset="-128"/>
                <a:ea typeface="メイリオ" panose="020B0604030504040204" pitchFamily="50" charset="-128"/>
              </a:rPr>
              <a:t>セキュリティ環境</a:t>
            </a:r>
          </a:p>
        </p:txBody>
      </p:sp>
      <p:pic>
        <p:nvPicPr>
          <p:cNvPr id="155" name="グラフィックス 154">
            <a:extLst>
              <a:ext uri="{FF2B5EF4-FFF2-40B4-BE49-F238E27FC236}">
                <a16:creationId xmlns:a16="http://schemas.microsoft.com/office/drawing/2014/main" id="{8BB1CAE2-3A53-957E-41DC-E96DEC7D82E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1610641" y="1997631"/>
            <a:ext cx="408670" cy="275289"/>
          </a:xfrm>
          <a:prstGeom prst="rect">
            <a:avLst/>
          </a:prstGeom>
        </p:spPr>
      </p:pic>
      <p:sp>
        <p:nvSpPr>
          <p:cNvPr id="156" name="テキスト ボックス 155">
            <a:extLst>
              <a:ext uri="{FF2B5EF4-FFF2-40B4-BE49-F238E27FC236}">
                <a16:creationId xmlns:a16="http://schemas.microsoft.com/office/drawing/2014/main" id="{DEACAB9D-0C0F-AD16-4493-2F32CE9D5BAB}"/>
              </a:ext>
            </a:extLst>
          </p:cNvPr>
          <p:cNvSpPr txBox="1"/>
          <p:nvPr/>
        </p:nvSpPr>
        <p:spPr>
          <a:xfrm>
            <a:off x="662202" y="1865132"/>
            <a:ext cx="1246131" cy="215444"/>
          </a:xfrm>
          <a:prstGeom prst="rect">
            <a:avLst/>
          </a:prstGeom>
          <a:noFill/>
        </p:spPr>
        <p:txBody>
          <a:bodyPr wrap="square" rtlCol="0">
            <a:spAutoFit/>
          </a:bodyPr>
          <a:lstStyle/>
          <a:p>
            <a:pPr algn="ctr" defTabSz="203151">
              <a:defRPr/>
            </a:pPr>
            <a:r>
              <a:rPr kumimoji="0" lang="ja-JP" altLang="en-US" sz="800" b="1">
                <a:solidFill>
                  <a:prstClr val="black"/>
                </a:solidFill>
                <a:latin typeface="メイリオ" panose="020B0604030504040204" pitchFamily="50" charset="-128"/>
                <a:ea typeface="メイリオ" panose="020B0604030504040204" pitchFamily="50" charset="-128"/>
              </a:rPr>
              <a:t>バックアップ</a:t>
            </a:r>
          </a:p>
        </p:txBody>
      </p:sp>
      <p:sp>
        <p:nvSpPr>
          <p:cNvPr id="157" name="テキスト ボックス 156">
            <a:extLst>
              <a:ext uri="{FF2B5EF4-FFF2-40B4-BE49-F238E27FC236}">
                <a16:creationId xmlns:a16="http://schemas.microsoft.com/office/drawing/2014/main" id="{2D116F23-B7DC-6DA3-B3AF-C58E029087FA}"/>
              </a:ext>
            </a:extLst>
          </p:cNvPr>
          <p:cNvSpPr txBox="1"/>
          <p:nvPr/>
        </p:nvSpPr>
        <p:spPr>
          <a:xfrm>
            <a:off x="593534" y="1699247"/>
            <a:ext cx="441520" cy="461665"/>
          </a:xfrm>
          <a:prstGeom prst="rect">
            <a:avLst/>
          </a:prstGeom>
          <a:noFill/>
        </p:spPr>
        <p:txBody>
          <a:bodyPr wrap="square">
            <a:spAutoFit/>
          </a:bodyPr>
          <a:lstStyle/>
          <a:p>
            <a:pPr algn="ctr" defTabSz="203217">
              <a:defRPr/>
            </a:pPr>
            <a:r>
              <a:rPr lang="ja-JP" altLang="en-US" sz="2400" b="1">
                <a:solidFill>
                  <a:srgbClr val="CC0033"/>
                </a:solidFill>
                <a:latin typeface="メイリオ" panose="020B0604030504040204" pitchFamily="50" charset="-128"/>
                <a:ea typeface="メイリオ" panose="020B0604030504040204" pitchFamily="50" charset="-128"/>
              </a:rPr>
              <a:t>❺</a:t>
            </a:r>
          </a:p>
        </p:txBody>
      </p:sp>
      <p:graphicFrame>
        <p:nvGraphicFramePr>
          <p:cNvPr id="159" name="表 158">
            <a:extLst>
              <a:ext uri="{FF2B5EF4-FFF2-40B4-BE49-F238E27FC236}">
                <a16:creationId xmlns:a16="http://schemas.microsoft.com/office/drawing/2014/main" id="{A00E16AA-1428-666E-2FC1-FFFA121F334D}"/>
              </a:ext>
            </a:extLst>
          </p:cNvPr>
          <p:cNvGraphicFramePr>
            <a:graphicFrameLocks noGrp="1"/>
          </p:cNvGraphicFramePr>
          <p:nvPr>
            <p:extLst>
              <p:ext uri="{D42A27DB-BD31-4B8C-83A1-F6EECF244321}">
                <p14:modId xmlns:p14="http://schemas.microsoft.com/office/powerpoint/2010/main" val="2910349506"/>
              </p:ext>
            </p:extLst>
          </p:nvPr>
        </p:nvGraphicFramePr>
        <p:xfrm>
          <a:off x="5678851" y="1333016"/>
          <a:ext cx="6183396" cy="4828915"/>
        </p:xfrm>
        <a:graphic>
          <a:graphicData uri="http://schemas.openxmlformats.org/drawingml/2006/table">
            <a:tbl>
              <a:tblPr firstRow="1">
                <a:tableStyleId>{5C22544A-7EE6-4342-B048-85BDC9FD1C3A}</a:tableStyleId>
              </a:tblPr>
              <a:tblGrid>
                <a:gridCol w="255983">
                  <a:extLst>
                    <a:ext uri="{9D8B030D-6E8A-4147-A177-3AD203B41FA5}">
                      <a16:colId xmlns:a16="http://schemas.microsoft.com/office/drawing/2014/main" val="576208252"/>
                    </a:ext>
                  </a:extLst>
                </a:gridCol>
                <a:gridCol w="1063640">
                  <a:extLst>
                    <a:ext uri="{9D8B030D-6E8A-4147-A177-3AD203B41FA5}">
                      <a16:colId xmlns:a16="http://schemas.microsoft.com/office/drawing/2014/main" val="270590848"/>
                    </a:ext>
                  </a:extLst>
                </a:gridCol>
                <a:gridCol w="2238041">
                  <a:extLst>
                    <a:ext uri="{9D8B030D-6E8A-4147-A177-3AD203B41FA5}">
                      <a16:colId xmlns:a16="http://schemas.microsoft.com/office/drawing/2014/main" val="2776356634"/>
                    </a:ext>
                  </a:extLst>
                </a:gridCol>
                <a:gridCol w="2625732">
                  <a:extLst>
                    <a:ext uri="{9D8B030D-6E8A-4147-A177-3AD203B41FA5}">
                      <a16:colId xmlns:a16="http://schemas.microsoft.com/office/drawing/2014/main" val="394388278"/>
                    </a:ext>
                  </a:extLst>
                </a:gridCol>
              </a:tblGrid>
              <a:tr h="214500">
                <a:tc gridSpan="3">
                  <a:txBody>
                    <a:bodyPr/>
                    <a:lstStyle/>
                    <a:p>
                      <a:pPr algn="ctr"/>
                      <a:r>
                        <a:rPr kumimoji="1" lang="ja-JP" altLang="en-US" sz="1100">
                          <a:solidFill>
                            <a:schemeClr val="tx1"/>
                          </a:solidFill>
                          <a:latin typeface="メイリオ" panose="020B0604030504040204" pitchFamily="50" charset="-128"/>
                          <a:ea typeface="メイリオ" panose="020B0604030504040204" pitchFamily="50" charset="-128"/>
                        </a:rPr>
                        <a:t>セキュリティ対策</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lumMod val="85000"/>
                      </a:schemeClr>
                    </a:solidFill>
                  </a:tcPr>
                </a:tc>
                <a:tc hMerge="1">
                  <a:txBody>
                    <a:bodyPr/>
                    <a:lstStyle/>
                    <a:p>
                      <a:endParaRPr kumimoji="1" lang="ja-JP" altLang="en-US"/>
                    </a:p>
                  </a:txBody>
                  <a:tcPr/>
                </a:tc>
                <a:tc hMerge="1">
                  <a:txBody>
                    <a:bodyPr/>
                    <a:lstStyle/>
                    <a:p>
                      <a:pPr algn="ctr"/>
                      <a:r>
                        <a:rPr kumimoji="1" lang="ja-JP" altLang="en-US" sz="900">
                          <a:solidFill>
                            <a:schemeClr val="tx1"/>
                          </a:solidFill>
                          <a:latin typeface="メイリオ" panose="020B0604030504040204" pitchFamily="50" charset="-128"/>
                          <a:ea typeface="メイリオ" panose="020B0604030504040204" pitchFamily="50" charset="-128"/>
                        </a:rPr>
                        <a:t>ガイドラインレベル</a:t>
                      </a:r>
                      <a:r>
                        <a:rPr kumimoji="1" lang="en-US" altLang="ja-JP" sz="900">
                          <a:solidFill>
                            <a:schemeClr val="tx1"/>
                          </a:solidFill>
                          <a:latin typeface="メイリオ" panose="020B0604030504040204" pitchFamily="50" charset="-128"/>
                          <a:ea typeface="メイリオ" panose="020B0604030504040204" pitchFamily="50" charset="-128"/>
                        </a:rPr>
                        <a:t>1</a:t>
                      </a:r>
                    </a:p>
                    <a:p>
                      <a:pPr algn="ctr"/>
                      <a:r>
                        <a:rPr kumimoji="1" lang="ja-JP" altLang="en-US" sz="900">
                          <a:solidFill>
                            <a:schemeClr val="tx1"/>
                          </a:solidFill>
                          <a:latin typeface="メイリオ" panose="020B0604030504040204" pitchFamily="50" charset="-128"/>
                          <a:ea typeface="メイリオ" panose="020B0604030504040204" pitchFamily="50" charset="-128"/>
                        </a:rPr>
                        <a:t>記載の主な観点</a:t>
                      </a:r>
                    </a:p>
                  </a:txBody>
                  <a:tcPr anchor="ctr">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en-US" altLang="ja-JP" sz="1100" b="1" kern="1200">
                          <a:solidFill>
                            <a:srgbClr val="CC0033"/>
                          </a:solidFill>
                          <a:latin typeface="メイリオ" panose="020B0604030504040204" pitchFamily="50" charset="-128"/>
                          <a:ea typeface="メイリオ" panose="020B0604030504040204" pitchFamily="50" charset="-128"/>
                          <a:cs typeface="+mn-cs"/>
                        </a:rPr>
                        <a:t>YOROZU</a:t>
                      </a:r>
                      <a:r>
                        <a:rPr kumimoji="1" lang="ja-JP" altLang="en-US" sz="1100" b="1" kern="1200">
                          <a:solidFill>
                            <a:srgbClr val="CC0033"/>
                          </a:solidFill>
                          <a:latin typeface="メイリオ" panose="020B0604030504040204" pitchFamily="50" charset="-128"/>
                          <a:ea typeface="メイリオ" panose="020B0604030504040204" pitchFamily="50" charset="-128"/>
                          <a:cs typeface="+mn-cs"/>
                        </a:rPr>
                        <a:t>オプション</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547695471"/>
                  </a:ext>
                </a:extLst>
              </a:tr>
              <a:tr h="214500">
                <a:tc rowSpan="2">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❶</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rowSpan="7">
                  <a:txBody>
                    <a:bodyPr/>
                    <a:lstStyle/>
                    <a:p>
                      <a:pPr algn="ctr"/>
                      <a:r>
                        <a:rPr kumimoji="1" lang="ja-JP" altLang="en-US" sz="1100" b="1" kern="1200">
                          <a:solidFill>
                            <a:srgbClr val="CC0033"/>
                          </a:solidFill>
                          <a:latin typeface="メイリオ" panose="020B0604030504040204" pitchFamily="50" charset="-128"/>
                          <a:ea typeface="メイリオ" panose="020B0604030504040204" pitchFamily="50" charset="-128"/>
                          <a:cs typeface="+mn-cs"/>
                        </a:rPr>
                        <a:t>セキュリティ</a:t>
                      </a:r>
                      <a:endParaRPr kumimoji="1" lang="en-US" altLang="ja-JP" sz="1100" b="1" kern="1200">
                        <a:solidFill>
                          <a:srgbClr val="CC0033"/>
                        </a:solidFill>
                        <a:latin typeface="メイリオ" panose="020B0604030504040204" pitchFamily="50" charset="-128"/>
                        <a:ea typeface="メイリオ" panose="020B0604030504040204" pitchFamily="50" charset="-128"/>
                        <a:cs typeface="+mn-cs"/>
                      </a:endParaRPr>
                    </a:p>
                    <a:p>
                      <a:pPr algn="ctr"/>
                      <a:r>
                        <a:rPr kumimoji="1" lang="ja-JP" altLang="en-US" sz="1100" b="1" kern="1200">
                          <a:solidFill>
                            <a:srgbClr val="CC0033"/>
                          </a:solidFill>
                          <a:latin typeface="メイリオ" panose="020B0604030504040204" pitchFamily="50" charset="-128"/>
                          <a:ea typeface="メイリオ" panose="020B0604030504040204" pitchFamily="50" charset="-128"/>
                          <a:cs typeface="+mn-cs"/>
                        </a:rPr>
                        <a:t>ツール</a:t>
                      </a:r>
                      <a:endParaRPr kumimoji="1" lang="en-US" altLang="ja-JP" sz="1100" b="1" kern="1200">
                        <a:solidFill>
                          <a:srgbClr val="CC0033"/>
                        </a:solidFill>
                        <a:latin typeface="メイリオ" panose="020B0604030504040204" pitchFamily="50" charset="-128"/>
                        <a:ea typeface="メイリオ" panose="020B0604030504040204" pitchFamily="50" charset="-128"/>
                        <a:cs typeface="+mn-cs"/>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r>
                        <a:rPr kumimoji="1" lang="ja-JP" altLang="en-US" sz="1100" b="1">
                          <a:solidFill>
                            <a:schemeClr val="tx1"/>
                          </a:solidFill>
                          <a:latin typeface="メイリオ" panose="020B0604030504040204" pitchFamily="50" charset="-128"/>
                          <a:ea typeface="メイリオ" panose="020B0604030504040204" pitchFamily="50" charset="-128"/>
                        </a:rPr>
                        <a:t>エンドポイントセキュリティ</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en-US" altLang="ja-JP" sz="1100" b="1" kern="1200">
                          <a:solidFill>
                            <a:schemeClr val="tx1"/>
                          </a:solidFill>
                          <a:latin typeface="メイリオ" panose="020B0604030504040204" pitchFamily="50" charset="-128"/>
                          <a:ea typeface="メイリオ" panose="020B0604030504040204" pitchFamily="50" charset="-128"/>
                          <a:cs typeface="+mn-cs"/>
                        </a:rPr>
                        <a:t>EPP</a:t>
                      </a:r>
                      <a:r>
                        <a:rPr kumimoji="1" lang="ja-JP" altLang="en-US" sz="1100" b="1" kern="1200">
                          <a:solidFill>
                            <a:schemeClr val="tx1"/>
                          </a:solidFill>
                          <a:latin typeface="メイリオ" panose="020B0604030504040204" pitchFamily="50" charset="-128"/>
                          <a:ea typeface="メイリオ" panose="020B0604030504040204" pitchFamily="50" charset="-128"/>
                          <a:cs typeface="+mn-cs"/>
                        </a:rPr>
                        <a:t>（</a:t>
                      </a:r>
                      <a:r>
                        <a:rPr kumimoji="1" lang="en-US" altLang="ja-JP" sz="1100" b="1">
                          <a:solidFill>
                            <a:schemeClr val="tx1"/>
                          </a:solidFill>
                          <a:latin typeface="メイリオ" panose="020B0604030504040204" pitchFamily="50" charset="-128"/>
                          <a:ea typeface="メイリオ" panose="020B0604030504040204" pitchFamily="50" charset="-128"/>
                        </a:rPr>
                        <a:t>NGAV</a:t>
                      </a:r>
                      <a:r>
                        <a:rPr kumimoji="1" lang="ja-JP" altLang="en-US" sz="1100" b="1">
                          <a:solidFill>
                            <a:schemeClr val="tx1"/>
                          </a:solidFill>
                          <a:latin typeface="メイリオ" panose="020B0604030504040204" pitchFamily="50" charset="-128"/>
                          <a:ea typeface="メイリオ" panose="020B0604030504040204" pitchFamily="50" charset="-128"/>
                        </a:rPr>
                        <a:t>）</a:t>
                      </a:r>
                      <a:r>
                        <a:rPr kumimoji="1" lang="en-US" altLang="ja-JP" sz="1100" b="1">
                          <a:solidFill>
                            <a:schemeClr val="tx1"/>
                          </a:solidFill>
                          <a:latin typeface="メイリオ" panose="020B0604030504040204" pitchFamily="50" charset="-128"/>
                          <a:ea typeface="メイリオ" panose="020B0604030504040204" pitchFamily="50" charset="-128"/>
                        </a:rPr>
                        <a:t>/EDR</a:t>
                      </a:r>
                      <a:r>
                        <a:rPr kumimoji="1" lang="ja-JP" altLang="en-US" sz="1100" b="1">
                          <a:solidFill>
                            <a:schemeClr val="tx1"/>
                          </a:solidFill>
                          <a:latin typeface="メイリオ" panose="020B0604030504040204" pitchFamily="50" charset="-128"/>
                          <a:ea typeface="メイリオ" panose="020B0604030504040204" pitchFamily="50" charset="-128"/>
                        </a:rPr>
                        <a:t>（</a:t>
                      </a:r>
                      <a:r>
                        <a:rPr kumimoji="1" lang="en-US" altLang="ja-JP" sz="1100" b="1">
                          <a:solidFill>
                            <a:schemeClr val="tx1"/>
                          </a:solidFill>
                          <a:latin typeface="メイリオ" panose="020B0604030504040204" pitchFamily="50" charset="-128"/>
                          <a:ea typeface="メイリオ" panose="020B0604030504040204" pitchFamily="50" charset="-128"/>
                        </a:rPr>
                        <a:t>MDR</a:t>
                      </a:r>
                      <a:r>
                        <a:rPr kumimoji="1" lang="ja-JP" altLang="en-US" sz="1100" b="1">
                          <a:solidFill>
                            <a:schemeClr val="tx1"/>
                          </a:solidFill>
                          <a:latin typeface="メイリオ" panose="020B0604030504040204" pitchFamily="50" charset="-128"/>
                          <a:ea typeface="メイリオ" panose="020B0604030504040204" pitchFamily="50" charset="-128"/>
                        </a:rPr>
                        <a:t>）</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18600313"/>
                  </a:ext>
                </a:extLst>
              </a:tr>
              <a:tr h="214500">
                <a:tc vMerge="1">
                  <a:txBody>
                    <a:bodyPr/>
                    <a:lstStyle/>
                    <a:p>
                      <a:pPr algn="ctr"/>
                      <a:endParaRPr kumimoji="1" lang="ja-JP" altLang="en-US" sz="1100">
                        <a:solidFill>
                          <a:schemeClr val="tx1"/>
                        </a:solidFill>
                        <a:latin typeface="メイリオ" panose="020B0604030504040204" pitchFamily="50" charset="-128"/>
                        <a:ea typeface="メイリオ" panose="020B0604030504040204" pitchFamily="50" charset="-128"/>
                      </a:endParaRPr>
                    </a:p>
                  </a:txBody>
                  <a:tcPr marL="60960" marR="60960" marT="30480" marB="3048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endParaRPr kumimoji="1" lang="en-US" altLang="ja-JP" sz="1000">
                        <a:solidFill>
                          <a:schemeClr val="tx1"/>
                        </a:solidFill>
                        <a:latin typeface="メイリオ" panose="020B0604030504040204" pitchFamily="50" charset="-128"/>
                        <a:ea typeface="メイリオ"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r>
                        <a:rPr kumimoji="1" lang="en-US" altLang="ja-JP" sz="1100" b="1">
                          <a:solidFill>
                            <a:schemeClr val="tx1"/>
                          </a:solidFill>
                          <a:latin typeface="メイリオ" panose="020B0604030504040204" pitchFamily="50" charset="-128"/>
                          <a:ea typeface="メイリオ" panose="020B0604030504040204" pitchFamily="50" charset="-128"/>
                        </a:rPr>
                        <a:t>IT</a:t>
                      </a:r>
                      <a:r>
                        <a:rPr kumimoji="1" lang="ja-JP" altLang="en-US" sz="1100" b="1">
                          <a:solidFill>
                            <a:schemeClr val="tx1"/>
                          </a:solidFill>
                          <a:latin typeface="メイリオ" panose="020B0604030504040204" pitchFamily="50" charset="-128"/>
                          <a:ea typeface="メイリオ" panose="020B0604030504040204" pitchFamily="50" charset="-128"/>
                        </a:rPr>
                        <a:t>資産管理（資産の可視化）</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en-US" altLang="ja-JP" sz="1100" b="1">
                          <a:solidFill>
                            <a:schemeClr val="tx1"/>
                          </a:solidFill>
                          <a:latin typeface="メイリオ" panose="020B0604030504040204" pitchFamily="50" charset="-128"/>
                          <a:ea typeface="メイリオ" panose="020B0604030504040204" pitchFamily="50" charset="-128"/>
                        </a:rPr>
                        <a:t>IT</a:t>
                      </a:r>
                      <a:r>
                        <a:rPr kumimoji="1" lang="ja-JP" altLang="en-US" sz="1100" b="1">
                          <a:solidFill>
                            <a:schemeClr val="tx1"/>
                          </a:solidFill>
                          <a:latin typeface="メイリオ" panose="020B0604030504040204" pitchFamily="50" charset="-128"/>
                          <a:ea typeface="メイリオ" panose="020B0604030504040204" pitchFamily="50" charset="-128"/>
                        </a:rPr>
                        <a:t>資産管理、端末衛生管理</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29014307"/>
                  </a:ext>
                </a:extLst>
              </a:tr>
              <a:tr h="308367">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❷</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endParaRPr kumimoji="1" lang="ja-JP" altLang="en-US"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r>
                        <a:rPr kumimoji="1" lang="en-US" altLang="ja-JP" sz="1100" b="1">
                          <a:solidFill>
                            <a:schemeClr val="tx1"/>
                          </a:solidFill>
                          <a:latin typeface="メイリオ" panose="020B0604030504040204" pitchFamily="50" charset="-128"/>
                          <a:ea typeface="メイリオ" panose="020B0604030504040204" pitchFamily="50" charset="-128"/>
                        </a:rPr>
                        <a:t>UTM</a:t>
                      </a:r>
                      <a:r>
                        <a:rPr kumimoji="1" lang="ja-JP" altLang="en-US" sz="1100" b="1">
                          <a:solidFill>
                            <a:schemeClr val="tx1"/>
                          </a:solidFill>
                          <a:latin typeface="メイリオ" panose="020B0604030504040204" pitchFamily="50" charset="-128"/>
                          <a:ea typeface="メイリオ" panose="020B0604030504040204" pitchFamily="50" charset="-128"/>
                        </a:rPr>
                        <a:t>（</a:t>
                      </a:r>
                      <a:r>
                        <a:rPr kumimoji="1" lang="en-US" altLang="ja-JP" sz="1100" b="1">
                          <a:solidFill>
                            <a:schemeClr val="tx1"/>
                          </a:solidFill>
                          <a:latin typeface="メイリオ" panose="020B0604030504040204" pitchFamily="50" charset="-128"/>
                          <a:ea typeface="メイリオ" panose="020B0604030504040204" pitchFamily="50" charset="-128"/>
                        </a:rPr>
                        <a:t>FW</a:t>
                      </a:r>
                      <a:r>
                        <a:rPr kumimoji="1" lang="ja-JP" altLang="en-US" sz="1100" b="1">
                          <a:solidFill>
                            <a:schemeClr val="tx1"/>
                          </a:solidFill>
                          <a:latin typeface="メイリオ" panose="020B0604030504040204" pitchFamily="50" charset="-128"/>
                          <a:ea typeface="メイリオ" panose="020B0604030504040204" pitchFamily="50" charset="-128"/>
                        </a:rPr>
                        <a:t>、</a:t>
                      </a:r>
                      <a:r>
                        <a:rPr kumimoji="1" lang="en-US" altLang="ja-JP" sz="1100" b="1">
                          <a:solidFill>
                            <a:schemeClr val="tx1"/>
                          </a:solidFill>
                          <a:latin typeface="メイリオ" panose="020B0604030504040204" pitchFamily="50" charset="-128"/>
                          <a:ea typeface="メイリオ" panose="020B0604030504040204" pitchFamily="50" charset="-128"/>
                        </a:rPr>
                        <a:t>Web</a:t>
                      </a:r>
                      <a:r>
                        <a:rPr kumimoji="1" lang="ja-JP" altLang="en-US" sz="1100" b="1">
                          <a:solidFill>
                            <a:schemeClr val="tx1"/>
                          </a:solidFill>
                          <a:latin typeface="メイリオ" panose="020B0604030504040204" pitchFamily="50" charset="-128"/>
                          <a:ea typeface="メイリオ" panose="020B0604030504040204" pitchFamily="50" charset="-128"/>
                        </a:rPr>
                        <a:t>フィルタ）</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kumimoji="1" lang="en-US" altLang="ja-JP" sz="1100" b="1">
                          <a:solidFill>
                            <a:schemeClr val="tx1"/>
                          </a:solidFill>
                          <a:latin typeface="メイリオ" panose="020B0604030504040204" pitchFamily="50" charset="-128"/>
                          <a:ea typeface="メイリオ" panose="020B0604030504040204" pitchFamily="50" charset="-128"/>
                        </a:rPr>
                        <a:t>UTM</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27693113"/>
                  </a:ext>
                </a:extLst>
              </a:tr>
              <a:tr h="375414">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❸</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endParaRPr kumimoji="1" lang="ja-JP" altLang="en-US"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r>
                        <a:rPr kumimoji="1" lang="ja-JP" altLang="en-US" sz="1100" b="1">
                          <a:solidFill>
                            <a:schemeClr val="tx1"/>
                          </a:solidFill>
                          <a:latin typeface="メイリオ" panose="020B0604030504040204" pitchFamily="50" charset="-128"/>
                          <a:ea typeface="メイリオ" panose="020B0604030504040204" pitchFamily="50" charset="-128"/>
                        </a:rPr>
                        <a:t>メールセキュリティ</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60963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メールセキュリティ</a:t>
                      </a:r>
                      <a:r>
                        <a:rPr kumimoji="1" lang="en-US" altLang="ja-JP" sz="1100" b="1">
                          <a:solidFill>
                            <a:schemeClr val="tx1"/>
                          </a:solidFill>
                          <a:latin typeface="メイリオ" panose="020B0604030504040204" pitchFamily="50" charset="-128"/>
                          <a:ea typeface="メイリオ" panose="020B0604030504040204" pitchFamily="50" charset="-128"/>
                        </a:rPr>
                        <a:t>/</a:t>
                      </a:r>
                      <a:r>
                        <a:rPr kumimoji="1" lang="ja-JP" altLang="en-US" sz="1100" b="1">
                          <a:solidFill>
                            <a:schemeClr val="tx1"/>
                          </a:solidFill>
                          <a:latin typeface="メイリオ" panose="020B0604030504040204" pitchFamily="50" charset="-128"/>
                          <a:ea typeface="メイリオ" panose="020B0604030504040204" pitchFamily="50" charset="-128"/>
                        </a:rPr>
                        <a:t>メールシステム</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171450" indent="-171450">
                        <a:buFont typeface="Arial" panose="020B0604020202020204" pitchFamily="34" charset="0"/>
                        <a:buChar char="•"/>
                      </a:pPr>
                      <a:r>
                        <a:rPr kumimoji="1" lang="ja-JP" altLang="en-US" sz="1100" b="1">
                          <a:solidFill>
                            <a:schemeClr val="tx1"/>
                          </a:solidFill>
                          <a:latin typeface="メイリオ" panose="020B0604030504040204" pitchFamily="50" charset="-128"/>
                          <a:ea typeface="メイリオ" panose="020B0604030504040204" pitchFamily="50" charset="-128"/>
                        </a:rPr>
                        <a:t>メール誤送信防止</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840874"/>
                  </a:ext>
                </a:extLst>
              </a:tr>
              <a:tr h="308367">
                <a:tc>
                  <a:txBody>
                    <a:bodyPr/>
                    <a:lstStyle/>
                    <a:p>
                      <a:pPr algn="ctr"/>
                      <a:r>
                        <a:rPr kumimoji="1" lang="ja-JP" altLang="en-US" sz="1600" b="1" u="none">
                          <a:solidFill>
                            <a:srgbClr val="CC0033"/>
                          </a:solidFill>
                          <a:latin typeface="メイリオ" panose="020B0604030504040204" pitchFamily="50" charset="-128"/>
                          <a:ea typeface="メイリオ" panose="020B0604030504040204" pitchFamily="50" charset="-128"/>
                        </a:rPr>
                        <a:t>❹</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endParaRPr kumimoji="1" lang="en-US" altLang="ja-JP"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公開</a:t>
                      </a:r>
                      <a:r>
                        <a:rPr kumimoji="1" lang="en-US" altLang="ja-JP" sz="1100" b="1">
                          <a:solidFill>
                            <a:schemeClr val="tx1"/>
                          </a:solidFill>
                          <a:latin typeface="メイリオ" panose="020B0604030504040204" pitchFamily="50" charset="-128"/>
                          <a:ea typeface="メイリオ" panose="020B0604030504040204" pitchFamily="50" charset="-128"/>
                        </a:rPr>
                        <a:t>Web</a:t>
                      </a:r>
                      <a:r>
                        <a:rPr kumimoji="1" lang="ja-JP" altLang="en-US" sz="1100" b="1">
                          <a:solidFill>
                            <a:schemeClr val="tx1"/>
                          </a:solidFill>
                          <a:latin typeface="メイリオ" panose="020B0604030504040204" pitchFamily="50" charset="-128"/>
                          <a:ea typeface="メイリオ" panose="020B0604030504040204" pitchFamily="50" charset="-128"/>
                        </a:rPr>
                        <a:t>サーバー対策</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en-US" altLang="ja-JP" sz="1100" b="1">
                          <a:solidFill>
                            <a:schemeClr val="tx1"/>
                          </a:solidFill>
                          <a:latin typeface="メイリオ" panose="020B0604030504040204" pitchFamily="50" charset="-128"/>
                          <a:ea typeface="メイリオ" panose="020B0604030504040204" pitchFamily="50" charset="-128"/>
                        </a:rPr>
                        <a:t>WAF</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70694227"/>
                  </a:ext>
                </a:extLst>
              </a:tr>
              <a:tr h="308367">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➎</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endParaRPr kumimoji="1" lang="ja-JP" altLang="en-US"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データのバックアップ</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バックアップ</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66840748"/>
                  </a:ext>
                </a:extLst>
              </a:tr>
              <a:tr h="308367">
                <a:tc>
                  <a:txBody>
                    <a:bodyPr/>
                    <a:lstStyle/>
                    <a:p>
                      <a:pPr marL="0" marR="0" lvl="0" indent="0" algn="ctr" defTabSz="609630" rtl="0" eaLnBrk="1" fontAlgn="auto" latinLnBrk="0" hangingPunct="1">
                        <a:lnSpc>
                          <a:spcPct val="100000"/>
                        </a:lnSpc>
                        <a:spcBef>
                          <a:spcPts val="0"/>
                        </a:spcBef>
                        <a:spcAft>
                          <a:spcPts val="0"/>
                        </a:spcAft>
                        <a:buClrTx/>
                        <a:buSzTx/>
                        <a:buFontTx/>
                        <a:buNone/>
                        <a:tabLst/>
                        <a:defRPr/>
                      </a:pPr>
                      <a:r>
                        <a:rPr kumimoji="1" lang="ja-JP" altLang="en-US" sz="1600" b="1">
                          <a:solidFill>
                            <a:srgbClr val="CC0033"/>
                          </a:solidFill>
                          <a:latin typeface="メイリオ" panose="020B0604030504040204" pitchFamily="50" charset="-128"/>
                          <a:ea typeface="メイリオ" panose="020B0604030504040204" pitchFamily="50" charset="-128"/>
                        </a:rPr>
                        <a:t>➏</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endParaRPr kumimoji="1" lang="en-US" altLang="ja-JP" sz="1200" b="1" kern="1200">
                        <a:solidFill>
                          <a:schemeClr val="tx1"/>
                        </a:solidFill>
                        <a:latin typeface="メイリオ" panose="020B0604030504040204" pitchFamily="50" charset="-128"/>
                        <a:ea typeface="メイリオ" panose="020B0604030504040204" pitchFamily="50" charset="-128"/>
                        <a:cs typeface="+mn-cs"/>
                      </a:endParaRPr>
                    </a:p>
                  </a:txBody>
                  <a:tcPr marL="60911" marR="60911" marT="30455" marB="3045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セキュリティのログ監視</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簡易</a:t>
                      </a:r>
                      <a:r>
                        <a:rPr kumimoji="1" lang="en-US" altLang="ja-JP" sz="1100" b="1">
                          <a:solidFill>
                            <a:schemeClr val="tx1"/>
                          </a:solidFill>
                          <a:latin typeface="メイリオ" panose="020B0604030504040204" pitchFamily="50" charset="-128"/>
                          <a:ea typeface="メイリオ" panose="020B0604030504040204" pitchFamily="50" charset="-128"/>
                        </a:rPr>
                        <a:t>SOC※</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37484066"/>
                  </a:ext>
                </a:extLst>
              </a:tr>
              <a:tr h="428900">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❼</a:t>
                      </a:r>
                      <a:endParaRPr kumimoji="1" lang="en-US" altLang="ja-JP" sz="1600" b="1">
                        <a:solidFill>
                          <a:srgbClr val="CC0033"/>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rowSpan="3">
                  <a:txBody>
                    <a:bodyPr/>
                    <a:lstStyle/>
                    <a:p>
                      <a:pPr marL="0" marR="0" lvl="0" indent="0" algn="ctr" defTabSz="914324" rtl="0" eaLnBrk="1" fontAlgn="auto" latinLnBrk="0" hangingPunct="1">
                        <a:lnSpc>
                          <a:spcPct val="100000"/>
                        </a:lnSpc>
                        <a:spcBef>
                          <a:spcPts val="0"/>
                        </a:spcBef>
                        <a:spcAft>
                          <a:spcPts val="0"/>
                        </a:spcAft>
                        <a:buClrTx/>
                        <a:buSzTx/>
                        <a:buFontTx/>
                        <a:buNone/>
                        <a:tabLst/>
                        <a:defRPr/>
                      </a:pPr>
                      <a:r>
                        <a:rPr kumimoji="1" lang="ja-JP" altLang="en-US" sz="1100" b="1" kern="1200">
                          <a:solidFill>
                            <a:srgbClr val="CC0033"/>
                          </a:solidFill>
                          <a:latin typeface="メイリオ" panose="020B0604030504040204" pitchFamily="50" charset="-128"/>
                          <a:ea typeface="メイリオ" panose="020B0604030504040204" pitchFamily="50" charset="-128"/>
                          <a:cs typeface="+mn-cs"/>
                        </a:rPr>
                        <a:t>セキュリティ</a:t>
                      </a:r>
                      <a:endParaRPr kumimoji="1" lang="en-US" altLang="ja-JP" sz="1100" b="1" kern="1200">
                        <a:solidFill>
                          <a:srgbClr val="CC0033"/>
                        </a:solidFill>
                        <a:latin typeface="メイリオ" panose="020B0604030504040204" pitchFamily="50" charset="-128"/>
                        <a:ea typeface="メイリオ" panose="020B0604030504040204" pitchFamily="50" charset="-128"/>
                        <a:cs typeface="+mn-cs"/>
                      </a:endParaRPr>
                    </a:p>
                    <a:p>
                      <a:pPr marL="0" marR="0" lvl="0" indent="0" algn="ctr" defTabSz="914324" rtl="0" eaLnBrk="1" fontAlgn="auto" latinLnBrk="0" hangingPunct="1">
                        <a:lnSpc>
                          <a:spcPct val="100000"/>
                        </a:lnSpc>
                        <a:spcBef>
                          <a:spcPts val="0"/>
                        </a:spcBef>
                        <a:spcAft>
                          <a:spcPts val="0"/>
                        </a:spcAft>
                        <a:buClrTx/>
                        <a:buSzTx/>
                        <a:buFontTx/>
                        <a:buNone/>
                        <a:tabLst/>
                        <a:defRPr/>
                      </a:pPr>
                      <a:r>
                        <a:rPr kumimoji="1" lang="ja-JP" altLang="en-US" sz="1100" b="1" kern="1200">
                          <a:solidFill>
                            <a:srgbClr val="CC0033"/>
                          </a:solidFill>
                          <a:latin typeface="メイリオ" panose="020B0604030504040204" pitchFamily="50" charset="-128"/>
                          <a:ea typeface="メイリオ" panose="020B0604030504040204" pitchFamily="50" charset="-128"/>
                          <a:cs typeface="+mn-cs"/>
                        </a:rPr>
                        <a:t>環境整備</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セキュリティリスクの把握</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脆弱性診断（サイバー保険付き）</a:t>
                      </a:r>
                    </a:p>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kern="1200">
                          <a:solidFill>
                            <a:schemeClr val="tx1"/>
                          </a:solidFill>
                          <a:latin typeface="メイリオ" panose="020B0604030504040204" pitchFamily="50" charset="-128"/>
                          <a:ea typeface="メイリオ" panose="020B0604030504040204" pitchFamily="50" charset="-128"/>
                          <a:cs typeface="+mn-cs"/>
                        </a:rPr>
                        <a:t>ペネトレーションテスト</a:t>
                      </a:r>
                      <a:endParaRPr kumimoji="1" lang="en-US" altLang="ja-JP" sz="1100" b="1" kern="1200">
                        <a:solidFill>
                          <a:schemeClr val="tx1"/>
                        </a:solidFill>
                        <a:latin typeface="メイリオ" panose="020B0604030504040204" pitchFamily="50" charset="-128"/>
                        <a:ea typeface="メイリオ" panose="020B0604030504040204" pitchFamily="50" charset="-128"/>
                        <a:cs typeface="+mn-cs"/>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53514176"/>
                  </a:ext>
                </a:extLst>
              </a:tr>
              <a:tr h="536329">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❽</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endParaRPr kumimoji="1" lang="en-US" altLang="ja-JP"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ポリシー・ドキュメント整備</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運用体制構築</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セキュリティ管理規程文書</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従業員向けハンドブック</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en-US" altLang="ja-JP" sz="1100" b="1">
                          <a:solidFill>
                            <a:schemeClr val="tx1"/>
                          </a:solidFill>
                          <a:latin typeface="メイリオ" panose="020B0604030504040204" pitchFamily="50" charset="-128"/>
                          <a:ea typeface="メイリオ" panose="020B0604030504040204" pitchFamily="50" charset="-128"/>
                        </a:rPr>
                        <a:t>CSIRT</a:t>
                      </a:r>
                      <a:r>
                        <a:rPr kumimoji="1" lang="ja-JP" altLang="en-US" sz="1100" b="1">
                          <a:solidFill>
                            <a:schemeClr val="tx1"/>
                          </a:solidFill>
                          <a:latin typeface="メイリオ" panose="020B0604030504040204" pitchFamily="50" charset="-128"/>
                          <a:ea typeface="メイリオ" panose="020B0604030504040204" pitchFamily="50" charset="-128"/>
                        </a:rPr>
                        <a:t>構築支援</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92041911"/>
                  </a:ext>
                </a:extLst>
              </a:tr>
              <a:tr h="536329">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❾</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vMerge="1">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endParaRPr kumimoji="1" lang="en-US" altLang="ja-JP" sz="1000">
                        <a:solidFill>
                          <a:schemeClr val="tx1"/>
                        </a:solidFill>
                        <a:latin typeface="Meiryo UI" panose="020B0604030504040204" pitchFamily="50" charset="-128"/>
                        <a:ea typeface="Meiryo UI" panose="020B0604030504040204" pitchFamily="50" charset="-128"/>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セキュリティ教育</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60957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標的型メール訓練</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171450" indent="-171450">
                        <a:buFont typeface="Arial" panose="020B0604020202020204" pitchFamily="34" charset="0"/>
                        <a:buChar char="•"/>
                      </a:pPr>
                      <a:r>
                        <a:rPr kumimoji="1" lang="ja-JP" altLang="en-US" sz="1100" b="1">
                          <a:solidFill>
                            <a:schemeClr val="tx1"/>
                          </a:solidFill>
                          <a:latin typeface="メイリオ" panose="020B0604030504040204" pitchFamily="50" charset="-128"/>
                          <a:ea typeface="メイリオ" panose="020B0604030504040204" pitchFamily="50" charset="-128"/>
                        </a:rPr>
                        <a:t>従業員教育</a:t>
                      </a:r>
                      <a:r>
                        <a:rPr kumimoji="1" lang="ja-JP" altLang="en-US" sz="700" b="1">
                          <a:solidFill>
                            <a:schemeClr val="tx1"/>
                          </a:solidFill>
                          <a:latin typeface="Meiryo UI" panose="020B0604030504040204" pitchFamily="50" charset="-128"/>
                          <a:ea typeface="Meiryo UI" panose="020B0604030504040204" pitchFamily="50" charset="-128"/>
                        </a:rPr>
                        <a:t>（</a:t>
                      </a:r>
                      <a:r>
                        <a:rPr kumimoji="1" lang="en-US" altLang="ja-JP" sz="700" b="1">
                          <a:solidFill>
                            <a:schemeClr val="tx1"/>
                          </a:solidFill>
                          <a:latin typeface="Meiryo UI" panose="020B0604030504040204" pitchFamily="50" charset="-128"/>
                          <a:ea typeface="Meiryo UI" panose="020B0604030504040204" pitchFamily="50" charset="-128"/>
                        </a:rPr>
                        <a:t>e</a:t>
                      </a:r>
                      <a:r>
                        <a:rPr kumimoji="1" lang="ja-JP" altLang="en-US" sz="700" b="1">
                          <a:solidFill>
                            <a:schemeClr val="tx1"/>
                          </a:solidFill>
                          <a:latin typeface="Meiryo UI" panose="020B0604030504040204" pitchFamily="50" charset="-128"/>
                          <a:ea typeface="Meiryo UI" panose="020B0604030504040204" pitchFamily="50" charset="-128"/>
                        </a:rPr>
                        <a:t>ラーニング</a:t>
                      </a:r>
                      <a:r>
                        <a:rPr kumimoji="1" lang="en-US" altLang="ja-JP" sz="700" b="1">
                          <a:solidFill>
                            <a:schemeClr val="tx1"/>
                          </a:solidFill>
                          <a:latin typeface="Meiryo UI" panose="020B0604030504040204" pitchFamily="50" charset="-128"/>
                          <a:ea typeface="Meiryo UI" panose="020B0604030504040204" pitchFamily="50" charset="-128"/>
                        </a:rPr>
                        <a:t>/</a:t>
                      </a:r>
                      <a:r>
                        <a:rPr kumimoji="1" lang="ja-JP" altLang="en-US" sz="700" b="1">
                          <a:solidFill>
                            <a:schemeClr val="tx1"/>
                          </a:solidFill>
                          <a:latin typeface="Meiryo UI" panose="020B0604030504040204" pitchFamily="50" charset="-128"/>
                          <a:ea typeface="Meiryo UI" panose="020B0604030504040204" pitchFamily="50" charset="-128"/>
                        </a:rPr>
                        <a:t>オンサイト）</a:t>
                      </a:r>
                      <a:endParaRPr kumimoji="1" lang="en-US" altLang="ja-JP" sz="700" b="1">
                        <a:solidFill>
                          <a:schemeClr val="tx1"/>
                        </a:solidFill>
                        <a:latin typeface="Meiryo UI" panose="020B0604030504040204" pitchFamily="50" charset="-128"/>
                        <a:ea typeface="Meiryo UI" panose="020B0604030504040204" pitchFamily="50" charset="-128"/>
                      </a:endParaRPr>
                    </a:p>
                    <a:p>
                      <a:pPr marL="171450" indent="-171450">
                        <a:buFont typeface="Arial" panose="020B0604020202020204" pitchFamily="34" charset="0"/>
                        <a:buChar char="•"/>
                      </a:pPr>
                      <a:r>
                        <a:rPr kumimoji="1" lang="ja-JP" altLang="en-US" sz="1100" b="1">
                          <a:solidFill>
                            <a:schemeClr val="tx1"/>
                          </a:solidFill>
                          <a:latin typeface="メイリオ" panose="020B0604030504040204" pitchFamily="50" charset="-128"/>
                          <a:ea typeface="メイリオ" panose="020B0604030504040204" pitchFamily="50" charset="-128"/>
                        </a:rPr>
                        <a:t>セキュリティ人材育成</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1712960"/>
                  </a:ext>
                </a:extLst>
              </a:tr>
              <a:tr h="375414">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❿</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gridSpan="2">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kern="1200">
                          <a:solidFill>
                            <a:schemeClr val="tx1"/>
                          </a:solidFill>
                          <a:latin typeface="メイリオ" panose="020B0604030504040204" pitchFamily="50" charset="-128"/>
                          <a:ea typeface="メイリオ" panose="020B0604030504040204" pitchFamily="50" charset="-128"/>
                          <a:cs typeface="+mn-cs"/>
                        </a:rPr>
                        <a:t>セキュリティインシデントの調査・報告</a:t>
                      </a:r>
                      <a:endParaRPr kumimoji="1" lang="en-US" altLang="ja-JP" sz="1100" b="1" kern="1200">
                        <a:solidFill>
                          <a:schemeClr val="tx1"/>
                        </a:solidFill>
                        <a:latin typeface="メイリオ" panose="020B0604030504040204" pitchFamily="50" charset="-128"/>
                        <a:ea typeface="メイリオ" panose="020B0604030504040204" pitchFamily="50" charset="-128"/>
                        <a:cs typeface="+mn-cs"/>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hMerge="1">
                  <a:txBody>
                    <a:bodyPr/>
                    <a:lstStyle/>
                    <a:p>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デジタルフォレンジック</a:t>
                      </a:r>
                      <a:endParaRPr kumimoji="1" lang="en-US" altLang="ja-JP" sz="1100" b="1">
                        <a:solidFill>
                          <a:schemeClr val="tx1"/>
                        </a:solidFill>
                        <a:latin typeface="メイリオ" panose="020B0604030504040204" pitchFamily="50" charset="-128"/>
                        <a:ea typeface="メイリオ" panose="020B0604030504040204" pitchFamily="50" charset="-128"/>
                      </a:endParaRPr>
                    </a:p>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ダークウェブ調査</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89858937"/>
                  </a:ext>
                </a:extLst>
              </a:tr>
              <a:tr h="308367">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⓫</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gridSpan="2">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セキュリティ環境の評価・分析</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hMerge="1">
                  <a:txBody>
                    <a:bodyPr/>
                    <a:lstStyle/>
                    <a:p>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a:solidFill>
                            <a:schemeClr val="tx1"/>
                          </a:solidFill>
                          <a:latin typeface="メイリオ" panose="020B0604030504040204" pitchFamily="50" charset="-128"/>
                          <a:ea typeface="メイリオ" panose="020B0604030504040204" pitchFamily="50" charset="-128"/>
                        </a:rPr>
                        <a:t>セキュリティアセスメント</a:t>
                      </a:r>
                      <a:endParaRPr kumimoji="1" lang="en-US" altLang="ja-JP" sz="1100" b="1">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52899139"/>
                  </a:ext>
                </a:extLst>
              </a:tr>
              <a:tr h="375414">
                <a:tc>
                  <a:txBody>
                    <a:bodyPr/>
                    <a:lstStyle/>
                    <a:p>
                      <a:pPr algn="ctr"/>
                      <a:r>
                        <a:rPr kumimoji="1" lang="ja-JP" altLang="en-US" sz="1600" b="1">
                          <a:solidFill>
                            <a:srgbClr val="CC0033"/>
                          </a:solidFill>
                          <a:latin typeface="メイリオ" panose="020B0604030504040204" pitchFamily="50" charset="-128"/>
                          <a:ea typeface="メイリオ" panose="020B0604030504040204" pitchFamily="50" charset="-128"/>
                        </a:rPr>
                        <a:t>⓬</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gridSpan="2">
                  <a:txBody>
                    <a:bodyPr/>
                    <a:lstStyle/>
                    <a:p>
                      <a:pPr marL="0" marR="0" lvl="0" indent="0" algn="l" defTabSz="914324" rtl="0" eaLnBrk="1" fontAlgn="auto" latinLnBrk="0" hangingPunct="1">
                        <a:lnSpc>
                          <a:spcPct val="100000"/>
                        </a:lnSpc>
                        <a:spcBef>
                          <a:spcPts val="0"/>
                        </a:spcBef>
                        <a:spcAft>
                          <a:spcPts val="0"/>
                        </a:spcAft>
                        <a:buClrTx/>
                        <a:buSzTx/>
                        <a:buFontTx/>
                        <a:buNone/>
                        <a:tabLst/>
                        <a:defRPr/>
                      </a:pPr>
                      <a:r>
                        <a:rPr kumimoji="1" lang="ja-JP" altLang="en-US" sz="1100" b="1" dirty="0">
                          <a:solidFill>
                            <a:schemeClr val="tx1"/>
                          </a:solidFill>
                          <a:latin typeface="メイリオ" panose="020B0604030504040204" pitchFamily="50" charset="-128"/>
                          <a:ea typeface="メイリオ" panose="020B0604030504040204" pitchFamily="50" charset="-128"/>
                        </a:rPr>
                        <a:t>物理セキュリティ</a:t>
                      </a:r>
                      <a:endParaRPr kumimoji="1" lang="en-US" altLang="ja-JP" sz="1100" b="1" dirty="0">
                        <a:solidFill>
                          <a:schemeClr val="tx1"/>
                        </a:solidFill>
                        <a:latin typeface="メイリオ" panose="020B0604030504040204" pitchFamily="50" charset="-128"/>
                        <a:ea typeface="メイリオ" panose="020B0604030504040204" pitchFamily="50" charset="-128"/>
                      </a:endParaRP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hMerge="1">
                  <a:txBody>
                    <a:bodyPr/>
                    <a:lstStyle/>
                    <a:p>
                      <a:endParaRPr/>
                    </a:p>
                  </a:txBody>
                  <a:tcPr marL="60951" marR="60951" marT="30475" marB="30475"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tc>
                  <a:txBody>
                    <a:bodyPr/>
                    <a:lstStyle/>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dirty="0">
                          <a:solidFill>
                            <a:schemeClr val="tx1"/>
                          </a:solidFill>
                          <a:latin typeface="メイリオ" panose="020B0604030504040204" pitchFamily="50" charset="-128"/>
                          <a:ea typeface="メイリオ" panose="020B0604030504040204" pitchFamily="50" charset="-128"/>
                        </a:rPr>
                        <a:t>監視カメラ</a:t>
                      </a:r>
                      <a:r>
                        <a:rPr kumimoji="1" lang="en-US" altLang="ja-JP" sz="1100" b="1" dirty="0">
                          <a:solidFill>
                            <a:schemeClr val="tx1"/>
                          </a:solidFill>
                          <a:latin typeface="メイリオ" panose="020B0604030504040204" pitchFamily="50" charset="-128"/>
                          <a:ea typeface="メイリオ" panose="020B0604030504040204" pitchFamily="50" charset="-128"/>
                        </a:rPr>
                        <a:t>※</a:t>
                      </a:r>
                    </a:p>
                    <a:p>
                      <a:pPr marL="171450" marR="0" lvl="0" indent="-171450" algn="l" defTabSz="914324"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1100" b="1" dirty="0">
                          <a:solidFill>
                            <a:schemeClr val="tx1"/>
                          </a:solidFill>
                          <a:latin typeface="メイリオ" panose="020B0604030504040204" pitchFamily="50" charset="-128"/>
                          <a:ea typeface="メイリオ" panose="020B0604030504040204" pitchFamily="50" charset="-128"/>
                        </a:rPr>
                        <a:t>入退室管理</a:t>
                      </a:r>
                      <a:r>
                        <a:rPr kumimoji="1" lang="en-US" altLang="ja-JP" sz="1100" b="1" dirty="0">
                          <a:solidFill>
                            <a:schemeClr val="tx1"/>
                          </a:solidFill>
                          <a:latin typeface="メイリオ" panose="020B0604030504040204" pitchFamily="50" charset="-128"/>
                          <a:ea typeface="メイリオ" panose="020B0604030504040204" pitchFamily="50" charset="-128"/>
                        </a:rPr>
                        <a:t>※</a:t>
                      </a:r>
                    </a:p>
                  </a:txBody>
                  <a:tcPr marL="40601" marR="40601" marT="20300" marB="20300" anchor="ctr">
                    <a:lnL w="9525" cap="flat" cmpd="sng" algn="ctr">
                      <a:solidFill>
                        <a:schemeClr val="bg1">
                          <a:lumMod val="50000"/>
                        </a:schemeClr>
                      </a:solidFill>
                      <a:prstDash val="solid"/>
                      <a:round/>
                      <a:headEnd type="none" w="med" len="med"/>
                      <a:tailEnd type="none" w="med" len="med"/>
                    </a:lnL>
                    <a:lnR w="9525" cap="flat" cmpd="sng" algn="ctr">
                      <a:solidFill>
                        <a:schemeClr val="bg1">
                          <a:lumMod val="50000"/>
                        </a:schemeClr>
                      </a:solidFill>
                      <a:prstDash val="solid"/>
                      <a:round/>
                      <a:headEnd type="none" w="med" len="med"/>
                      <a:tailEnd type="none" w="med" len="med"/>
                    </a:lnR>
                    <a:lnT w="9525" cap="flat" cmpd="sng" algn="ctr">
                      <a:solidFill>
                        <a:schemeClr val="bg1">
                          <a:lumMod val="50000"/>
                        </a:schemeClr>
                      </a:solidFill>
                      <a:prstDash val="solid"/>
                      <a:round/>
                      <a:headEnd type="none" w="med" len="med"/>
                      <a:tailEnd type="none" w="med" len="med"/>
                    </a:lnT>
                    <a:lnB w="952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199319"/>
                  </a:ext>
                </a:extLst>
              </a:tr>
            </a:tbl>
          </a:graphicData>
        </a:graphic>
      </p:graphicFrame>
    </p:spTree>
    <p:extLst>
      <p:ext uri="{BB962C8B-B14F-4D97-AF65-F5344CB8AC3E}">
        <p14:creationId xmlns:p14="http://schemas.microsoft.com/office/powerpoint/2010/main" val="26848267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4567D-7F11-42A5-01FE-F8C44DFE116D}"/>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CA63B415-1440-CD1E-5552-D46AB3CBE08E}"/>
              </a:ext>
            </a:extLst>
          </p:cNvPr>
          <p:cNvSpPr>
            <a:spLocks noGrp="1"/>
          </p:cNvSpPr>
          <p:nvPr>
            <p:ph type="title"/>
          </p:nvPr>
        </p:nvSpPr>
        <p:spPr/>
        <p:txBody>
          <a:bodyPr>
            <a:normAutofit fontScale="90000"/>
          </a:bodyPr>
          <a:lstStyle/>
          <a:p>
            <a:r>
              <a:rPr lang="ja-JP" altLang="en-US"/>
              <a:t>導入事例</a:t>
            </a:r>
            <a:br>
              <a:rPr lang="ja-JP" altLang="en-US"/>
            </a:br>
            <a:endParaRPr kumimoji="1" lang="ja-JP" altLang="en-US"/>
          </a:p>
        </p:txBody>
      </p:sp>
    </p:spTree>
    <p:extLst>
      <p:ext uri="{BB962C8B-B14F-4D97-AF65-F5344CB8AC3E}">
        <p14:creationId xmlns:p14="http://schemas.microsoft.com/office/powerpoint/2010/main" val="40087782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コンテンツ プレースホルダー 2">
            <a:extLst>
              <a:ext uri="{FF2B5EF4-FFF2-40B4-BE49-F238E27FC236}">
                <a16:creationId xmlns:a16="http://schemas.microsoft.com/office/drawing/2014/main" id="{D8DEC660-1545-4EE9-8795-FC09E168B21A}"/>
              </a:ext>
            </a:extLst>
          </p:cNvPr>
          <p:cNvSpPr>
            <a:spLocks noGrp="1"/>
          </p:cNvSpPr>
          <p:nvPr>
            <p:ph sz="half" idx="1"/>
          </p:nvPr>
        </p:nvSpPr>
        <p:spPr>
          <a:xfrm>
            <a:off x="273113" y="1233833"/>
            <a:ext cx="4169257" cy="1029567"/>
          </a:xfrm>
        </p:spPr>
        <p:txBody>
          <a:bodyPr>
            <a:noAutofit/>
          </a:bodyPr>
          <a:lstStyle/>
          <a:p>
            <a:pPr marL="0" indent="0">
              <a:lnSpc>
                <a:spcPct val="100000"/>
              </a:lnSpc>
              <a:spcBef>
                <a:spcPts val="0"/>
              </a:spcBef>
              <a:buNone/>
            </a:pPr>
            <a:r>
              <a:rPr lang="ja-JP" altLang="en-US" sz="1300"/>
              <a:t>・取引先からセキュリティ対策をするよう</a:t>
            </a:r>
            <a:endParaRPr lang="en-US" altLang="ja-JP" sz="1300"/>
          </a:p>
          <a:p>
            <a:pPr marL="0" indent="0">
              <a:lnSpc>
                <a:spcPct val="100000"/>
              </a:lnSpc>
              <a:spcBef>
                <a:spcPts val="0"/>
              </a:spcBef>
              <a:buNone/>
            </a:pPr>
            <a:r>
              <a:rPr lang="ja-JP" altLang="en-US" sz="1300"/>
              <a:t>　求められているが、対策すべき範囲が広く、</a:t>
            </a:r>
            <a:br>
              <a:rPr lang="en-US" altLang="ja-JP" sz="1300"/>
            </a:br>
            <a:r>
              <a:rPr lang="ja-JP" altLang="en-US" sz="1300"/>
              <a:t>　予算も限られており何からどう進めればよいか</a:t>
            </a:r>
            <a:br>
              <a:rPr lang="en-US" altLang="ja-JP" sz="1300"/>
            </a:br>
            <a:r>
              <a:rPr lang="ja-JP" altLang="en-US" sz="1300"/>
              <a:t>　わからない。</a:t>
            </a:r>
          </a:p>
          <a:p>
            <a:pPr marL="0" indent="0">
              <a:lnSpc>
                <a:spcPct val="100000"/>
              </a:lnSpc>
              <a:spcBef>
                <a:spcPts val="0"/>
              </a:spcBef>
              <a:buNone/>
            </a:pPr>
            <a:endParaRPr lang="ja-JP" altLang="en-US" sz="1300"/>
          </a:p>
        </p:txBody>
      </p:sp>
      <p:sp>
        <p:nvSpPr>
          <p:cNvPr id="4" name="タイトル 3">
            <a:extLst>
              <a:ext uri="{FF2B5EF4-FFF2-40B4-BE49-F238E27FC236}">
                <a16:creationId xmlns:a16="http://schemas.microsoft.com/office/drawing/2014/main" id="{CA515366-52C8-41B3-88B4-662A29480FF2}"/>
              </a:ext>
            </a:extLst>
          </p:cNvPr>
          <p:cNvSpPr>
            <a:spLocks noGrp="1"/>
          </p:cNvSpPr>
          <p:nvPr>
            <p:ph type="title"/>
          </p:nvPr>
        </p:nvSpPr>
        <p:spPr>
          <a:xfrm>
            <a:off x="223954" y="162180"/>
            <a:ext cx="10884925" cy="422235"/>
          </a:xfrm>
        </p:spPr>
        <p:txBody>
          <a:bodyPr/>
          <a:lstStyle/>
          <a:p>
            <a:r>
              <a:rPr lang="en-US" altLang="ja-JP"/>
              <a:t>I</a:t>
            </a:r>
            <a:r>
              <a:rPr lang="ja-JP" altLang="en-US"/>
              <a:t>株式会社　さま</a:t>
            </a:r>
          </a:p>
        </p:txBody>
      </p:sp>
      <p:sp>
        <p:nvSpPr>
          <p:cNvPr id="5" name="角丸四角形 12">
            <a:extLst>
              <a:ext uri="{FF2B5EF4-FFF2-40B4-BE49-F238E27FC236}">
                <a16:creationId xmlns:a16="http://schemas.microsoft.com/office/drawing/2014/main" id="{CBAB2F25-4FED-41DA-B030-3C2D9446DF49}"/>
              </a:ext>
            </a:extLst>
          </p:cNvPr>
          <p:cNvSpPr/>
          <p:nvPr/>
        </p:nvSpPr>
        <p:spPr>
          <a:xfrm>
            <a:off x="4915444" y="885833"/>
            <a:ext cx="2960189" cy="856264"/>
          </a:xfrm>
          <a:prstGeom prst="roundRect">
            <a:avLst>
              <a:gd name="adj" fmla="val 13948"/>
            </a:avLst>
          </a:prstGeom>
          <a:solidFill>
            <a:srgbClr val="E6E6E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defRPr/>
            </a:pPr>
            <a:r>
              <a:rPr lang="ja-JP" altLang="en-US" sz="1067">
                <a:solidFill>
                  <a:srgbClr val="000000"/>
                </a:solidFill>
                <a:latin typeface="Meiryo" panose="020B0604030504040204" pitchFamily="34" charset="-128"/>
                <a:ea typeface="Meiryo" panose="020B0604030504040204" pitchFamily="34" charset="-128"/>
              </a:rPr>
              <a:t>お客さま業界</a:t>
            </a:r>
            <a:endParaRPr lang="en-US" altLang="ja-JP" sz="1067">
              <a:solidFill>
                <a:srgbClr val="000000"/>
              </a:solidFill>
              <a:latin typeface="Meiryo" panose="020B0604030504040204" pitchFamily="34" charset="-128"/>
              <a:ea typeface="Meiryo" panose="020B0604030504040204" pitchFamily="34" charset="-128"/>
            </a:endParaRPr>
          </a:p>
          <a:p>
            <a:pPr defTabSz="304811">
              <a:defRPr/>
            </a:pPr>
            <a:endParaRPr lang="en-US" altLang="ja-JP" sz="1200">
              <a:solidFill>
                <a:srgbClr val="000000"/>
              </a:solidFill>
              <a:latin typeface="Meiryo" panose="020B0604030504040204" pitchFamily="34" charset="-128"/>
              <a:ea typeface="Meiryo" panose="020B0604030504040204" pitchFamily="34" charset="-128"/>
            </a:endParaRPr>
          </a:p>
          <a:p>
            <a:pPr algn="ctr" defTabSz="304811">
              <a:defRPr/>
            </a:pPr>
            <a:r>
              <a:rPr lang="ja-JP" altLang="en-US" sz="1333">
                <a:solidFill>
                  <a:srgbClr val="181818"/>
                </a:solidFill>
                <a:latin typeface="メイリオ"/>
                <a:ea typeface="メイリオ"/>
              </a:rPr>
              <a:t>卸売</a:t>
            </a:r>
            <a:r>
              <a:rPr lang="zh-TW" altLang="en-US" sz="1333">
                <a:solidFill>
                  <a:srgbClr val="181818"/>
                </a:solidFill>
                <a:latin typeface="メイリオ"/>
                <a:ea typeface="メイリオ"/>
              </a:rPr>
              <a:t>業</a:t>
            </a:r>
            <a:endParaRPr lang="en-US" altLang="ja-JP" sz="1333">
              <a:solidFill>
                <a:srgbClr val="000000"/>
              </a:solidFill>
              <a:latin typeface="メイリオ"/>
              <a:ea typeface="メイリオ"/>
            </a:endParaRPr>
          </a:p>
          <a:p>
            <a:pPr defTabSz="304811">
              <a:defRPr/>
            </a:pPr>
            <a:endParaRPr lang="ja-JP" altLang="en-US" sz="1200">
              <a:solidFill>
                <a:srgbClr val="000000"/>
              </a:solidFill>
              <a:latin typeface="Meiryo" panose="020B0604030504040204" pitchFamily="34" charset="-128"/>
              <a:ea typeface="Meiryo" panose="020B0604030504040204" pitchFamily="34" charset="-128"/>
            </a:endParaRPr>
          </a:p>
        </p:txBody>
      </p:sp>
      <p:sp>
        <p:nvSpPr>
          <p:cNvPr id="9" name="角丸四角形 132">
            <a:extLst>
              <a:ext uri="{FF2B5EF4-FFF2-40B4-BE49-F238E27FC236}">
                <a16:creationId xmlns:a16="http://schemas.microsoft.com/office/drawing/2014/main" id="{C04034B1-A829-4E30-AFE2-41CA33F73DC2}"/>
              </a:ext>
            </a:extLst>
          </p:cNvPr>
          <p:cNvSpPr/>
          <p:nvPr/>
        </p:nvSpPr>
        <p:spPr>
          <a:xfrm>
            <a:off x="273114" y="862655"/>
            <a:ext cx="3336622" cy="318868"/>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背景・課題</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4" name="角丸四角形 132">
            <a:extLst>
              <a:ext uri="{FF2B5EF4-FFF2-40B4-BE49-F238E27FC236}">
                <a16:creationId xmlns:a16="http://schemas.microsoft.com/office/drawing/2014/main" id="{2C7A868C-8E9A-4F7C-9E67-9F8EDFD98995}"/>
              </a:ext>
            </a:extLst>
          </p:cNvPr>
          <p:cNvSpPr/>
          <p:nvPr/>
        </p:nvSpPr>
        <p:spPr>
          <a:xfrm>
            <a:off x="273113" y="2437151"/>
            <a:ext cx="3361608" cy="328784"/>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a:solidFill>
                  <a:srgbClr val="FFFFFF"/>
                </a:solidFill>
                <a:latin typeface="Meiryo" panose="020B0604030504040204" pitchFamily="34" charset="-128"/>
                <a:ea typeface="Meiryo" panose="020B0604030504040204" pitchFamily="34" charset="-128"/>
              </a:rPr>
              <a:t>訴求ポイント</a:t>
            </a:r>
          </a:p>
        </p:txBody>
      </p:sp>
      <p:sp>
        <p:nvSpPr>
          <p:cNvPr id="22" name="object 5">
            <a:extLst>
              <a:ext uri="{FF2B5EF4-FFF2-40B4-BE49-F238E27FC236}">
                <a16:creationId xmlns:a16="http://schemas.microsoft.com/office/drawing/2014/main" id="{F45A6975-3BF4-4038-9625-F606AF30EC3F}"/>
              </a:ext>
            </a:extLst>
          </p:cNvPr>
          <p:cNvSpPr/>
          <p:nvPr/>
        </p:nvSpPr>
        <p:spPr>
          <a:xfrm>
            <a:off x="264901" y="4067439"/>
            <a:ext cx="11502891" cy="2373403"/>
          </a:xfrm>
          <a:custGeom>
            <a:avLst/>
            <a:gdLst/>
            <a:ahLst/>
            <a:cxnLst/>
            <a:rect l="l" t="t" r="r" b="b"/>
            <a:pathLst>
              <a:path w="1530985" h="636270">
                <a:moveTo>
                  <a:pt x="1530616" y="0"/>
                </a:moveTo>
                <a:lnTo>
                  <a:pt x="0" y="0"/>
                </a:lnTo>
                <a:lnTo>
                  <a:pt x="0" y="636168"/>
                </a:lnTo>
                <a:lnTo>
                  <a:pt x="1530616" y="636168"/>
                </a:lnTo>
                <a:lnTo>
                  <a:pt x="1530616" y="0"/>
                </a:lnTo>
                <a:close/>
              </a:path>
            </a:pathLst>
          </a:custGeom>
          <a:solidFill>
            <a:srgbClr val="E6E6E6"/>
          </a:solidFill>
        </p:spPr>
        <p:txBody>
          <a:bodyPr wrap="square" lIns="0" tIns="0" rIns="0" bIns="0" rtlCol="0"/>
          <a:lstStyle/>
          <a:p>
            <a:pPr defTabSz="304811">
              <a:defRPr/>
            </a:pPr>
            <a:endParaRPr sz="1200">
              <a:solidFill>
                <a:srgbClr val="000000"/>
              </a:solidFill>
              <a:latin typeface="Meiryo" panose="020B0604030504040204" pitchFamily="34" charset="-128"/>
              <a:ea typeface="Meiryo" panose="020B0604030504040204" pitchFamily="34" charset="-128"/>
            </a:endParaRPr>
          </a:p>
        </p:txBody>
      </p:sp>
      <p:sp>
        <p:nvSpPr>
          <p:cNvPr id="52" name="object 5">
            <a:extLst>
              <a:ext uri="{FF2B5EF4-FFF2-40B4-BE49-F238E27FC236}">
                <a16:creationId xmlns:a16="http://schemas.microsoft.com/office/drawing/2014/main" id="{18AC4E52-8653-4C26-8591-DA01EB85B1B5}"/>
              </a:ext>
            </a:extLst>
          </p:cNvPr>
          <p:cNvSpPr/>
          <p:nvPr/>
        </p:nvSpPr>
        <p:spPr>
          <a:xfrm>
            <a:off x="4590428" y="1886439"/>
            <a:ext cx="7347741" cy="2004763"/>
          </a:xfrm>
          <a:custGeom>
            <a:avLst/>
            <a:gdLst/>
            <a:ahLst/>
            <a:cxnLst/>
            <a:rect l="l" t="t" r="r" b="b"/>
            <a:pathLst>
              <a:path w="1530985" h="636270">
                <a:moveTo>
                  <a:pt x="1530616" y="0"/>
                </a:moveTo>
                <a:lnTo>
                  <a:pt x="0" y="0"/>
                </a:lnTo>
                <a:lnTo>
                  <a:pt x="0" y="636168"/>
                </a:lnTo>
                <a:lnTo>
                  <a:pt x="1530616" y="636168"/>
                </a:lnTo>
                <a:lnTo>
                  <a:pt x="1530616" y="0"/>
                </a:lnTo>
                <a:close/>
              </a:path>
            </a:pathLst>
          </a:custGeom>
          <a:solidFill>
            <a:srgbClr val="E6E6E6"/>
          </a:solidFill>
        </p:spPr>
        <p:txBody>
          <a:bodyPr wrap="square" lIns="0" tIns="0" rIns="0" bIns="0" rtlCol="0"/>
          <a:lstStyle/>
          <a:p>
            <a:pPr defTabSz="304811">
              <a:defRPr/>
            </a:pPr>
            <a:endParaRPr sz="1200">
              <a:solidFill>
                <a:srgbClr val="000000"/>
              </a:solidFill>
              <a:latin typeface="Meiryo" panose="020B0604030504040204" pitchFamily="34" charset="-128"/>
              <a:ea typeface="Meiryo" panose="020B0604030504040204" pitchFamily="34" charset="-128"/>
            </a:endParaRPr>
          </a:p>
        </p:txBody>
      </p:sp>
      <p:sp>
        <p:nvSpPr>
          <p:cNvPr id="53" name="角丸四角形 4">
            <a:extLst>
              <a:ext uri="{FF2B5EF4-FFF2-40B4-BE49-F238E27FC236}">
                <a16:creationId xmlns:a16="http://schemas.microsoft.com/office/drawing/2014/main" id="{CEED08EA-7167-4437-A169-A4B581EDEB5F}"/>
              </a:ext>
            </a:extLst>
          </p:cNvPr>
          <p:cNvSpPr/>
          <p:nvPr/>
        </p:nvSpPr>
        <p:spPr>
          <a:xfrm>
            <a:off x="4663765" y="1932336"/>
            <a:ext cx="7201065" cy="1905450"/>
          </a:xfrm>
          <a:prstGeom prst="roundRect">
            <a:avLst>
              <a:gd name="adj" fmla="val 882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304811">
              <a:defRPr/>
            </a:pPr>
            <a:r>
              <a:rPr lang="ja-JP" altLang="en-US" sz="1200">
                <a:solidFill>
                  <a:srgbClr val="000000"/>
                </a:solidFill>
                <a:latin typeface="Meiryo" panose="020B0604030504040204" pitchFamily="34" charset="-128"/>
                <a:ea typeface="Meiryo" panose="020B0604030504040204" pitchFamily="34" charset="-128"/>
              </a:rPr>
              <a:t>　　　　　　　</a:t>
            </a:r>
            <a:r>
              <a:rPr lang="ja-JP" altLang="en-US" sz="2133" b="1">
                <a:solidFill>
                  <a:srgbClr val="000000"/>
                </a:solidFill>
                <a:latin typeface="Meiryo" panose="020B0604030504040204" pitchFamily="34" charset="-128"/>
                <a:ea typeface="Meiryo" panose="020B0604030504040204" pitchFamily="34" charset="-128"/>
              </a:rPr>
              <a:t>★契約後のお客さまからの声</a:t>
            </a:r>
            <a:endParaRPr lang="en-US" altLang="ja-JP" sz="1200">
              <a:solidFill>
                <a:srgbClr val="000000"/>
              </a:solidFill>
              <a:latin typeface="Meiryo" panose="020B0604030504040204" pitchFamily="34" charset="-128"/>
              <a:ea typeface="Meiryo" panose="020B0604030504040204" pitchFamily="34" charset="-128"/>
            </a:endParaRPr>
          </a:p>
          <a:p>
            <a:pPr defTabSz="304811">
              <a:defRPr/>
            </a:pPr>
            <a:endParaRPr lang="en-US" altLang="ja-JP" sz="1200">
              <a:solidFill>
                <a:srgbClr val="000000"/>
              </a:solidFill>
              <a:latin typeface="Meiryo" panose="020B0604030504040204" pitchFamily="34" charset="-128"/>
              <a:ea typeface="Meiryo" panose="020B0604030504040204" pitchFamily="34" charset="-128"/>
            </a:endParaRPr>
          </a:p>
          <a:p>
            <a:pPr defTabSz="304811">
              <a:defRPr/>
            </a:pPr>
            <a:endParaRPr lang="en-US" altLang="ja-JP" sz="1200">
              <a:solidFill>
                <a:srgbClr val="000000"/>
              </a:solidFill>
              <a:latin typeface="Meiryo" panose="020B0604030504040204" pitchFamily="34" charset="-128"/>
              <a:ea typeface="Meiryo" panose="020B0604030504040204" pitchFamily="34" charset="-128"/>
            </a:endParaRPr>
          </a:p>
          <a:p>
            <a:pPr marL="228592" indent="-228592" defTabSz="304811">
              <a:buFont typeface="+mj-lt"/>
              <a:buAutoNum type="arabicPeriod"/>
              <a:defRPr/>
            </a:pPr>
            <a:r>
              <a:rPr lang="ja-JP" altLang="en-US" sz="1333">
                <a:solidFill>
                  <a:srgbClr val="000000"/>
                </a:solidFill>
                <a:latin typeface="Meiryo" panose="020B0604030504040204" pitchFamily="34" charset="-128"/>
                <a:ea typeface="Meiryo" panose="020B0604030504040204" pitchFamily="34" charset="-128"/>
              </a:rPr>
              <a:t>情シス担当がおらず、予算も限られているため、セキュリティの相談先を安価に確保</a:t>
            </a:r>
            <a:br>
              <a:rPr lang="en-US" altLang="ja-JP" sz="1333">
                <a:solidFill>
                  <a:srgbClr val="000000"/>
                </a:solidFill>
                <a:latin typeface="Meiryo" panose="020B0604030504040204" pitchFamily="34" charset="-128"/>
                <a:ea typeface="Meiryo" panose="020B0604030504040204" pitchFamily="34" charset="-128"/>
              </a:rPr>
            </a:br>
            <a:r>
              <a:rPr lang="ja-JP" altLang="en-US" sz="1333">
                <a:solidFill>
                  <a:srgbClr val="000000"/>
                </a:solidFill>
                <a:latin typeface="Meiryo" panose="020B0604030504040204" pitchFamily="34" charset="-128"/>
                <a:ea typeface="Meiryo" panose="020B0604030504040204" pitchFamily="34" charset="-128"/>
              </a:rPr>
              <a:t>できることがありがたい。</a:t>
            </a:r>
            <a:br>
              <a:rPr lang="en-US" altLang="ja-JP" sz="1333">
                <a:solidFill>
                  <a:srgbClr val="000000"/>
                </a:solidFill>
                <a:latin typeface="Meiryo" panose="020B0604030504040204" pitchFamily="34" charset="-128"/>
                <a:ea typeface="Meiryo" panose="020B0604030504040204" pitchFamily="34" charset="-128"/>
              </a:rPr>
            </a:br>
            <a:endParaRPr lang="en-US" altLang="ja-JP" sz="1333">
              <a:solidFill>
                <a:srgbClr val="000000"/>
              </a:solidFill>
              <a:latin typeface="Meiryo" panose="020B0604030504040204" pitchFamily="34" charset="-128"/>
              <a:ea typeface="Meiryo" panose="020B0604030504040204" pitchFamily="34" charset="-128"/>
            </a:endParaRPr>
          </a:p>
          <a:p>
            <a:pPr marL="228592" indent="-228592" defTabSz="304811">
              <a:buFont typeface="+mj-lt"/>
              <a:buAutoNum type="arabicPeriod"/>
              <a:defRPr/>
            </a:pPr>
            <a:r>
              <a:rPr lang="ja-JP" altLang="en-US" sz="1333">
                <a:solidFill>
                  <a:srgbClr val="000000"/>
                </a:solidFill>
                <a:latin typeface="Meiryo" panose="020B0604030504040204" pitchFamily="34" charset="-128"/>
                <a:ea typeface="Meiryo" panose="020B0604030504040204" pitchFamily="34" charset="-128"/>
              </a:rPr>
              <a:t>相談窓口に相談することで、自社に合ったソリューション提案をしてもらえる。</a:t>
            </a:r>
            <a:br>
              <a:rPr lang="en-US" altLang="ja-JP" sz="1333">
                <a:solidFill>
                  <a:srgbClr val="000000"/>
                </a:solidFill>
                <a:latin typeface="Meiryo" panose="020B0604030504040204" pitchFamily="34" charset="-128"/>
                <a:ea typeface="Meiryo" panose="020B0604030504040204" pitchFamily="34" charset="-128"/>
              </a:rPr>
            </a:br>
            <a:endParaRPr lang="en-US" altLang="ja-JP" sz="1333">
              <a:solidFill>
                <a:srgbClr val="000000"/>
              </a:solidFill>
              <a:latin typeface="Meiryo" panose="020B0604030504040204" pitchFamily="34" charset="-128"/>
              <a:ea typeface="Meiryo" panose="020B0604030504040204" pitchFamily="34" charset="-128"/>
            </a:endParaRPr>
          </a:p>
        </p:txBody>
      </p:sp>
      <p:pic>
        <p:nvPicPr>
          <p:cNvPr id="67" name="グラフィックス 51">
            <a:extLst>
              <a:ext uri="{FF2B5EF4-FFF2-40B4-BE49-F238E27FC236}">
                <a16:creationId xmlns:a16="http://schemas.microsoft.com/office/drawing/2014/main" id="{F6D94BA2-DFA8-4FB3-A176-758B96B6311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95011" y="733769"/>
            <a:ext cx="387706" cy="484603"/>
          </a:xfrm>
          <a:prstGeom prst="rect">
            <a:avLst/>
          </a:prstGeom>
        </p:spPr>
      </p:pic>
      <p:sp>
        <p:nvSpPr>
          <p:cNvPr id="2" name="角丸四角形 12">
            <a:extLst>
              <a:ext uri="{FF2B5EF4-FFF2-40B4-BE49-F238E27FC236}">
                <a16:creationId xmlns:a16="http://schemas.microsoft.com/office/drawing/2014/main" id="{83720F8D-3E5A-E008-FD15-2FA3643AD99E}"/>
              </a:ext>
            </a:extLst>
          </p:cNvPr>
          <p:cNvSpPr/>
          <p:nvPr/>
        </p:nvSpPr>
        <p:spPr>
          <a:xfrm>
            <a:off x="8176392" y="902938"/>
            <a:ext cx="3391601" cy="856264"/>
          </a:xfrm>
          <a:prstGeom prst="roundRect">
            <a:avLst>
              <a:gd name="adj" fmla="val 13948"/>
            </a:avLst>
          </a:prstGeom>
          <a:solidFill>
            <a:srgbClr val="E6E6E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defRPr/>
            </a:pPr>
            <a:r>
              <a:rPr lang="ja-JP" altLang="en-US" sz="1067">
                <a:solidFill>
                  <a:srgbClr val="000000"/>
                </a:solidFill>
                <a:latin typeface="メイリオ"/>
                <a:ea typeface="メイリオ"/>
              </a:rPr>
              <a:t>ご契約プラン</a:t>
            </a:r>
            <a:endParaRPr lang="en-US" altLang="ja-JP" sz="333">
              <a:solidFill>
                <a:srgbClr val="FF0000"/>
              </a:solidFill>
              <a:latin typeface="メイリオ"/>
              <a:ea typeface="メイリオ"/>
            </a:endParaRPr>
          </a:p>
          <a:p>
            <a:pPr defTabSz="304811">
              <a:defRPr/>
            </a:pPr>
            <a:endParaRPr lang="en-US" altLang="ja-JP" sz="333">
              <a:solidFill>
                <a:srgbClr val="FF0000"/>
              </a:solidFill>
              <a:latin typeface="メイリオ"/>
              <a:ea typeface="メイリオ"/>
            </a:endParaRPr>
          </a:p>
          <a:p>
            <a:pPr algn="ctr" defTabSz="304811">
              <a:defRPr/>
            </a:pPr>
            <a:r>
              <a:rPr lang="ja-JP" altLang="en-US" sz="1067">
                <a:solidFill>
                  <a:srgbClr val="000000"/>
                </a:solidFill>
                <a:latin typeface="メイリオ"/>
                <a:ea typeface="メイリオ"/>
              </a:rPr>
              <a:t>基本契約</a:t>
            </a:r>
            <a:endParaRPr lang="en-US" altLang="ja-JP" sz="1067">
              <a:solidFill>
                <a:srgbClr val="000000"/>
              </a:solidFill>
              <a:latin typeface="メイリオ"/>
              <a:ea typeface="メイリオ"/>
            </a:endParaRPr>
          </a:p>
          <a:p>
            <a:pPr defTabSz="304811">
              <a:defRPr/>
            </a:pPr>
            <a:r>
              <a:rPr lang="ja-JP" altLang="en-US" sz="1067">
                <a:solidFill>
                  <a:srgbClr val="000000"/>
                </a:solidFill>
                <a:latin typeface="メイリオ"/>
                <a:ea typeface="メイリオ"/>
              </a:rPr>
              <a:t>オプション：①ヘルスチェックレポート</a:t>
            </a:r>
            <a:r>
              <a:rPr lang="en-US" altLang="ja-JP" sz="1067">
                <a:solidFill>
                  <a:srgbClr val="000000"/>
                </a:solidFill>
                <a:latin typeface="メイリオ"/>
                <a:ea typeface="メイリオ"/>
              </a:rPr>
              <a:t>10ID</a:t>
            </a:r>
            <a:r>
              <a:rPr lang="ja-JP" altLang="en-US" sz="1067">
                <a:solidFill>
                  <a:srgbClr val="000000"/>
                </a:solidFill>
                <a:latin typeface="メイリオ"/>
                <a:ea typeface="メイリオ"/>
              </a:rPr>
              <a:t>追加</a:t>
            </a:r>
            <a:endParaRPr lang="en-US" altLang="ja-JP" sz="1067">
              <a:solidFill>
                <a:srgbClr val="000000"/>
              </a:solidFill>
              <a:latin typeface="メイリオ"/>
              <a:ea typeface="メイリオ"/>
            </a:endParaRPr>
          </a:p>
          <a:p>
            <a:pPr defTabSz="304811">
              <a:defRPr/>
            </a:pPr>
            <a:r>
              <a:rPr lang="ja-JP" altLang="en-US" sz="1067">
                <a:solidFill>
                  <a:srgbClr val="000000"/>
                </a:solidFill>
                <a:latin typeface="メイリオ"/>
                <a:ea typeface="メイリオ"/>
              </a:rPr>
              <a:t>　　　　　　②</a:t>
            </a:r>
            <a:r>
              <a:rPr lang="en-US" altLang="ja-JP" sz="1067">
                <a:solidFill>
                  <a:srgbClr val="000000"/>
                </a:solidFill>
                <a:latin typeface="メイリオ"/>
                <a:ea typeface="メイリオ"/>
              </a:rPr>
              <a:t>Web</a:t>
            </a:r>
            <a:r>
              <a:rPr lang="ja-JP" altLang="en-US" sz="1067">
                <a:solidFill>
                  <a:srgbClr val="000000"/>
                </a:solidFill>
                <a:latin typeface="メイリオ"/>
                <a:ea typeface="メイリオ"/>
              </a:rPr>
              <a:t>フィルタリング機能</a:t>
            </a:r>
            <a:r>
              <a:rPr lang="en-US" altLang="ja-JP" sz="1067">
                <a:solidFill>
                  <a:srgbClr val="000000"/>
                </a:solidFill>
                <a:latin typeface="メイリオ"/>
                <a:ea typeface="メイリオ"/>
              </a:rPr>
              <a:t>10ID</a:t>
            </a:r>
            <a:r>
              <a:rPr lang="ja-JP" altLang="en-US" sz="1067">
                <a:solidFill>
                  <a:srgbClr val="000000"/>
                </a:solidFill>
                <a:latin typeface="メイリオ"/>
                <a:ea typeface="メイリオ"/>
              </a:rPr>
              <a:t>追加</a:t>
            </a:r>
            <a:endParaRPr lang="en-US" altLang="ja-JP" sz="1067">
              <a:solidFill>
                <a:srgbClr val="000000"/>
              </a:solidFill>
              <a:latin typeface="メイリオ"/>
              <a:ea typeface="メイリオ"/>
            </a:endParaRPr>
          </a:p>
        </p:txBody>
      </p:sp>
      <p:pic>
        <p:nvPicPr>
          <p:cNvPr id="61" name="グラフィックス 60">
            <a:extLst>
              <a:ext uri="{FF2B5EF4-FFF2-40B4-BE49-F238E27FC236}">
                <a16:creationId xmlns:a16="http://schemas.microsoft.com/office/drawing/2014/main" id="{EAE268A3-3738-47B0-8C52-9FDBCFA165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915026" y="733990"/>
            <a:ext cx="387706" cy="484382"/>
          </a:xfrm>
          <a:prstGeom prst="rect">
            <a:avLst/>
          </a:prstGeom>
        </p:spPr>
      </p:pic>
      <p:sp>
        <p:nvSpPr>
          <p:cNvPr id="20" name="コンテンツ プレースホルダー 2">
            <a:extLst>
              <a:ext uri="{FF2B5EF4-FFF2-40B4-BE49-F238E27FC236}">
                <a16:creationId xmlns:a16="http://schemas.microsoft.com/office/drawing/2014/main" id="{510913EE-AA84-4FDE-82B3-9003AFE2CFFD}"/>
              </a:ext>
            </a:extLst>
          </p:cNvPr>
          <p:cNvSpPr txBox="1">
            <a:spLocks/>
          </p:cNvSpPr>
          <p:nvPr/>
        </p:nvSpPr>
        <p:spPr>
          <a:xfrm>
            <a:off x="273112" y="2805517"/>
            <a:ext cx="4243976" cy="1173352"/>
          </a:xfrm>
          <a:prstGeom prst="rect">
            <a:avLst/>
          </a:prstGeom>
        </p:spPr>
        <p:txBody>
          <a:bodyPr vert="horz" lIns="60951" tIns="47993" rIns="60951" bIns="30475" rtlCol="0">
            <a:noAutofit/>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defTabSz="914248">
              <a:lnSpc>
                <a:spcPct val="100000"/>
              </a:lnSpc>
              <a:spcBef>
                <a:spcPts val="0"/>
              </a:spcBef>
              <a:buNone/>
              <a:defRPr/>
            </a:pPr>
            <a:r>
              <a:rPr lang="ja-JP" altLang="en-US" sz="1300">
                <a:solidFill>
                  <a:srgbClr val="000000"/>
                </a:solidFill>
              </a:rPr>
              <a:t>・月額</a:t>
            </a:r>
            <a:r>
              <a:rPr lang="en-US" altLang="ja-JP" sz="1300">
                <a:solidFill>
                  <a:srgbClr val="000000"/>
                </a:solidFill>
              </a:rPr>
              <a:t>3,000</a:t>
            </a:r>
            <a:r>
              <a:rPr lang="ja-JP" altLang="en-US" sz="1300">
                <a:solidFill>
                  <a:srgbClr val="000000"/>
                </a:solidFill>
              </a:rPr>
              <a:t>円</a:t>
            </a:r>
            <a:r>
              <a:rPr lang="en-US" altLang="ja-JP" sz="1300">
                <a:solidFill>
                  <a:srgbClr val="000000"/>
                </a:solidFill>
              </a:rPr>
              <a:t>(</a:t>
            </a:r>
            <a:r>
              <a:rPr lang="ja-JP" altLang="en-US" sz="1300">
                <a:solidFill>
                  <a:srgbClr val="000000"/>
                </a:solidFill>
              </a:rPr>
              <a:t>税抜</a:t>
            </a:r>
            <a:r>
              <a:rPr lang="en-US" altLang="ja-JP" sz="1300">
                <a:solidFill>
                  <a:srgbClr val="000000"/>
                </a:solidFill>
              </a:rPr>
              <a:t>)</a:t>
            </a:r>
            <a:r>
              <a:rPr lang="ja-JP" altLang="en-US" sz="1300">
                <a:solidFill>
                  <a:srgbClr val="000000"/>
                </a:solidFill>
              </a:rPr>
              <a:t>～安価に導入でき、月次レポート</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で簡単にセキュリティリスクの把握ができます。</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・相談窓口を活用することで、セキュリティの専門家</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に今後のセキュリティ対策について相談できます。</a:t>
            </a:r>
            <a:endParaRPr lang="en-US" altLang="ja-JP" sz="1300">
              <a:solidFill>
                <a:srgbClr val="000000"/>
              </a:solidFill>
            </a:endParaRPr>
          </a:p>
        </p:txBody>
      </p:sp>
      <p:sp>
        <p:nvSpPr>
          <p:cNvPr id="7" name="角丸四角形 4">
            <a:extLst>
              <a:ext uri="{FF2B5EF4-FFF2-40B4-BE49-F238E27FC236}">
                <a16:creationId xmlns:a16="http://schemas.microsoft.com/office/drawing/2014/main" id="{2B1EF921-96A2-B547-FDF2-FF97AC5A95AD}"/>
              </a:ext>
            </a:extLst>
          </p:cNvPr>
          <p:cNvSpPr/>
          <p:nvPr/>
        </p:nvSpPr>
        <p:spPr>
          <a:xfrm>
            <a:off x="487267" y="4477773"/>
            <a:ext cx="3630811" cy="1893308"/>
          </a:xfrm>
          <a:prstGeom prst="roundRect">
            <a:avLst>
              <a:gd name="adj" fmla="val 9385"/>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04811">
              <a:defRPr/>
            </a:pPr>
            <a:r>
              <a:rPr lang="en-US" altLang="ja-JP" sz="1200">
                <a:solidFill>
                  <a:srgbClr val="FFFFFF"/>
                </a:solidFill>
                <a:latin typeface="Meiryo" panose="020B0604030504040204" pitchFamily="34" charset="-128"/>
                <a:ea typeface="Meiryo" panose="020B0604030504040204" pitchFamily="34" charset="-128"/>
              </a:rPr>
              <a:t>c</a:t>
            </a:r>
            <a:endParaRPr lang="ja-JP" altLang="en-US" sz="1200">
              <a:solidFill>
                <a:srgbClr val="FFFFFF"/>
              </a:solidFill>
              <a:latin typeface="Meiryo" panose="020B0604030504040204" pitchFamily="34" charset="-128"/>
              <a:ea typeface="Meiryo" panose="020B0604030504040204" pitchFamily="34" charset="-128"/>
            </a:endParaRPr>
          </a:p>
        </p:txBody>
      </p:sp>
      <p:sp>
        <p:nvSpPr>
          <p:cNvPr id="8" name="角丸四角形 132">
            <a:extLst>
              <a:ext uri="{FF2B5EF4-FFF2-40B4-BE49-F238E27FC236}">
                <a16:creationId xmlns:a16="http://schemas.microsoft.com/office/drawing/2014/main" id="{718712D5-318A-FC99-D383-DB36AAE079B2}"/>
              </a:ext>
            </a:extLst>
          </p:cNvPr>
          <p:cNvSpPr/>
          <p:nvPr/>
        </p:nvSpPr>
        <p:spPr>
          <a:xfrm>
            <a:off x="1396505" y="4156699"/>
            <a:ext cx="1743864" cy="25502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導入前</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0" name="角丸四角形 132">
            <a:extLst>
              <a:ext uri="{FF2B5EF4-FFF2-40B4-BE49-F238E27FC236}">
                <a16:creationId xmlns:a16="http://schemas.microsoft.com/office/drawing/2014/main" id="{13EADD75-45CF-C244-37A3-2840DE3CB6FE}"/>
              </a:ext>
            </a:extLst>
          </p:cNvPr>
          <p:cNvSpPr/>
          <p:nvPr/>
        </p:nvSpPr>
        <p:spPr>
          <a:xfrm>
            <a:off x="748558" y="4594575"/>
            <a:ext cx="3108230" cy="482991"/>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取引先からの要請により</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セキュリティ対策が必要</a:t>
            </a:r>
          </a:p>
        </p:txBody>
      </p:sp>
      <p:sp>
        <p:nvSpPr>
          <p:cNvPr id="16" name="角丸四角形 132">
            <a:extLst>
              <a:ext uri="{FF2B5EF4-FFF2-40B4-BE49-F238E27FC236}">
                <a16:creationId xmlns:a16="http://schemas.microsoft.com/office/drawing/2014/main" id="{BEED9559-4527-F2A4-EFBB-F2042F7E5D97}"/>
              </a:ext>
            </a:extLst>
          </p:cNvPr>
          <p:cNvSpPr/>
          <p:nvPr/>
        </p:nvSpPr>
        <p:spPr>
          <a:xfrm>
            <a:off x="7249265" y="4156955"/>
            <a:ext cx="1743864" cy="254515"/>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導入後</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7" name="角丸四角形 4">
            <a:extLst>
              <a:ext uri="{FF2B5EF4-FFF2-40B4-BE49-F238E27FC236}">
                <a16:creationId xmlns:a16="http://schemas.microsoft.com/office/drawing/2014/main" id="{85C5768C-1234-3C96-B873-B2CD2F09820A}"/>
              </a:ext>
            </a:extLst>
          </p:cNvPr>
          <p:cNvSpPr/>
          <p:nvPr/>
        </p:nvSpPr>
        <p:spPr>
          <a:xfrm>
            <a:off x="4767221" y="4477701"/>
            <a:ext cx="6773655" cy="1893452"/>
          </a:xfrm>
          <a:prstGeom prst="roundRect">
            <a:avLst>
              <a:gd name="adj" fmla="val 882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04811">
              <a:defRPr/>
            </a:pPr>
            <a:r>
              <a:rPr lang="en-US" altLang="ja-JP" sz="1200">
                <a:solidFill>
                  <a:srgbClr val="FFFFFF"/>
                </a:solidFill>
                <a:latin typeface="Meiryo" panose="020B0604030504040204" pitchFamily="34" charset="-128"/>
                <a:ea typeface="Meiryo" panose="020B0604030504040204" pitchFamily="34" charset="-128"/>
              </a:rPr>
              <a:t>c</a:t>
            </a:r>
            <a:endParaRPr lang="ja-JP" altLang="en-US" sz="1200">
              <a:solidFill>
                <a:srgbClr val="FFFFFF"/>
              </a:solidFill>
              <a:latin typeface="Meiryo" panose="020B0604030504040204" pitchFamily="34" charset="-128"/>
              <a:ea typeface="Meiryo" panose="020B0604030504040204" pitchFamily="34" charset="-128"/>
            </a:endParaRPr>
          </a:p>
        </p:txBody>
      </p:sp>
      <p:sp>
        <p:nvSpPr>
          <p:cNvPr id="39" name="角丸四角形 132">
            <a:extLst>
              <a:ext uri="{FF2B5EF4-FFF2-40B4-BE49-F238E27FC236}">
                <a16:creationId xmlns:a16="http://schemas.microsoft.com/office/drawing/2014/main" id="{DD761D50-8CFE-3119-C881-2F740FF36A59}"/>
              </a:ext>
            </a:extLst>
          </p:cNvPr>
          <p:cNvSpPr/>
          <p:nvPr/>
        </p:nvSpPr>
        <p:spPr>
          <a:xfrm>
            <a:off x="5141745" y="4558513"/>
            <a:ext cx="2366035" cy="593473"/>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月次レポートでセキュリティリスクが把握できる</a:t>
            </a:r>
          </a:p>
        </p:txBody>
      </p:sp>
      <p:sp>
        <p:nvSpPr>
          <p:cNvPr id="40" name="角丸四角形 132">
            <a:extLst>
              <a:ext uri="{FF2B5EF4-FFF2-40B4-BE49-F238E27FC236}">
                <a16:creationId xmlns:a16="http://schemas.microsoft.com/office/drawing/2014/main" id="{D02CC68C-D6A9-AFC4-6ADF-8E1F4B50D233}"/>
              </a:ext>
            </a:extLst>
          </p:cNvPr>
          <p:cNvSpPr/>
          <p:nvPr/>
        </p:nvSpPr>
        <p:spPr>
          <a:xfrm>
            <a:off x="8925731" y="4558729"/>
            <a:ext cx="2366056" cy="554683"/>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相談窓口にて自社に合った</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ソリューション紹介もして</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もらえる</a:t>
            </a:r>
          </a:p>
        </p:txBody>
      </p:sp>
      <p:sp>
        <p:nvSpPr>
          <p:cNvPr id="46" name="右矢印 268">
            <a:extLst>
              <a:ext uri="{FF2B5EF4-FFF2-40B4-BE49-F238E27FC236}">
                <a16:creationId xmlns:a16="http://schemas.microsoft.com/office/drawing/2014/main" id="{9E864ACC-324B-0120-4B6B-99A5948E7999}"/>
              </a:ext>
            </a:extLst>
          </p:cNvPr>
          <p:cNvSpPr/>
          <p:nvPr/>
        </p:nvSpPr>
        <p:spPr>
          <a:xfrm>
            <a:off x="7585820" y="4748574"/>
            <a:ext cx="1192889" cy="242605"/>
          </a:xfrm>
          <a:prstGeom prst="rightArrow">
            <a:avLst/>
          </a:prstGeom>
          <a:solidFill>
            <a:srgbClr val="00B050"/>
          </a:solidFill>
          <a:ln w="19050" cap="flat" cmpd="sng" algn="ctr">
            <a:solidFill>
              <a:srgbClr val="00B050"/>
            </a:solidFill>
            <a:prstDash val="solid"/>
            <a:bevel/>
          </a:ln>
          <a:effectLst/>
        </p:spPr>
        <p:txBody>
          <a:bodyPr rtlCol="0" anchor="ctr"/>
          <a:lstStyle>
            <a:defPPr>
              <a:defRPr lang="en-US"/>
            </a:defPPr>
            <a:lvl1pPr marL="0" algn="l" defTabSz="457231" rtl="0" eaLnBrk="1" latinLnBrk="0" hangingPunct="1">
              <a:defRPr sz="1800" kern="1200">
                <a:solidFill>
                  <a:schemeClr val="tx1"/>
                </a:solidFill>
                <a:latin typeface="+mn-lt"/>
                <a:ea typeface="+mn-ea"/>
                <a:cs typeface="+mn-cs"/>
              </a:defRPr>
            </a:lvl1pPr>
            <a:lvl2pPr marL="457231" algn="l" defTabSz="457231" rtl="0" eaLnBrk="1" latinLnBrk="0" hangingPunct="1">
              <a:defRPr sz="1800" kern="1200">
                <a:solidFill>
                  <a:schemeClr val="tx1"/>
                </a:solidFill>
                <a:latin typeface="+mn-lt"/>
                <a:ea typeface="+mn-ea"/>
                <a:cs typeface="+mn-cs"/>
              </a:defRPr>
            </a:lvl2pPr>
            <a:lvl3pPr marL="914462" algn="l" defTabSz="457231" rtl="0" eaLnBrk="1" latinLnBrk="0" hangingPunct="1">
              <a:defRPr sz="1800" kern="1200">
                <a:solidFill>
                  <a:schemeClr val="tx1"/>
                </a:solidFill>
                <a:latin typeface="+mn-lt"/>
                <a:ea typeface="+mn-ea"/>
                <a:cs typeface="+mn-cs"/>
              </a:defRPr>
            </a:lvl3pPr>
            <a:lvl4pPr marL="1371693" algn="l" defTabSz="457231" rtl="0" eaLnBrk="1" latinLnBrk="0" hangingPunct="1">
              <a:defRPr sz="1800" kern="1200">
                <a:solidFill>
                  <a:schemeClr val="tx1"/>
                </a:solidFill>
                <a:latin typeface="+mn-lt"/>
                <a:ea typeface="+mn-ea"/>
                <a:cs typeface="+mn-cs"/>
              </a:defRPr>
            </a:lvl4pPr>
            <a:lvl5pPr marL="1828923" algn="l" defTabSz="457231" rtl="0" eaLnBrk="1" latinLnBrk="0" hangingPunct="1">
              <a:defRPr sz="1800" kern="1200">
                <a:solidFill>
                  <a:schemeClr val="tx1"/>
                </a:solidFill>
                <a:latin typeface="+mn-lt"/>
                <a:ea typeface="+mn-ea"/>
                <a:cs typeface="+mn-cs"/>
              </a:defRPr>
            </a:lvl5pPr>
            <a:lvl6pPr marL="2286153" algn="l" defTabSz="457231" rtl="0" eaLnBrk="1" latinLnBrk="0" hangingPunct="1">
              <a:defRPr sz="1800" kern="1200">
                <a:solidFill>
                  <a:schemeClr val="tx1"/>
                </a:solidFill>
                <a:latin typeface="+mn-lt"/>
                <a:ea typeface="+mn-ea"/>
                <a:cs typeface="+mn-cs"/>
              </a:defRPr>
            </a:lvl6pPr>
            <a:lvl7pPr marL="2743384" algn="l" defTabSz="457231" rtl="0" eaLnBrk="1" latinLnBrk="0" hangingPunct="1">
              <a:defRPr sz="1800" kern="1200">
                <a:solidFill>
                  <a:schemeClr val="tx1"/>
                </a:solidFill>
                <a:latin typeface="+mn-lt"/>
                <a:ea typeface="+mn-ea"/>
                <a:cs typeface="+mn-cs"/>
              </a:defRPr>
            </a:lvl7pPr>
            <a:lvl8pPr marL="3200615" algn="l" defTabSz="457231" rtl="0" eaLnBrk="1" latinLnBrk="0" hangingPunct="1">
              <a:defRPr sz="1800" kern="1200">
                <a:solidFill>
                  <a:schemeClr val="tx1"/>
                </a:solidFill>
                <a:latin typeface="+mn-lt"/>
                <a:ea typeface="+mn-ea"/>
                <a:cs typeface="+mn-cs"/>
              </a:defRPr>
            </a:lvl8pPr>
            <a:lvl9pPr marL="3657846" algn="l" defTabSz="457231" rtl="0" eaLnBrk="1" latinLnBrk="0" hangingPunct="1">
              <a:defRPr sz="1800" kern="1200">
                <a:solidFill>
                  <a:schemeClr val="tx1"/>
                </a:solidFill>
                <a:latin typeface="+mn-lt"/>
                <a:ea typeface="+mn-ea"/>
                <a:cs typeface="+mn-cs"/>
              </a:defRPr>
            </a:lvl9pPr>
          </a:lstStyle>
          <a:p>
            <a:pPr algn="ctr" defTabSz="609579">
              <a:defRPr/>
            </a:pPr>
            <a:endParaRPr lang="ja-JP" altLang="en-US" sz="1200" kern="0">
              <a:solidFill>
                <a:srgbClr val="FF0000"/>
              </a:solidFill>
              <a:highlight>
                <a:srgbClr val="FFFF00"/>
              </a:highlight>
              <a:latin typeface="游ゴシック" panose="020F0502020204030204"/>
              <a:ea typeface="游ゴシック" panose="020B0400000000000000" pitchFamily="50" charset="-128"/>
            </a:endParaRPr>
          </a:p>
        </p:txBody>
      </p:sp>
      <p:pic>
        <p:nvPicPr>
          <p:cNvPr id="3" name="グラフィックス 2" descr="握手 単色塗りつぶし">
            <a:extLst>
              <a:ext uri="{FF2B5EF4-FFF2-40B4-BE49-F238E27FC236}">
                <a16:creationId xmlns:a16="http://schemas.microsoft.com/office/drawing/2014/main" id="{57CA355B-F2D6-5569-A337-3EFD6A0C276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15707" y="1617351"/>
            <a:ext cx="1292095" cy="1292095"/>
          </a:xfrm>
          <a:prstGeom prst="rect">
            <a:avLst/>
          </a:prstGeom>
        </p:spPr>
      </p:pic>
      <p:grpSp>
        <p:nvGrpSpPr>
          <p:cNvPr id="13" name="グループ化 12">
            <a:extLst>
              <a:ext uri="{FF2B5EF4-FFF2-40B4-BE49-F238E27FC236}">
                <a16:creationId xmlns:a16="http://schemas.microsoft.com/office/drawing/2014/main" id="{845131CF-3B99-2ECD-9AD0-FA67B9413ABB}"/>
              </a:ext>
            </a:extLst>
          </p:cNvPr>
          <p:cNvGrpSpPr/>
          <p:nvPr/>
        </p:nvGrpSpPr>
        <p:grpSpPr>
          <a:xfrm>
            <a:off x="9320473" y="5192706"/>
            <a:ext cx="1904636" cy="1078697"/>
            <a:chOff x="9142658" y="6478874"/>
            <a:chExt cx="2371983" cy="1542256"/>
          </a:xfrm>
          <a:solidFill>
            <a:srgbClr val="CC0033"/>
          </a:solidFill>
        </p:grpSpPr>
        <p:pic>
          <p:nvPicPr>
            <p:cNvPr id="6" name="グラフィックス 5">
              <a:extLst>
                <a:ext uri="{FF2B5EF4-FFF2-40B4-BE49-F238E27FC236}">
                  <a16:creationId xmlns:a16="http://schemas.microsoft.com/office/drawing/2014/main" id="{DC1A45EA-0CFD-18E3-19D7-9C14E46B24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42658" y="6478874"/>
              <a:ext cx="778464" cy="847366"/>
            </a:xfrm>
            <a:prstGeom prst="rect">
              <a:avLst/>
            </a:prstGeom>
          </p:spPr>
        </p:pic>
        <p:pic>
          <p:nvPicPr>
            <p:cNvPr id="11" name="グラフィックス 10">
              <a:extLst>
                <a:ext uri="{FF2B5EF4-FFF2-40B4-BE49-F238E27FC236}">
                  <a16:creationId xmlns:a16="http://schemas.microsoft.com/office/drawing/2014/main" id="{F45087CB-6873-B931-692D-6F048694C57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390888" y="6902017"/>
              <a:ext cx="1123753" cy="1119113"/>
            </a:xfrm>
            <a:prstGeom prst="rect">
              <a:avLst/>
            </a:prstGeom>
          </p:spPr>
        </p:pic>
        <p:pic>
          <p:nvPicPr>
            <p:cNvPr id="12" name="グラフィックス 11">
              <a:extLst>
                <a:ext uri="{FF2B5EF4-FFF2-40B4-BE49-F238E27FC236}">
                  <a16:creationId xmlns:a16="http://schemas.microsoft.com/office/drawing/2014/main" id="{25A72D39-1019-26DF-DF7D-B7E79D68B07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461089" y="6671724"/>
              <a:ext cx="321514" cy="533641"/>
            </a:xfrm>
            <a:prstGeom prst="rect">
              <a:avLst/>
            </a:prstGeom>
          </p:spPr>
        </p:pic>
      </p:grpSp>
      <p:grpSp>
        <p:nvGrpSpPr>
          <p:cNvPr id="23" name="グループ化 22">
            <a:extLst>
              <a:ext uri="{FF2B5EF4-FFF2-40B4-BE49-F238E27FC236}">
                <a16:creationId xmlns:a16="http://schemas.microsoft.com/office/drawing/2014/main" id="{88A70C81-9319-EB46-B702-6A8A5C276BB3}"/>
              </a:ext>
            </a:extLst>
          </p:cNvPr>
          <p:cNvGrpSpPr/>
          <p:nvPr/>
        </p:nvGrpSpPr>
        <p:grpSpPr>
          <a:xfrm>
            <a:off x="5128817" y="5262221"/>
            <a:ext cx="1497368" cy="866040"/>
            <a:chOff x="7433655" y="7984887"/>
            <a:chExt cx="2374747" cy="1704540"/>
          </a:xfrm>
          <a:solidFill>
            <a:srgbClr val="CC0033"/>
          </a:solidFill>
        </p:grpSpPr>
        <p:pic>
          <p:nvPicPr>
            <p:cNvPr id="15" name="グラフィックス 14">
              <a:extLst>
                <a:ext uri="{FF2B5EF4-FFF2-40B4-BE49-F238E27FC236}">
                  <a16:creationId xmlns:a16="http://schemas.microsoft.com/office/drawing/2014/main" id="{297B628A-575F-A9C0-7B82-A90657BA76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433655" y="7984887"/>
              <a:ext cx="1480256" cy="1704540"/>
            </a:xfrm>
            <a:prstGeom prst="rect">
              <a:avLst/>
            </a:prstGeom>
          </p:spPr>
        </p:pic>
        <p:pic>
          <p:nvPicPr>
            <p:cNvPr id="18" name="グラフィックス 17">
              <a:extLst>
                <a:ext uri="{FF2B5EF4-FFF2-40B4-BE49-F238E27FC236}">
                  <a16:creationId xmlns:a16="http://schemas.microsoft.com/office/drawing/2014/main" id="{F950CF7A-61DF-E822-25C6-7F3D2BB102F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996350" y="8553899"/>
              <a:ext cx="812052" cy="943738"/>
            </a:xfrm>
            <a:prstGeom prst="rect">
              <a:avLst/>
            </a:prstGeom>
          </p:spPr>
        </p:pic>
      </p:grpSp>
      <p:pic>
        <p:nvPicPr>
          <p:cNvPr id="24" name="グラフィックス 23">
            <a:extLst>
              <a:ext uri="{FF2B5EF4-FFF2-40B4-BE49-F238E27FC236}">
                <a16:creationId xmlns:a16="http://schemas.microsoft.com/office/drawing/2014/main" id="{3374121E-04E9-FCAD-FCBC-3E81850DC3D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859100" y="5295418"/>
            <a:ext cx="625085" cy="781357"/>
          </a:xfrm>
          <a:prstGeom prst="rect">
            <a:avLst/>
          </a:prstGeom>
        </p:spPr>
      </p:pic>
      <p:sp>
        <p:nvSpPr>
          <p:cNvPr id="30" name="テキスト ボックス 29">
            <a:extLst>
              <a:ext uri="{FF2B5EF4-FFF2-40B4-BE49-F238E27FC236}">
                <a16:creationId xmlns:a16="http://schemas.microsoft.com/office/drawing/2014/main" id="{441BD850-8FA6-5883-6D85-2D2516DD9020}"/>
              </a:ext>
            </a:extLst>
          </p:cNvPr>
          <p:cNvSpPr txBox="1"/>
          <p:nvPr/>
        </p:nvSpPr>
        <p:spPr>
          <a:xfrm>
            <a:off x="7237262" y="6309978"/>
            <a:ext cx="184731" cy="369332"/>
          </a:xfrm>
          <a:prstGeom prst="rect">
            <a:avLst/>
          </a:prstGeom>
          <a:noFill/>
        </p:spPr>
        <p:txBody>
          <a:bodyPr wrap="none" rtlCol="0">
            <a:spAutoFit/>
          </a:bodyPr>
          <a:lstStyle/>
          <a:p>
            <a:endParaRPr lang="ja-JP" altLang="en-US"/>
          </a:p>
        </p:txBody>
      </p:sp>
      <p:sp>
        <p:nvSpPr>
          <p:cNvPr id="31" name="テキスト ボックス 30">
            <a:extLst>
              <a:ext uri="{FF2B5EF4-FFF2-40B4-BE49-F238E27FC236}">
                <a16:creationId xmlns:a16="http://schemas.microsoft.com/office/drawing/2014/main" id="{CE84F503-00D1-1552-5B31-F60B94DBCC38}"/>
              </a:ext>
            </a:extLst>
          </p:cNvPr>
          <p:cNvSpPr txBox="1"/>
          <p:nvPr/>
        </p:nvSpPr>
        <p:spPr>
          <a:xfrm>
            <a:off x="6529352" y="6124232"/>
            <a:ext cx="1268658" cy="307777"/>
          </a:xfrm>
          <a:prstGeom prst="rect">
            <a:avLst/>
          </a:prstGeom>
          <a:noFill/>
        </p:spPr>
        <p:txBody>
          <a:bodyPr wrap="square" rtlCol="0">
            <a:spAutoFit/>
          </a:bodyPr>
          <a:lstStyle/>
          <a:p>
            <a:r>
              <a:rPr lang="ja-JP" altLang="en-US" sz="1400"/>
              <a:t>月次レポート</a:t>
            </a:r>
          </a:p>
        </p:txBody>
      </p:sp>
      <p:pic>
        <p:nvPicPr>
          <p:cNvPr id="32" name="グラフィックス 31">
            <a:extLst>
              <a:ext uri="{FF2B5EF4-FFF2-40B4-BE49-F238E27FC236}">
                <a16:creationId xmlns:a16="http://schemas.microsoft.com/office/drawing/2014/main" id="{3242EE41-6F3C-B56E-8616-FA7A3130A9B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825015" y="5294834"/>
            <a:ext cx="1092551" cy="858977"/>
          </a:xfrm>
          <a:prstGeom prst="rect">
            <a:avLst/>
          </a:prstGeom>
        </p:spPr>
      </p:pic>
    </p:spTree>
    <p:extLst>
      <p:ext uri="{BB962C8B-B14F-4D97-AF65-F5344CB8AC3E}">
        <p14:creationId xmlns:p14="http://schemas.microsoft.com/office/powerpoint/2010/main" val="1499639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コンテンツ プレースホルダー 2">
            <a:extLst>
              <a:ext uri="{FF2B5EF4-FFF2-40B4-BE49-F238E27FC236}">
                <a16:creationId xmlns:a16="http://schemas.microsoft.com/office/drawing/2014/main" id="{D8DEC660-1545-4EE9-8795-FC09E168B21A}"/>
              </a:ext>
            </a:extLst>
          </p:cNvPr>
          <p:cNvSpPr>
            <a:spLocks noGrp="1"/>
          </p:cNvSpPr>
          <p:nvPr>
            <p:ph sz="half" idx="1"/>
          </p:nvPr>
        </p:nvSpPr>
        <p:spPr>
          <a:xfrm>
            <a:off x="255696" y="1233833"/>
            <a:ext cx="4317314" cy="1029567"/>
          </a:xfrm>
        </p:spPr>
        <p:txBody>
          <a:bodyPr>
            <a:noAutofit/>
          </a:bodyPr>
          <a:lstStyle/>
          <a:p>
            <a:pPr marL="0" indent="0">
              <a:lnSpc>
                <a:spcPct val="100000"/>
              </a:lnSpc>
              <a:spcBef>
                <a:spcPts val="0"/>
              </a:spcBef>
              <a:buNone/>
            </a:pPr>
            <a:r>
              <a:rPr lang="ja-JP" altLang="en-US" sz="1300"/>
              <a:t>・メールアカウントの乗っ取りにより、スパムメール</a:t>
            </a:r>
            <a:endParaRPr lang="en-US" altLang="ja-JP" sz="1300"/>
          </a:p>
          <a:p>
            <a:pPr marL="0" indent="0">
              <a:lnSpc>
                <a:spcPct val="100000"/>
              </a:lnSpc>
              <a:spcBef>
                <a:spcPts val="0"/>
              </a:spcBef>
              <a:buNone/>
            </a:pPr>
            <a:r>
              <a:rPr lang="ja-JP" altLang="en-US" sz="1300"/>
              <a:t>　を配信してしまうインシデントが発生。</a:t>
            </a:r>
            <a:endParaRPr lang="en-US" altLang="ja-JP" sz="1300"/>
          </a:p>
          <a:p>
            <a:pPr marL="0" indent="0">
              <a:lnSpc>
                <a:spcPct val="100000"/>
              </a:lnSpc>
              <a:spcBef>
                <a:spcPts val="0"/>
              </a:spcBef>
              <a:buNone/>
            </a:pPr>
            <a:r>
              <a:rPr lang="ja-JP" altLang="en-US" sz="1300"/>
              <a:t>・原因を調査し、ホールディングス会社への</a:t>
            </a:r>
            <a:endParaRPr lang="en-US" altLang="ja-JP" sz="1300"/>
          </a:p>
          <a:p>
            <a:pPr marL="0" indent="0">
              <a:lnSpc>
                <a:spcPct val="100000"/>
              </a:lnSpc>
              <a:spcBef>
                <a:spcPts val="0"/>
              </a:spcBef>
              <a:buNone/>
            </a:pPr>
            <a:r>
              <a:rPr lang="ja-JP" altLang="en-US" sz="1300"/>
              <a:t>　調査レポートおよび再発防止策の提出が急務となった。</a:t>
            </a:r>
          </a:p>
          <a:p>
            <a:pPr marL="0" indent="0">
              <a:lnSpc>
                <a:spcPct val="100000"/>
              </a:lnSpc>
              <a:spcBef>
                <a:spcPts val="0"/>
              </a:spcBef>
              <a:buNone/>
            </a:pPr>
            <a:endParaRPr lang="ja-JP" altLang="en-US" sz="1300"/>
          </a:p>
        </p:txBody>
      </p:sp>
      <p:sp>
        <p:nvSpPr>
          <p:cNvPr id="4" name="タイトル 3">
            <a:extLst>
              <a:ext uri="{FF2B5EF4-FFF2-40B4-BE49-F238E27FC236}">
                <a16:creationId xmlns:a16="http://schemas.microsoft.com/office/drawing/2014/main" id="{CA515366-52C8-41B3-88B4-662A29480FF2}"/>
              </a:ext>
            </a:extLst>
          </p:cNvPr>
          <p:cNvSpPr>
            <a:spLocks noGrp="1"/>
          </p:cNvSpPr>
          <p:nvPr>
            <p:ph type="title"/>
          </p:nvPr>
        </p:nvSpPr>
        <p:spPr>
          <a:xfrm>
            <a:off x="223954" y="162180"/>
            <a:ext cx="10884925" cy="422235"/>
          </a:xfrm>
        </p:spPr>
        <p:txBody>
          <a:bodyPr/>
          <a:lstStyle/>
          <a:p>
            <a:r>
              <a:rPr lang="en-US" altLang="ja-JP"/>
              <a:t>K</a:t>
            </a:r>
            <a:r>
              <a:rPr lang="ja-JP" altLang="en-US"/>
              <a:t>工業株式会社　さま</a:t>
            </a:r>
          </a:p>
        </p:txBody>
      </p:sp>
      <p:sp>
        <p:nvSpPr>
          <p:cNvPr id="5" name="角丸四角形 12">
            <a:extLst>
              <a:ext uri="{FF2B5EF4-FFF2-40B4-BE49-F238E27FC236}">
                <a16:creationId xmlns:a16="http://schemas.microsoft.com/office/drawing/2014/main" id="{CBAB2F25-4FED-41DA-B030-3C2D9446DF49}"/>
              </a:ext>
            </a:extLst>
          </p:cNvPr>
          <p:cNvSpPr/>
          <p:nvPr/>
        </p:nvSpPr>
        <p:spPr>
          <a:xfrm>
            <a:off x="4915444" y="885833"/>
            <a:ext cx="2960189" cy="856264"/>
          </a:xfrm>
          <a:prstGeom prst="roundRect">
            <a:avLst>
              <a:gd name="adj" fmla="val 13948"/>
            </a:avLst>
          </a:prstGeom>
          <a:solidFill>
            <a:srgbClr val="E6E6E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defRPr/>
            </a:pPr>
            <a:r>
              <a:rPr lang="ja-JP" altLang="en-US" sz="1067">
                <a:solidFill>
                  <a:srgbClr val="000000"/>
                </a:solidFill>
                <a:latin typeface="Meiryo" panose="020B0604030504040204" pitchFamily="34" charset="-128"/>
                <a:ea typeface="Meiryo" panose="020B0604030504040204" pitchFamily="34" charset="-128"/>
              </a:rPr>
              <a:t>お客さま業界</a:t>
            </a:r>
            <a:endParaRPr lang="en-US" altLang="ja-JP" sz="1067">
              <a:solidFill>
                <a:srgbClr val="000000"/>
              </a:solidFill>
              <a:latin typeface="Meiryo" panose="020B0604030504040204" pitchFamily="34" charset="-128"/>
              <a:ea typeface="Meiryo" panose="020B0604030504040204" pitchFamily="34" charset="-128"/>
            </a:endParaRPr>
          </a:p>
          <a:p>
            <a:pPr defTabSz="304811">
              <a:defRPr/>
            </a:pPr>
            <a:endParaRPr lang="en-US" altLang="ja-JP" sz="1200">
              <a:solidFill>
                <a:srgbClr val="000000"/>
              </a:solidFill>
              <a:latin typeface="Meiryo" panose="020B0604030504040204" pitchFamily="34" charset="-128"/>
              <a:ea typeface="Meiryo" panose="020B0604030504040204" pitchFamily="34" charset="-128"/>
            </a:endParaRPr>
          </a:p>
          <a:p>
            <a:pPr algn="ctr" defTabSz="304811">
              <a:defRPr/>
            </a:pPr>
            <a:r>
              <a:rPr lang="ja-JP" altLang="en-US" sz="1333">
                <a:solidFill>
                  <a:srgbClr val="181818"/>
                </a:solidFill>
                <a:latin typeface="メイリオ"/>
                <a:ea typeface="メイリオ"/>
              </a:rPr>
              <a:t>製造</a:t>
            </a:r>
            <a:r>
              <a:rPr lang="zh-TW" altLang="en-US" sz="1333">
                <a:solidFill>
                  <a:srgbClr val="181818"/>
                </a:solidFill>
                <a:latin typeface="メイリオ"/>
                <a:ea typeface="メイリオ"/>
              </a:rPr>
              <a:t>業</a:t>
            </a:r>
            <a:endParaRPr lang="en-US" altLang="ja-JP" sz="1333">
              <a:solidFill>
                <a:srgbClr val="000000"/>
              </a:solidFill>
              <a:latin typeface="メイリオ"/>
              <a:ea typeface="メイリオ"/>
            </a:endParaRPr>
          </a:p>
          <a:p>
            <a:pPr defTabSz="304811">
              <a:defRPr/>
            </a:pPr>
            <a:endParaRPr lang="ja-JP" altLang="en-US" sz="1200">
              <a:solidFill>
                <a:srgbClr val="000000"/>
              </a:solidFill>
              <a:latin typeface="Meiryo" panose="020B0604030504040204" pitchFamily="34" charset="-128"/>
              <a:ea typeface="Meiryo" panose="020B0604030504040204" pitchFamily="34" charset="-128"/>
            </a:endParaRPr>
          </a:p>
        </p:txBody>
      </p:sp>
      <p:sp>
        <p:nvSpPr>
          <p:cNvPr id="9" name="角丸四角形 132">
            <a:extLst>
              <a:ext uri="{FF2B5EF4-FFF2-40B4-BE49-F238E27FC236}">
                <a16:creationId xmlns:a16="http://schemas.microsoft.com/office/drawing/2014/main" id="{C04034B1-A829-4E30-AFE2-41CA33F73DC2}"/>
              </a:ext>
            </a:extLst>
          </p:cNvPr>
          <p:cNvSpPr/>
          <p:nvPr/>
        </p:nvSpPr>
        <p:spPr>
          <a:xfrm>
            <a:off x="273114" y="862655"/>
            <a:ext cx="3336622" cy="318868"/>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背景・課題</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4" name="角丸四角形 132">
            <a:extLst>
              <a:ext uri="{FF2B5EF4-FFF2-40B4-BE49-F238E27FC236}">
                <a16:creationId xmlns:a16="http://schemas.microsoft.com/office/drawing/2014/main" id="{2C7A868C-8E9A-4F7C-9E67-9F8EDFD98995}"/>
              </a:ext>
            </a:extLst>
          </p:cNvPr>
          <p:cNvSpPr/>
          <p:nvPr/>
        </p:nvSpPr>
        <p:spPr>
          <a:xfrm>
            <a:off x="273113" y="2367491"/>
            <a:ext cx="3361608" cy="328784"/>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a:solidFill>
                  <a:srgbClr val="FFFFFF"/>
                </a:solidFill>
                <a:latin typeface="Meiryo" panose="020B0604030504040204" pitchFamily="34" charset="-128"/>
                <a:ea typeface="Meiryo" panose="020B0604030504040204" pitchFamily="34" charset="-128"/>
              </a:rPr>
              <a:t>訴求ポイント</a:t>
            </a:r>
          </a:p>
        </p:txBody>
      </p:sp>
      <p:sp>
        <p:nvSpPr>
          <p:cNvPr id="22" name="object 5">
            <a:extLst>
              <a:ext uri="{FF2B5EF4-FFF2-40B4-BE49-F238E27FC236}">
                <a16:creationId xmlns:a16="http://schemas.microsoft.com/office/drawing/2014/main" id="{F45A6975-3BF4-4038-9625-F606AF30EC3F}"/>
              </a:ext>
            </a:extLst>
          </p:cNvPr>
          <p:cNvSpPr/>
          <p:nvPr/>
        </p:nvSpPr>
        <p:spPr>
          <a:xfrm>
            <a:off x="264901" y="4067439"/>
            <a:ext cx="11502891" cy="2373403"/>
          </a:xfrm>
          <a:custGeom>
            <a:avLst/>
            <a:gdLst/>
            <a:ahLst/>
            <a:cxnLst/>
            <a:rect l="l" t="t" r="r" b="b"/>
            <a:pathLst>
              <a:path w="1530985" h="636270">
                <a:moveTo>
                  <a:pt x="1530616" y="0"/>
                </a:moveTo>
                <a:lnTo>
                  <a:pt x="0" y="0"/>
                </a:lnTo>
                <a:lnTo>
                  <a:pt x="0" y="636168"/>
                </a:lnTo>
                <a:lnTo>
                  <a:pt x="1530616" y="636168"/>
                </a:lnTo>
                <a:lnTo>
                  <a:pt x="1530616" y="0"/>
                </a:lnTo>
                <a:close/>
              </a:path>
            </a:pathLst>
          </a:custGeom>
          <a:solidFill>
            <a:srgbClr val="E6E6E6"/>
          </a:solidFill>
        </p:spPr>
        <p:txBody>
          <a:bodyPr wrap="square" lIns="0" tIns="0" rIns="0" bIns="0" rtlCol="0"/>
          <a:lstStyle/>
          <a:p>
            <a:pPr defTabSz="304811">
              <a:defRPr/>
            </a:pPr>
            <a:endParaRPr sz="1200">
              <a:solidFill>
                <a:srgbClr val="000000"/>
              </a:solidFill>
              <a:latin typeface="Meiryo" panose="020B0604030504040204" pitchFamily="34" charset="-128"/>
              <a:ea typeface="Meiryo" panose="020B0604030504040204" pitchFamily="34" charset="-128"/>
            </a:endParaRPr>
          </a:p>
        </p:txBody>
      </p:sp>
      <p:sp>
        <p:nvSpPr>
          <p:cNvPr id="52" name="object 5">
            <a:extLst>
              <a:ext uri="{FF2B5EF4-FFF2-40B4-BE49-F238E27FC236}">
                <a16:creationId xmlns:a16="http://schemas.microsoft.com/office/drawing/2014/main" id="{18AC4E52-8653-4C26-8591-DA01EB85B1B5}"/>
              </a:ext>
            </a:extLst>
          </p:cNvPr>
          <p:cNvSpPr/>
          <p:nvPr/>
        </p:nvSpPr>
        <p:spPr>
          <a:xfrm>
            <a:off x="4590428" y="1886439"/>
            <a:ext cx="7347741" cy="2004763"/>
          </a:xfrm>
          <a:custGeom>
            <a:avLst/>
            <a:gdLst/>
            <a:ahLst/>
            <a:cxnLst/>
            <a:rect l="l" t="t" r="r" b="b"/>
            <a:pathLst>
              <a:path w="1530985" h="636270">
                <a:moveTo>
                  <a:pt x="1530616" y="0"/>
                </a:moveTo>
                <a:lnTo>
                  <a:pt x="0" y="0"/>
                </a:lnTo>
                <a:lnTo>
                  <a:pt x="0" y="636168"/>
                </a:lnTo>
                <a:lnTo>
                  <a:pt x="1530616" y="636168"/>
                </a:lnTo>
                <a:lnTo>
                  <a:pt x="1530616" y="0"/>
                </a:lnTo>
                <a:close/>
              </a:path>
            </a:pathLst>
          </a:custGeom>
          <a:solidFill>
            <a:srgbClr val="E6E6E6"/>
          </a:solidFill>
        </p:spPr>
        <p:txBody>
          <a:bodyPr wrap="square" lIns="0" tIns="0" rIns="0" bIns="0" rtlCol="0"/>
          <a:lstStyle/>
          <a:p>
            <a:pPr defTabSz="304811">
              <a:defRPr/>
            </a:pPr>
            <a:endParaRPr sz="1200">
              <a:solidFill>
                <a:srgbClr val="000000"/>
              </a:solidFill>
              <a:latin typeface="Meiryo" panose="020B0604030504040204" pitchFamily="34" charset="-128"/>
              <a:ea typeface="Meiryo" panose="020B0604030504040204" pitchFamily="34" charset="-128"/>
            </a:endParaRPr>
          </a:p>
        </p:txBody>
      </p:sp>
      <p:sp>
        <p:nvSpPr>
          <p:cNvPr id="53" name="角丸四角形 4">
            <a:extLst>
              <a:ext uri="{FF2B5EF4-FFF2-40B4-BE49-F238E27FC236}">
                <a16:creationId xmlns:a16="http://schemas.microsoft.com/office/drawing/2014/main" id="{CEED08EA-7167-4437-A169-A4B581EDEB5F}"/>
              </a:ext>
            </a:extLst>
          </p:cNvPr>
          <p:cNvSpPr/>
          <p:nvPr/>
        </p:nvSpPr>
        <p:spPr>
          <a:xfrm>
            <a:off x="4663765" y="1932336"/>
            <a:ext cx="7201065" cy="1905450"/>
          </a:xfrm>
          <a:prstGeom prst="roundRect">
            <a:avLst>
              <a:gd name="adj" fmla="val 882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defTabSz="304811">
              <a:defRPr/>
            </a:pPr>
            <a:r>
              <a:rPr lang="ja-JP" altLang="en-US" sz="1200" dirty="0">
                <a:solidFill>
                  <a:srgbClr val="000000"/>
                </a:solidFill>
                <a:latin typeface="Meiryo" panose="020B0604030504040204" pitchFamily="34" charset="-128"/>
                <a:ea typeface="Meiryo" panose="020B0604030504040204" pitchFamily="34" charset="-128"/>
              </a:rPr>
              <a:t>　　　　　　　</a:t>
            </a:r>
            <a:r>
              <a:rPr lang="ja-JP" altLang="en-US" sz="2133" b="1" dirty="0">
                <a:solidFill>
                  <a:srgbClr val="000000"/>
                </a:solidFill>
                <a:latin typeface="Meiryo" panose="020B0604030504040204" pitchFamily="34" charset="-128"/>
                <a:ea typeface="Meiryo" panose="020B0604030504040204" pitchFamily="34" charset="-128"/>
              </a:rPr>
              <a:t>★契約後のお客さまからの声</a:t>
            </a:r>
            <a:endParaRPr lang="en-US" altLang="ja-JP" sz="1200" dirty="0">
              <a:solidFill>
                <a:srgbClr val="000000"/>
              </a:solidFill>
              <a:latin typeface="Meiryo" panose="020B0604030504040204" pitchFamily="34" charset="-128"/>
              <a:ea typeface="Meiryo" panose="020B0604030504040204" pitchFamily="34" charset="-128"/>
            </a:endParaRPr>
          </a:p>
          <a:p>
            <a:pPr defTabSz="304811">
              <a:defRPr/>
            </a:pPr>
            <a:endParaRPr lang="en-US" altLang="ja-JP" sz="1200" dirty="0">
              <a:solidFill>
                <a:srgbClr val="000000"/>
              </a:solidFill>
              <a:latin typeface="Meiryo" panose="020B0604030504040204" pitchFamily="34" charset="-128"/>
              <a:ea typeface="Meiryo" panose="020B0604030504040204" pitchFamily="34" charset="-128"/>
            </a:endParaRPr>
          </a:p>
          <a:p>
            <a:pPr defTabSz="304811">
              <a:defRPr/>
            </a:pPr>
            <a:endParaRPr lang="en-US" altLang="ja-JP" sz="1200" dirty="0">
              <a:solidFill>
                <a:srgbClr val="000000"/>
              </a:solidFill>
              <a:latin typeface="Meiryo" panose="020B0604030504040204" pitchFamily="34" charset="-128"/>
              <a:ea typeface="Meiryo" panose="020B0604030504040204" pitchFamily="34" charset="-128"/>
            </a:endParaRPr>
          </a:p>
          <a:p>
            <a:pPr marL="228592" indent="-228592" defTabSz="304811">
              <a:buFont typeface="+mj-lt"/>
              <a:buAutoNum type="arabicPeriod"/>
              <a:defRPr/>
            </a:pPr>
            <a:r>
              <a:rPr lang="ja-JP" altLang="en-US" sz="1333" dirty="0">
                <a:solidFill>
                  <a:srgbClr val="000000"/>
                </a:solidFill>
                <a:latin typeface="Meiryo" panose="020B0604030504040204" pitchFamily="34" charset="-128"/>
                <a:ea typeface="Meiryo" panose="020B0604030504040204" pitchFamily="34" charset="-128"/>
              </a:rPr>
              <a:t>インシデント事故について早急にホールディングス会社への調査報告が必要であったが</a:t>
            </a:r>
            <a:br>
              <a:rPr lang="en-US" altLang="ja-JP" sz="1333" dirty="0">
                <a:solidFill>
                  <a:srgbClr val="000000"/>
                </a:solidFill>
                <a:latin typeface="Meiryo" panose="020B0604030504040204" pitchFamily="34" charset="-128"/>
                <a:ea typeface="Meiryo" panose="020B0604030504040204" pitchFamily="34" charset="-128"/>
              </a:rPr>
            </a:br>
            <a:r>
              <a:rPr lang="ja-JP" altLang="en-US" sz="1333" dirty="0">
                <a:solidFill>
                  <a:srgbClr val="000000"/>
                </a:solidFill>
                <a:latin typeface="Meiryo" panose="020B0604030504040204" pitchFamily="34" charset="-128"/>
                <a:ea typeface="Meiryo" panose="020B0604030504040204" pitchFamily="34" charset="-128"/>
              </a:rPr>
              <a:t>相談窓口へ相談したことで調査から報告まで迅速に対応いただけた。</a:t>
            </a:r>
            <a:br>
              <a:rPr lang="en-US" altLang="ja-JP" sz="1333" dirty="0">
                <a:solidFill>
                  <a:srgbClr val="000000"/>
                </a:solidFill>
                <a:latin typeface="Meiryo" panose="020B0604030504040204" pitchFamily="34" charset="-128"/>
                <a:ea typeface="Meiryo" panose="020B0604030504040204" pitchFamily="34" charset="-128"/>
              </a:rPr>
            </a:br>
            <a:endParaRPr lang="en-US" altLang="ja-JP" sz="1333" dirty="0">
              <a:solidFill>
                <a:srgbClr val="000000"/>
              </a:solidFill>
              <a:latin typeface="Meiryo" panose="020B0604030504040204" pitchFamily="34" charset="-128"/>
              <a:ea typeface="Meiryo" panose="020B0604030504040204" pitchFamily="34" charset="-128"/>
            </a:endParaRPr>
          </a:p>
          <a:p>
            <a:pPr marL="228592" indent="-228592" defTabSz="304811">
              <a:buFont typeface="+mj-lt"/>
              <a:buAutoNum type="arabicPeriod"/>
              <a:defRPr/>
            </a:pPr>
            <a:r>
              <a:rPr lang="ja-JP" altLang="en-US" sz="1333" dirty="0">
                <a:solidFill>
                  <a:srgbClr val="000000"/>
                </a:solidFill>
                <a:latin typeface="Meiryo" panose="020B0604030504040204" pitchFamily="34" charset="-128"/>
                <a:ea typeface="Meiryo" panose="020B0604030504040204" pitchFamily="34" charset="-128"/>
              </a:rPr>
              <a:t>情シス担当がいないため、いざという時の相談先があるのは心強い。</a:t>
            </a:r>
            <a:br>
              <a:rPr lang="en-US" altLang="ja-JP" sz="1333" dirty="0">
                <a:solidFill>
                  <a:srgbClr val="000000"/>
                </a:solidFill>
                <a:latin typeface="Meiryo" panose="020B0604030504040204" pitchFamily="34" charset="-128"/>
                <a:ea typeface="Meiryo" panose="020B0604030504040204" pitchFamily="34" charset="-128"/>
              </a:rPr>
            </a:br>
            <a:r>
              <a:rPr lang="ja-JP" altLang="en-US" sz="1333" dirty="0">
                <a:solidFill>
                  <a:srgbClr val="000000"/>
                </a:solidFill>
                <a:latin typeface="Meiryo" panose="020B0604030504040204" pitchFamily="34" charset="-128"/>
                <a:ea typeface="Meiryo" panose="020B0604030504040204" pitchFamily="34" charset="-128"/>
              </a:rPr>
              <a:t>今後もセキュリティ対策について相談窓口に相談できる。</a:t>
            </a:r>
            <a:br>
              <a:rPr lang="en-US" altLang="ja-JP" sz="1333" dirty="0">
                <a:solidFill>
                  <a:srgbClr val="000000"/>
                </a:solidFill>
                <a:latin typeface="Meiryo" panose="020B0604030504040204" pitchFamily="34" charset="-128"/>
                <a:ea typeface="Meiryo" panose="020B0604030504040204" pitchFamily="34" charset="-128"/>
              </a:rPr>
            </a:br>
            <a:endParaRPr lang="en-US" altLang="ja-JP" sz="1333" dirty="0">
              <a:solidFill>
                <a:srgbClr val="000000"/>
              </a:solidFill>
              <a:latin typeface="Meiryo" panose="020B0604030504040204" pitchFamily="34" charset="-128"/>
              <a:ea typeface="Meiryo" panose="020B0604030504040204" pitchFamily="34" charset="-128"/>
            </a:endParaRPr>
          </a:p>
        </p:txBody>
      </p:sp>
      <p:pic>
        <p:nvPicPr>
          <p:cNvPr id="67" name="グラフィックス 51">
            <a:extLst>
              <a:ext uri="{FF2B5EF4-FFF2-40B4-BE49-F238E27FC236}">
                <a16:creationId xmlns:a16="http://schemas.microsoft.com/office/drawing/2014/main" id="{F6D94BA2-DFA8-4FB3-A176-758B96B6311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95011" y="733769"/>
            <a:ext cx="387706" cy="484603"/>
          </a:xfrm>
          <a:prstGeom prst="rect">
            <a:avLst/>
          </a:prstGeom>
        </p:spPr>
      </p:pic>
      <p:sp>
        <p:nvSpPr>
          <p:cNvPr id="2" name="角丸四角形 12">
            <a:extLst>
              <a:ext uri="{FF2B5EF4-FFF2-40B4-BE49-F238E27FC236}">
                <a16:creationId xmlns:a16="http://schemas.microsoft.com/office/drawing/2014/main" id="{83720F8D-3E5A-E008-FD15-2FA3643AD99E}"/>
              </a:ext>
            </a:extLst>
          </p:cNvPr>
          <p:cNvSpPr/>
          <p:nvPr/>
        </p:nvSpPr>
        <p:spPr>
          <a:xfrm>
            <a:off x="8176392" y="902938"/>
            <a:ext cx="2961143" cy="856264"/>
          </a:xfrm>
          <a:prstGeom prst="roundRect">
            <a:avLst>
              <a:gd name="adj" fmla="val 13948"/>
            </a:avLst>
          </a:prstGeom>
          <a:solidFill>
            <a:srgbClr val="E6E6E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304811">
              <a:defRPr/>
            </a:pPr>
            <a:r>
              <a:rPr lang="ja-JP" altLang="en-US" sz="1067">
                <a:solidFill>
                  <a:srgbClr val="000000"/>
                </a:solidFill>
                <a:latin typeface="メイリオ"/>
                <a:ea typeface="メイリオ"/>
              </a:rPr>
              <a:t>ご契約プラン</a:t>
            </a:r>
            <a:endParaRPr lang="en-US" altLang="ja-JP" sz="333">
              <a:solidFill>
                <a:srgbClr val="FF0000"/>
              </a:solidFill>
              <a:latin typeface="メイリオ"/>
              <a:ea typeface="メイリオ"/>
            </a:endParaRPr>
          </a:p>
          <a:p>
            <a:pPr algn="ctr" defTabSz="304811">
              <a:defRPr/>
            </a:pPr>
            <a:r>
              <a:rPr lang="ja-JP" altLang="en-US" sz="1067">
                <a:solidFill>
                  <a:srgbClr val="000000"/>
                </a:solidFill>
                <a:latin typeface="メイリオ"/>
                <a:ea typeface="メイリオ"/>
              </a:rPr>
              <a:t>基本契約</a:t>
            </a:r>
            <a:endParaRPr lang="en-US" altLang="ja-JP" sz="1067">
              <a:solidFill>
                <a:srgbClr val="000000"/>
              </a:solidFill>
              <a:latin typeface="メイリオ"/>
              <a:ea typeface="メイリオ"/>
            </a:endParaRPr>
          </a:p>
          <a:p>
            <a:pPr defTabSz="304811">
              <a:defRPr/>
            </a:pPr>
            <a:r>
              <a:rPr lang="ja-JP" altLang="en-US" sz="1067">
                <a:solidFill>
                  <a:schemeClr val="tx2"/>
                </a:solidFill>
                <a:latin typeface="メイリオ"/>
                <a:ea typeface="メイリオ"/>
              </a:rPr>
              <a:t>追加プラン</a:t>
            </a:r>
            <a:endParaRPr lang="en-US" altLang="ja-JP" sz="1067">
              <a:solidFill>
                <a:schemeClr val="tx2"/>
              </a:solidFill>
              <a:latin typeface="メイリオ"/>
              <a:ea typeface="メイリオ"/>
            </a:endParaRPr>
          </a:p>
          <a:p>
            <a:pPr algn="ctr" defTabSz="304811">
              <a:defRPr/>
            </a:pPr>
            <a:r>
              <a:rPr lang="ja-JP" altLang="en-US" sz="1067">
                <a:solidFill>
                  <a:schemeClr val="tx2"/>
                </a:solidFill>
                <a:latin typeface="メイリオ"/>
                <a:ea typeface="メイリオ"/>
              </a:rPr>
              <a:t>オプション：デジタルフォレンジック調査</a:t>
            </a:r>
            <a:endParaRPr lang="en-US" altLang="ja-JP" sz="1067">
              <a:solidFill>
                <a:schemeClr val="tx2"/>
              </a:solidFill>
              <a:latin typeface="メイリオ"/>
              <a:ea typeface="メイリオ"/>
            </a:endParaRPr>
          </a:p>
        </p:txBody>
      </p:sp>
      <p:pic>
        <p:nvPicPr>
          <p:cNvPr id="61" name="グラフィックス 60">
            <a:extLst>
              <a:ext uri="{FF2B5EF4-FFF2-40B4-BE49-F238E27FC236}">
                <a16:creationId xmlns:a16="http://schemas.microsoft.com/office/drawing/2014/main" id="{EAE268A3-3738-47B0-8C52-9FDBCFA165F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98084" y="733880"/>
            <a:ext cx="387706" cy="484382"/>
          </a:xfrm>
          <a:prstGeom prst="rect">
            <a:avLst/>
          </a:prstGeom>
        </p:spPr>
      </p:pic>
      <p:sp>
        <p:nvSpPr>
          <p:cNvPr id="20" name="コンテンツ プレースホルダー 2">
            <a:extLst>
              <a:ext uri="{FF2B5EF4-FFF2-40B4-BE49-F238E27FC236}">
                <a16:creationId xmlns:a16="http://schemas.microsoft.com/office/drawing/2014/main" id="{510913EE-AA84-4FDE-82B3-9003AFE2CFFD}"/>
              </a:ext>
            </a:extLst>
          </p:cNvPr>
          <p:cNvSpPr txBox="1">
            <a:spLocks/>
          </p:cNvSpPr>
          <p:nvPr/>
        </p:nvSpPr>
        <p:spPr>
          <a:xfrm>
            <a:off x="273113" y="2735857"/>
            <a:ext cx="4169257" cy="1173352"/>
          </a:xfrm>
          <a:prstGeom prst="rect">
            <a:avLst/>
          </a:prstGeom>
        </p:spPr>
        <p:txBody>
          <a:bodyPr vert="horz" lIns="60951" tIns="47993" rIns="60951" bIns="30475" rtlCol="0">
            <a:noAutofit/>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defTabSz="914248">
              <a:lnSpc>
                <a:spcPct val="100000"/>
              </a:lnSpc>
              <a:spcBef>
                <a:spcPts val="0"/>
              </a:spcBef>
              <a:buNone/>
              <a:defRPr/>
            </a:pPr>
            <a:r>
              <a:rPr lang="ja-JP" altLang="en-US" sz="1300">
                <a:solidFill>
                  <a:srgbClr val="000000"/>
                </a:solidFill>
              </a:rPr>
              <a:t>・オプションにて、インシデント対応に必要な</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デジタルフォレンジック調査、ダークウェブ調査の</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実施および調査レポートを作成します。</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・インシデントの調査からホールディングス会社への</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報告まで一貫してセキュリティ</a:t>
            </a:r>
            <a:r>
              <a:rPr lang="en-US" altLang="ja-JP" sz="1300">
                <a:solidFill>
                  <a:srgbClr val="000000"/>
                </a:solidFill>
              </a:rPr>
              <a:t>YOROZU</a:t>
            </a:r>
            <a:r>
              <a:rPr lang="ja-JP" altLang="en-US" sz="1300">
                <a:solidFill>
                  <a:srgbClr val="000000"/>
                </a:solidFill>
              </a:rPr>
              <a:t>相談にて</a:t>
            </a:r>
            <a:endParaRPr lang="en-US" altLang="ja-JP" sz="1300">
              <a:solidFill>
                <a:srgbClr val="000000"/>
              </a:solidFill>
            </a:endParaRPr>
          </a:p>
          <a:p>
            <a:pPr marL="0" indent="0" defTabSz="914248">
              <a:lnSpc>
                <a:spcPct val="100000"/>
              </a:lnSpc>
              <a:spcBef>
                <a:spcPts val="0"/>
              </a:spcBef>
              <a:buNone/>
              <a:defRPr/>
            </a:pPr>
            <a:r>
              <a:rPr lang="ja-JP" altLang="en-US" sz="1300">
                <a:solidFill>
                  <a:srgbClr val="000000"/>
                </a:solidFill>
              </a:rPr>
              <a:t>　対応できます。</a:t>
            </a:r>
            <a:endParaRPr lang="en-US" altLang="ja-JP" sz="1300">
              <a:solidFill>
                <a:srgbClr val="000000"/>
              </a:solidFill>
            </a:endParaRPr>
          </a:p>
        </p:txBody>
      </p:sp>
      <p:sp>
        <p:nvSpPr>
          <p:cNvPr id="7" name="角丸四角形 4">
            <a:extLst>
              <a:ext uri="{FF2B5EF4-FFF2-40B4-BE49-F238E27FC236}">
                <a16:creationId xmlns:a16="http://schemas.microsoft.com/office/drawing/2014/main" id="{2B1EF921-96A2-B547-FDF2-FF97AC5A95AD}"/>
              </a:ext>
            </a:extLst>
          </p:cNvPr>
          <p:cNvSpPr/>
          <p:nvPr/>
        </p:nvSpPr>
        <p:spPr>
          <a:xfrm>
            <a:off x="470018" y="4477773"/>
            <a:ext cx="3630811" cy="1893308"/>
          </a:xfrm>
          <a:prstGeom prst="roundRect">
            <a:avLst>
              <a:gd name="adj" fmla="val 9385"/>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04811">
              <a:defRPr/>
            </a:pPr>
            <a:r>
              <a:rPr lang="en-US" altLang="ja-JP" sz="1200">
                <a:solidFill>
                  <a:srgbClr val="FFFFFF"/>
                </a:solidFill>
                <a:latin typeface="Meiryo" panose="020B0604030504040204" pitchFamily="34" charset="-128"/>
                <a:ea typeface="Meiryo" panose="020B0604030504040204" pitchFamily="34" charset="-128"/>
              </a:rPr>
              <a:t>c</a:t>
            </a:r>
            <a:endParaRPr lang="ja-JP" altLang="en-US" sz="1200">
              <a:solidFill>
                <a:srgbClr val="FFFFFF"/>
              </a:solidFill>
              <a:latin typeface="Meiryo" panose="020B0604030504040204" pitchFamily="34" charset="-128"/>
              <a:ea typeface="Meiryo" panose="020B0604030504040204" pitchFamily="34" charset="-128"/>
            </a:endParaRPr>
          </a:p>
        </p:txBody>
      </p:sp>
      <p:sp>
        <p:nvSpPr>
          <p:cNvPr id="8" name="角丸四角形 132">
            <a:extLst>
              <a:ext uri="{FF2B5EF4-FFF2-40B4-BE49-F238E27FC236}">
                <a16:creationId xmlns:a16="http://schemas.microsoft.com/office/drawing/2014/main" id="{718712D5-318A-FC99-D383-DB36AAE079B2}"/>
              </a:ext>
            </a:extLst>
          </p:cNvPr>
          <p:cNvSpPr/>
          <p:nvPr/>
        </p:nvSpPr>
        <p:spPr>
          <a:xfrm>
            <a:off x="1396505" y="4156699"/>
            <a:ext cx="1743864" cy="255029"/>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追加プラン導入前</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0" name="角丸四角形 132">
            <a:extLst>
              <a:ext uri="{FF2B5EF4-FFF2-40B4-BE49-F238E27FC236}">
                <a16:creationId xmlns:a16="http://schemas.microsoft.com/office/drawing/2014/main" id="{13EADD75-45CF-C244-37A3-2840DE3CB6FE}"/>
              </a:ext>
            </a:extLst>
          </p:cNvPr>
          <p:cNvSpPr/>
          <p:nvPr/>
        </p:nvSpPr>
        <p:spPr>
          <a:xfrm>
            <a:off x="731308" y="4594575"/>
            <a:ext cx="3108230" cy="482991"/>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インシデントの原因調査と</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親会社へのレポートが必要</a:t>
            </a:r>
          </a:p>
        </p:txBody>
      </p:sp>
      <p:sp>
        <p:nvSpPr>
          <p:cNvPr id="16" name="角丸四角形 132">
            <a:extLst>
              <a:ext uri="{FF2B5EF4-FFF2-40B4-BE49-F238E27FC236}">
                <a16:creationId xmlns:a16="http://schemas.microsoft.com/office/drawing/2014/main" id="{BEED9559-4527-F2A4-EFBB-F2042F7E5D97}"/>
              </a:ext>
            </a:extLst>
          </p:cNvPr>
          <p:cNvSpPr/>
          <p:nvPr/>
        </p:nvSpPr>
        <p:spPr>
          <a:xfrm>
            <a:off x="7249265" y="4156955"/>
            <a:ext cx="1743864" cy="254515"/>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333" spc="-103">
                <a:solidFill>
                  <a:srgbClr val="FFFFFF"/>
                </a:solidFill>
                <a:latin typeface="Meiryo" panose="020B0604030504040204" pitchFamily="34" charset="-128"/>
                <a:ea typeface="Meiryo" panose="020B0604030504040204" pitchFamily="34" charset="-128"/>
                <a:cs typeface="YuGothic"/>
              </a:rPr>
              <a:t>追加プラン導入後</a:t>
            </a:r>
            <a:endParaRPr lang="ja-JP" altLang="en-US" sz="1333">
              <a:solidFill>
                <a:srgbClr val="FFFFFF"/>
              </a:solidFill>
              <a:latin typeface="Meiryo" panose="020B0604030504040204" pitchFamily="34" charset="-128"/>
              <a:ea typeface="Meiryo" panose="020B0604030504040204" pitchFamily="34" charset="-128"/>
            </a:endParaRPr>
          </a:p>
        </p:txBody>
      </p:sp>
      <p:sp>
        <p:nvSpPr>
          <p:cNvPr id="17" name="角丸四角形 4">
            <a:extLst>
              <a:ext uri="{FF2B5EF4-FFF2-40B4-BE49-F238E27FC236}">
                <a16:creationId xmlns:a16="http://schemas.microsoft.com/office/drawing/2014/main" id="{85C5768C-1234-3C96-B873-B2CD2F09820A}"/>
              </a:ext>
            </a:extLst>
          </p:cNvPr>
          <p:cNvSpPr/>
          <p:nvPr/>
        </p:nvSpPr>
        <p:spPr>
          <a:xfrm>
            <a:off x="4749971" y="4477701"/>
            <a:ext cx="6773655" cy="1893452"/>
          </a:xfrm>
          <a:prstGeom prst="roundRect">
            <a:avLst>
              <a:gd name="adj" fmla="val 882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04811">
              <a:defRPr/>
            </a:pPr>
            <a:r>
              <a:rPr lang="en-US" altLang="ja-JP" sz="1200">
                <a:solidFill>
                  <a:srgbClr val="FFFFFF"/>
                </a:solidFill>
                <a:latin typeface="Meiryo" panose="020B0604030504040204" pitchFamily="34" charset="-128"/>
                <a:ea typeface="Meiryo" panose="020B0604030504040204" pitchFamily="34" charset="-128"/>
              </a:rPr>
              <a:t>c</a:t>
            </a:r>
            <a:endParaRPr lang="ja-JP" altLang="en-US" sz="1200">
              <a:solidFill>
                <a:srgbClr val="FFFFFF"/>
              </a:solidFill>
              <a:latin typeface="Meiryo" panose="020B0604030504040204" pitchFamily="34" charset="-128"/>
              <a:ea typeface="Meiryo" panose="020B0604030504040204" pitchFamily="34" charset="-128"/>
            </a:endParaRPr>
          </a:p>
        </p:txBody>
      </p:sp>
      <p:sp>
        <p:nvSpPr>
          <p:cNvPr id="39" name="角丸四角形 132">
            <a:extLst>
              <a:ext uri="{FF2B5EF4-FFF2-40B4-BE49-F238E27FC236}">
                <a16:creationId xmlns:a16="http://schemas.microsoft.com/office/drawing/2014/main" id="{DD761D50-8CFE-3119-C881-2F740FF36A59}"/>
              </a:ext>
            </a:extLst>
          </p:cNvPr>
          <p:cNvSpPr/>
          <p:nvPr/>
        </p:nvSpPr>
        <p:spPr>
          <a:xfrm>
            <a:off x="5124496" y="4558513"/>
            <a:ext cx="2366035" cy="593473"/>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被疑端末の</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デジタルフォレンジック調査、</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ダークウェブ調査を実施</a:t>
            </a:r>
          </a:p>
        </p:txBody>
      </p:sp>
      <p:sp>
        <p:nvSpPr>
          <p:cNvPr id="40" name="角丸四角形 132">
            <a:extLst>
              <a:ext uri="{FF2B5EF4-FFF2-40B4-BE49-F238E27FC236}">
                <a16:creationId xmlns:a16="http://schemas.microsoft.com/office/drawing/2014/main" id="{D02CC68C-D6A9-AFC4-6ADF-8E1F4B50D233}"/>
              </a:ext>
            </a:extLst>
          </p:cNvPr>
          <p:cNvSpPr/>
          <p:nvPr/>
        </p:nvSpPr>
        <p:spPr>
          <a:xfrm>
            <a:off x="8908482" y="4558729"/>
            <a:ext cx="2366056" cy="554683"/>
          </a:xfrm>
          <a:prstGeom prst="roundRect">
            <a:avLst>
              <a:gd name="adj" fmla="val 50000"/>
            </a:avLst>
          </a:prstGeom>
          <a:solidFill>
            <a:srgbClr val="CC0033"/>
          </a:solidFill>
          <a:ln>
            <a:noFill/>
          </a:ln>
        </p:spPr>
        <p:style>
          <a:lnRef idx="2">
            <a:schemeClr val="accent1">
              <a:shade val="50000"/>
            </a:schemeClr>
          </a:lnRef>
          <a:fillRef idx="1">
            <a:schemeClr val="accent1"/>
          </a:fillRef>
          <a:effectRef idx="0">
            <a:schemeClr val="accent1"/>
          </a:effectRef>
          <a:fontRef idx="minor">
            <a:schemeClr val="lt1"/>
          </a:fontRef>
        </p:style>
        <p:txBody>
          <a:bodyPr tIns="71989" bIns="23996" rtlCol="0" anchor="ctr"/>
          <a:lstStyle/>
          <a:p>
            <a:pPr algn="ctr" defTabSz="304811">
              <a:defRPr/>
            </a:pPr>
            <a:r>
              <a:rPr lang="ja-JP" altLang="en-US" sz="1200">
                <a:solidFill>
                  <a:srgbClr val="FFFFFF"/>
                </a:solidFill>
                <a:latin typeface="Meiryo" panose="020B0604030504040204" pitchFamily="34" charset="-128"/>
                <a:ea typeface="Meiryo" panose="020B0604030504040204" pitchFamily="34" charset="-128"/>
              </a:rPr>
              <a:t>調査レポートをもとに</a:t>
            </a:r>
            <a:endParaRPr lang="en-US" altLang="ja-JP" sz="1200">
              <a:solidFill>
                <a:srgbClr val="FFFFFF"/>
              </a:solidFill>
              <a:latin typeface="Meiryo" panose="020B0604030504040204" pitchFamily="34" charset="-128"/>
              <a:ea typeface="Meiryo" panose="020B0604030504040204" pitchFamily="34" charset="-128"/>
            </a:endParaRPr>
          </a:p>
          <a:p>
            <a:pPr algn="ctr" defTabSz="304811">
              <a:defRPr/>
            </a:pPr>
            <a:r>
              <a:rPr lang="ja-JP" altLang="en-US" sz="1200">
                <a:solidFill>
                  <a:srgbClr val="FFFFFF"/>
                </a:solidFill>
                <a:latin typeface="Meiryo" panose="020B0604030504040204" pitchFamily="34" charset="-128"/>
                <a:ea typeface="Meiryo" panose="020B0604030504040204" pitchFamily="34" charset="-128"/>
              </a:rPr>
              <a:t>親会社へ原因や対策を報告</a:t>
            </a:r>
          </a:p>
        </p:txBody>
      </p:sp>
      <p:sp>
        <p:nvSpPr>
          <p:cNvPr id="46" name="右矢印 268">
            <a:extLst>
              <a:ext uri="{FF2B5EF4-FFF2-40B4-BE49-F238E27FC236}">
                <a16:creationId xmlns:a16="http://schemas.microsoft.com/office/drawing/2014/main" id="{9E864ACC-324B-0120-4B6B-99A5948E7999}"/>
              </a:ext>
            </a:extLst>
          </p:cNvPr>
          <p:cNvSpPr/>
          <p:nvPr/>
        </p:nvSpPr>
        <p:spPr>
          <a:xfrm>
            <a:off x="7568570" y="4748574"/>
            <a:ext cx="1192889" cy="242605"/>
          </a:xfrm>
          <a:prstGeom prst="rightArrow">
            <a:avLst/>
          </a:prstGeom>
          <a:solidFill>
            <a:srgbClr val="00B050"/>
          </a:solidFill>
          <a:ln w="19050" cap="flat" cmpd="sng" algn="ctr">
            <a:solidFill>
              <a:srgbClr val="00B050"/>
            </a:solidFill>
            <a:prstDash val="solid"/>
            <a:bevel/>
          </a:ln>
          <a:effectLst/>
        </p:spPr>
        <p:txBody>
          <a:bodyPr rtlCol="0" anchor="ctr"/>
          <a:lstStyle>
            <a:defPPr>
              <a:defRPr lang="en-US"/>
            </a:defPPr>
            <a:lvl1pPr marL="0" algn="l" defTabSz="457231" rtl="0" eaLnBrk="1" latinLnBrk="0" hangingPunct="1">
              <a:defRPr sz="1800" kern="1200">
                <a:solidFill>
                  <a:schemeClr val="tx1"/>
                </a:solidFill>
                <a:latin typeface="+mn-lt"/>
                <a:ea typeface="+mn-ea"/>
                <a:cs typeface="+mn-cs"/>
              </a:defRPr>
            </a:lvl1pPr>
            <a:lvl2pPr marL="457231" algn="l" defTabSz="457231" rtl="0" eaLnBrk="1" latinLnBrk="0" hangingPunct="1">
              <a:defRPr sz="1800" kern="1200">
                <a:solidFill>
                  <a:schemeClr val="tx1"/>
                </a:solidFill>
                <a:latin typeface="+mn-lt"/>
                <a:ea typeface="+mn-ea"/>
                <a:cs typeface="+mn-cs"/>
              </a:defRPr>
            </a:lvl2pPr>
            <a:lvl3pPr marL="914462" algn="l" defTabSz="457231" rtl="0" eaLnBrk="1" latinLnBrk="0" hangingPunct="1">
              <a:defRPr sz="1800" kern="1200">
                <a:solidFill>
                  <a:schemeClr val="tx1"/>
                </a:solidFill>
                <a:latin typeface="+mn-lt"/>
                <a:ea typeface="+mn-ea"/>
                <a:cs typeface="+mn-cs"/>
              </a:defRPr>
            </a:lvl3pPr>
            <a:lvl4pPr marL="1371693" algn="l" defTabSz="457231" rtl="0" eaLnBrk="1" latinLnBrk="0" hangingPunct="1">
              <a:defRPr sz="1800" kern="1200">
                <a:solidFill>
                  <a:schemeClr val="tx1"/>
                </a:solidFill>
                <a:latin typeface="+mn-lt"/>
                <a:ea typeface="+mn-ea"/>
                <a:cs typeface="+mn-cs"/>
              </a:defRPr>
            </a:lvl4pPr>
            <a:lvl5pPr marL="1828923" algn="l" defTabSz="457231" rtl="0" eaLnBrk="1" latinLnBrk="0" hangingPunct="1">
              <a:defRPr sz="1800" kern="1200">
                <a:solidFill>
                  <a:schemeClr val="tx1"/>
                </a:solidFill>
                <a:latin typeface="+mn-lt"/>
                <a:ea typeface="+mn-ea"/>
                <a:cs typeface="+mn-cs"/>
              </a:defRPr>
            </a:lvl5pPr>
            <a:lvl6pPr marL="2286153" algn="l" defTabSz="457231" rtl="0" eaLnBrk="1" latinLnBrk="0" hangingPunct="1">
              <a:defRPr sz="1800" kern="1200">
                <a:solidFill>
                  <a:schemeClr val="tx1"/>
                </a:solidFill>
                <a:latin typeface="+mn-lt"/>
                <a:ea typeface="+mn-ea"/>
                <a:cs typeface="+mn-cs"/>
              </a:defRPr>
            </a:lvl6pPr>
            <a:lvl7pPr marL="2743384" algn="l" defTabSz="457231" rtl="0" eaLnBrk="1" latinLnBrk="0" hangingPunct="1">
              <a:defRPr sz="1800" kern="1200">
                <a:solidFill>
                  <a:schemeClr val="tx1"/>
                </a:solidFill>
                <a:latin typeface="+mn-lt"/>
                <a:ea typeface="+mn-ea"/>
                <a:cs typeface="+mn-cs"/>
              </a:defRPr>
            </a:lvl7pPr>
            <a:lvl8pPr marL="3200615" algn="l" defTabSz="457231" rtl="0" eaLnBrk="1" latinLnBrk="0" hangingPunct="1">
              <a:defRPr sz="1800" kern="1200">
                <a:solidFill>
                  <a:schemeClr val="tx1"/>
                </a:solidFill>
                <a:latin typeface="+mn-lt"/>
                <a:ea typeface="+mn-ea"/>
                <a:cs typeface="+mn-cs"/>
              </a:defRPr>
            </a:lvl8pPr>
            <a:lvl9pPr marL="3657846" algn="l" defTabSz="457231" rtl="0" eaLnBrk="1" latinLnBrk="0" hangingPunct="1">
              <a:defRPr sz="1800" kern="1200">
                <a:solidFill>
                  <a:schemeClr val="tx1"/>
                </a:solidFill>
                <a:latin typeface="+mn-lt"/>
                <a:ea typeface="+mn-ea"/>
                <a:cs typeface="+mn-cs"/>
              </a:defRPr>
            </a:lvl9pPr>
          </a:lstStyle>
          <a:p>
            <a:pPr algn="ctr" defTabSz="609579">
              <a:defRPr/>
            </a:pPr>
            <a:endParaRPr lang="ja-JP" altLang="en-US" sz="1200" kern="0">
              <a:solidFill>
                <a:srgbClr val="FF0000"/>
              </a:solidFill>
              <a:highlight>
                <a:srgbClr val="FFFF00"/>
              </a:highlight>
              <a:latin typeface="游ゴシック" panose="020F0502020204030204"/>
              <a:ea typeface="游ゴシック" panose="020B0400000000000000" pitchFamily="50" charset="-128"/>
            </a:endParaRPr>
          </a:p>
        </p:txBody>
      </p:sp>
      <p:pic>
        <p:nvPicPr>
          <p:cNvPr id="3" name="グラフィックス 2" descr="握手 単色塗りつぶし">
            <a:extLst>
              <a:ext uri="{FF2B5EF4-FFF2-40B4-BE49-F238E27FC236}">
                <a16:creationId xmlns:a16="http://schemas.microsoft.com/office/drawing/2014/main" id="{9AFB7A0D-AF64-6494-DB25-0469D9CD205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515707" y="1617351"/>
            <a:ext cx="1292095" cy="1292095"/>
          </a:xfrm>
          <a:prstGeom prst="rect">
            <a:avLst/>
          </a:prstGeom>
        </p:spPr>
      </p:pic>
      <p:pic>
        <p:nvPicPr>
          <p:cNvPr id="6" name="グラフィックス 5">
            <a:extLst>
              <a:ext uri="{FF2B5EF4-FFF2-40B4-BE49-F238E27FC236}">
                <a16:creationId xmlns:a16="http://schemas.microsoft.com/office/drawing/2014/main" id="{22A14BE8-5B5C-C192-F3E4-D94FA75179A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0403" y="5317776"/>
            <a:ext cx="1022563" cy="803953"/>
          </a:xfrm>
          <a:prstGeom prst="rect">
            <a:avLst/>
          </a:prstGeom>
        </p:spPr>
      </p:pic>
      <p:grpSp>
        <p:nvGrpSpPr>
          <p:cNvPr id="23" name="グループ化 22">
            <a:extLst>
              <a:ext uri="{FF2B5EF4-FFF2-40B4-BE49-F238E27FC236}">
                <a16:creationId xmlns:a16="http://schemas.microsoft.com/office/drawing/2014/main" id="{9236C3BB-2B67-7386-CCC5-1FE0E21A497D}"/>
              </a:ext>
            </a:extLst>
          </p:cNvPr>
          <p:cNvGrpSpPr/>
          <p:nvPr/>
        </p:nvGrpSpPr>
        <p:grpSpPr>
          <a:xfrm>
            <a:off x="2096444" y="5264015"/>
            <a:ext cx="1782618" cy="867350"/>
            <a:chOff x="2208790" y="7806230"/>
            <a:chExt cx="4148511" cy="1891827"/>
          </a:xfrm>
        </p:grpSpPr>
        <p:pic>
          <p:nvPicPr>
            <p:cNvPr id="11" name="グラフィックス 33">
              <a:extLst>
                <a:ext uri="{FF2B5EF4-FFF2-40B4-BE49-F238E27FC236}">
                  <a16:creationId xmlns:a16="http://schemas.microsoft.com/office/drawing/2014/main" id="{E0F26A15-19CD-E917-811C-D67B213046D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612972" y="7946627"/>
              <a:ext cx="1140198" cy="890684"/>
            </a:xfrm>
            <a:prstGeom prst="rect">
              <a:avLst/>
            </a:prstGeom>
          </p:spPr>
        </p:pic>
        <p:pic>
          <p:nvPicPr>
            <p:cNvPr id="12" name="グラフィックス 33">
              <a:extLst>
                <a:ext uri="{FF2B5EF4-FFF2-40B4-BE49-F238E27FC236}">
                  <a16:creationId xmlns:a16="http://schemas.microsoft.com/office/drawing/2014/main" id="{44B60A12-4CAE-C579-DA3B-EE3059165DE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562344" y="7854850"/>
              <a:ext cx="1140198" cy="890684"/>
            </a:xfrm>
            <a:prstGeom prst="rect">
              <a:avLst/>
            </a:prstGeom>
          </p:spPr>
        </p:pic>
        <p:pic>
          <p:nvPicPr>
            <p:cNvPr id="13" name="グラフィックス 12">
              <a:extLst>
                <a:ext uri="{FF2B5EF4-FFF2-40B4-BE49-F238E27FC236}">
                  <a16:creationId xmlns:a16="http://schemas.microsoft.com/office/drawing/2014/main" id="{58CF6A7E-9EAF-1FA9-6F90-531D97FA396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37301" y="7965582"/>
              <a:ext cx="720000" cy="720000"/>
            </a:xfrm>
            <a:prstGeom prst="rect">
              <a:avLst/>
            </a:prstGeom>
          </p:spPr>
        </p:pic>
        <p:pic>
          <p:nvPicPr>
            <p:cNvPr id="15" name="グラフィックス 14">
              <a:extLst>
                <a:ext uri="{FF2B5EF4-FFF2-40B4-BE49-F238E27FC236}">
                  <a16:creationId xmlns:a16="http://schemas.microsoft.com/office/drawing/2014/main" id="{2BE8B7EC-A6E8-89F2-D974-988ACE64B16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08790" y="8978057"/>
              <a:ext cx="720000" cy="720000"/>
            </a:xfrm>
            <a:prstGeom prst="rect">
              <a:avLst/>
            </a:prstGeom>
          </p:spPr>
        </p:pic>
        <p:pic>
          <p:nvPicPr>
            <p:cNvPr id="18" name="グラフィックス 17">
              <a:extLst>
                <a:ext uri="{FF2B5EF4-FFF2-40B4-BE49-F238E27FC236}">
                  <a16:creationId xmlns:a16="http://schemas.microsoft.com/office/drawing/2014/main" id="{62C30D9F-2432-1904-E332-3617A524546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520894" y="7806230"/>
              <a:ext cx="720000" cy="720000"/>
            </a:xfrm>
            <a:prstGeom prst="rect">
              <a:avLst/>
            </a:prstGeom>
          </p:spPr>
        </p:pic>
        <p:pic>
          <p:nvPicPr>
            <p:cNvPr id="21" name="グラフィックス 33">
              <a:extLst>
                <a:ext uri="{FF2B5EF4-FFF2-40B4-BE49-F238E27FC236}">
                  <a16:creationId xmlns:a16="http://schemas.microsoft.com/office/drawing/2014/main" id="{41733E1B-81FF-5B82-E381-078AFE621A9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728617" y="8786240"/>
              <a:ext cx="1140198" cy="890684"/>
            </a:xfrm>
            <a:prstGeom prst="rect">
              <a:avLst/>
            </a:prstGeom>
          </p:spPr>
        </p:pic>
      </p:grpSp>
      <p:pic>
        <p:nvPicPr>
          <p:cNvPr id="30" name="グラフィックス 29">
            <a:extLst>
              <a:ext uri="{FF2B5EF4-FFF2-40B4-BE49-F238E27FC236}">
                <a16:creationId xmlns:a16="http://schemas.microsoft.com/office/drawing/2014/main" id="{DF412BD6-905C-2685-8565-287618470A1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38090" y="5321858"/>
            <a:ext cx="625085" cy="781357"/>
          </a:xfrm>
          <a:prstGeom prst="rect">
            <a:avLst/>
          </a:prstGeom>
        </p:spPr>
      </p:pic>
      <p:pic>
        <p:nvPicPr>
          <p:cNvPr id="31" name="グラフィックス 30">
            <a:extLst>
              <a:ext uri="{FF2B5EF4-FFF2-40B4-BE49-F238E27FC236}">
                <a16:creationId xmlns:a16="http://schemas.microsoft.com/office/drawing/2014/main" id="{7EA74D0E-9A19-BA96-4067-3794DF1F0F5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420104" y="5278208"/>
            <a:ext cx="1342810" cy="984726"/>
          </a:xfrm>
          <a:prstGeom prst="rect">
            <a:avLst/>
          </a:prstGeom>
        </p:spPr>
      </p:pic>
      <p:pic>
        <p:nvPicPr>
          <p:cNvPr id="32" name="グラフィックス 31">
            <a:extLst>
              <a:ext uri="{FF2B5EF4-FFF2-40B4-BE49-F238E27FC236}">
                <a16:creationId xmlns:a16="http://schemas.microsoft.com/office/drawing/2014/main" id="{42F86567-3261-E41B-D6AD-8E948A7114F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241618" y="5208950"/>
            <a:ext cx="1171901" cy="1000339"/>
          </a:xfrm>
          <a:prstGeom prst="rect">
            <a:avLst/>
          </a:prstGeom>
        </p:spPr>
      </p:pic>
    </p:spTree>
    <p:extLst>
      <p:ext uri="{BB962C8B-B14F-4D97-AF65-F5344CB8AC3E}">
        <p14:creationId xmlns:p14="http://schemas.microsoft.com/office/powerpoint/2010/main" val="729889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580469-D37F-4AA4-8350-DDDBCFF6D505}"/>
              </a:ext>
            </a:extLst>
          </p:cNvPr>
          <p:cNvSpPr>
            <a:spLocks noGrp="1"/>
          </p:cNvSpPr>
          <p:nvPr>
            <p:ph type="title"/>
          </p:nvPr>
        </p:nvSpPr>
        <p:spPr/>
        <p:txBody>
          <a:bodyPr>
            <a:normAutofit fontScale="90000"/>
          </a:bodyPr>
          <a:lstStyle/>
          <a:p>
            <a:r>
              <a:rPr lang="ja-JP" altLang="en-US"/>
              <a:t>料金・申込方法</a:t>
            </a:r>
            <a:br>
              <a:rPr lang="ja-JP" altLang="en-US"/>
            </a:br>
            <a:endParaRPr kumimoji="1" lang="ja-JP" altLang="en-US"/>
          </a:p>
        </p:txBody>
      </p:sp>
    </p:spTree>
    <p:extLst>
      <p:ext uri="{BB962C8B-B14F-4D97-AF65-F5344CB8AC3E}">
        <p14:creationId xmlns:p14="http://schemas.microsoft.com/office/powerpoint/2010/main" val="30508765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角丸四角形 50">
            <a:extLst>
              <a:ext uri="{FF2B5EF4-FFF2-40B4-BE49-F238E27FC236}">
                <a16:creationId xmlns:a16="http://schemas.microsoft.com/office/drawing/2014/main" id="{C0051691-C2DA-4BBC-AF3E-F01ED8EF2A48}"/>
              </a:ext>
            </a:extLst>
          </p:cNvPr>
          <p:cNvSpPr/>
          <p:nvPr/>
        </p:nvSpPr>
        <p:spPr>
          <a:xfrm>
            <a:off x="787443" y="1019705"/>
            <a:ext cx="10945259" cy="5095875"/>
          </a:xfrm>
          <a:prstGeom prst="roundRect">
            <a:avLst>
              <a:gd name="adj" fmla="val 5189"/>
            </a:avLst>
          </a:prstGeom>
          <a:solidFill>
            <a:srgbClr val="FFFFFF"/>
          </a:solidFill>
          <a:ln w="12700" cap="flat" cmpd="sng" algn="ctr">
            <a:noFill/>
            <a:prstDash val="solid"/>
            <a:miter lim="800000"/>
          </a:ln>
          <a:effectLst>
            <a:outerShdw blurRad="101600" dist="25400" dir="5400000" algn="ctr" rotWithShape="0">
              <a:srgbClr val="000000">
                <a:alpha val="15000"/>
              </a:srgbClr>
            </a:outerShdw>
          </a:effectLst>
        </p:spPr>
        <p:txBody>
          <a:bodyPr rtlCol="0" anchor="ctr"/>
          <a:lstStyle/>
          <a:p>
            <a:pPr algn="ctr" defTabSz="609630">
              <a:defRPr/>
            </a:pPr>
            <a:endParaRPr lang="ja-JP" altLang="en-US" sz="1200" kern="0">
              <a:solidFill>
                <a:srgbClr val="FFFFFF"/>
              </a:solidFill>
              <a:latin typeface="メイリオ"/>
              <a:ea typeface="メイリオ"/>
            </a:endParaRPr>
          </a:p>
        </p:txBody>
      </p:sp>
      <p:sp>
        <p:nvSpPr>
          <p:cNvPr id="2" name="タイトル 1">
            <a:extLst>
              <a:ext uri="{FF2B5EF4-FFF2-40B4-BE49-F238E27FC236}">
                <a16:creationId xmlns:a16="http://schemas.microsoft.com/office/drawing/2014/main" id="{F265B034-DC1B-4A07-86B4-BB5903B78813}"/>
              </a:ext>
            </a:extLst>
          </p:cNvPr>
          <p:cNvSpPr>
            <a:spLocks noGrp="1"/>
          </p:cNvSpPr>
          <p:nvPr>
            <p:ph type="title"/>
          </p:nvPr>
        </p:nvSpPr>
        <p:spPr/>
        <p:txBody>
          <a:bodyPr/>
          <a:lstStyle/>
          <a:p>
            <a:r>
              <a:rPr kumimoji="1" lang="ja-JP" altLang="en-US"/>
              <a:t>料金・申込方法</a:t>
            </a:r>
          </a:p>
        </p:txBody>
      </p:sp>
      <p:sp>
        <p:nvSpPr>
          <p:cNvPr id="7" name="コンテンツ プレースホルダー 4">
            <a:extLst>
              <a:ext uri="{FF2B5EF4-FFF2-40B4-BE49-F238E27FC236}">
                <a16:creationId xmlns:a16="http://schemas.microsoft.com/office/drawing/2014/main" id="{CB4EB814-97AC-465B-909D-EC15E75A1551}"/>
              </a:ext>
            </a:extLst>
          </p:cNvPr>
          <p:cNvSpPr>
            <a:spLocks noGrp="1"/>
          </p:cNvSpPr>
          <p:nvPr>
            <p:ph idx="1"/>
          </p:nvPr>
        </p:nvSpPr>
        <p:spPr>
          <a:xfrm>
            <a:off x="1064100" y="1249887"/>
            <a:ext cx="10118250" cy="4735543"/>
          </a:xfrm>
        </p:spPr>
        <p:txBody>
          <a:bodyPr>
            <a:normAutofit fontScale="85000" lnSpcReduction="20000"/>
          </a:bodyPr>
          <a:lstStyle/>
          <a:p>
            <a:r>
              <a:rPr lang="en-US" altLang="ja-JP" b="1" dirty="0"/>
              <a:t>【</a:t>
            </a:r>
            <a:r>
              <a:rPr lang="ja-JP" altLang="en-US" b="1" dirty="0"/>
              <a:t>料金</a:t>
            </a:r>
            <a:r>
              <a:rPr lang="en-US" altLang="ja-JP" b="1" dirty="0"/>
              <a:t>】</a:t>
            </a:r>
          </a:p>
          <a:p>
            <a:r>
              <a:rPr lang="ja-JP" altLang="en-US" b="1" dirty="0"/>
              <a:t>　月額 </a:t>
            </a:r>
            <a:r>
              <a:rPr lang="en-US" altLang="ja-JP" b="1" dirty="0"/>
              <a:t>3,000</a:t>
            </a:r>
            <a:r>
              <a:rPr lang="ja-JP" altLang="en-US" b="1" dirty="0"/>
              <a:t>円（税込</a:t>
            </a:r>
            <a:r>
              <a:rPr lang="en-US" altLang="ja-JP" b="1" dirty="0"/>
              <a:t>3,300</a:t>
            </a:r>
            <a:r>
              <a:rPr lang="ja-JP" altLang="en-US" b="1" dirty="0"/>
              <a:t>円）</a:t>
            </a:r>
            <a:endParaRPr lang="en-US" altLang="ja-JP" b="1" dirty="0"/>
          </a:p>
          <a:p>
            <a:r>
              <a:rPr lang="ja-JP" altLang="en-US" sz="1600" dirty="0"/>
              <a:t>　</a:t>
            </a:r>
            <a:r>
              <a:rPr lang="en-US" altLang="ja-JP" sz="1600" dirty="0"/>
              <a:t>※</a:t>
            </a:r>
            <a:r>
              <a:rPr lang="ja-JP" altLang="en-US" sz="1600" dirty="0"/>
              <a:t>セキュリティヘルスチェックレポート</a:t>
            </a:r>
            <a:r>
              <a:rPr lang="en-US" altLang="ja-JP" sz="1600" dirty="0"/>
              <a:t>(5</a:t>
            </a:r>
            <a:r>
              <a:rPr lang="ja-JP" altLang="en-US" sz="1600" dirty="0"/>
              <a:t>端末分</a:t>
            </a:r>
            <a:r>
              <a:rPr lang="en-US" altLang="ja-JP" sz="1600" dirty="0"/>
              <a:t>)</a:t>
            </a:r>
            <a:r>
              <a:rPr lang="ja-JP" altLang="en-US" sz="1600" dirty="0"/>
              <a:t>、情報漏えいリスク診断、セキュリティメールマガジン配信、</a:t>
            </a:r>
            <a:endParaRPr lang="en-US" altLang="ja-JP" sz="1600" dirty="0"/>
          </a:p>
          <a:p>
            <a:r>
              <a:rPr lang="ja-JP" altLang="en-US" sz="1600" dirty="0"/>
              <a:t>　　</a:t>
            </a:r>
            <a:r>
              <a:rPr lang="ja-JP" altLang="en-US" sz="1600" dirty="0">
                <a:solidFill>
                  <a:schemeClr val="tx1"/>
                </a:solidFill>
              </a:rPr>
              <a:t>セキュリティ</a:t>
            </a:r>
            <a:r>
              <a:rPr lang="en-US" altLang="ja-JP" sz="1600" dirty="0">
                <a:solidFill>
                  <a:schemeClr val="tx1"/>
                </a:solidFill>
              </a:rPr>
              <a:t>YOROZU</a:t>
            </a:r>
            <a:r>
              <a:rPr lang="ja-JP" altLang="en-US" sz="1600" dirty="0">
                <a:solidFill>
                  <a:schemeClr val="tx1"/>
                </a:solidFill>
              </a:rPr>
              <a:t>相談窓口</a:t>
            </a:r>
            <a:r>
              <a:rPr lang="ja-JP" altLang="en-US" sz="1600" dirty="0"/>
              <a:t>が含まれています。</a:t>
            </a:r>
            <a:br>
              <a:rPr lang="en-US" altLang="ja-JP" sz="1600" dirty="0"/>
            </a:br>
            <a:endParaRPr lang="en-US" altLang="ja-JP" sz="1600" dirty="0"/>
          </a:p>
          <a:p>
            <a:r>
              <a:rPr lang="en-US" altLang="ja-JP" b="1" dirty="0"/>
              <a:t>【</a:t>
            </a:r>
            <a:r>
              <a:rPr lang="ja-JP" altLang="en-US" b="1" dirty="0"/>
              <a:t>オプション料金</a:t>
            </a:r>
            <a:r>
              <a:rPr lang="en-US" altLang="ja-JP" b="1" dirty="0"/>
              <a:t>】</a:t>
            </a:r>
          </a:p>
          <a:p>
            <a:pPr marL="118539"/>
            <a:r>
              <a:rPr lang="ja-JP" altLang="en-US" b="1" dirty="0"/>
              <a:t>・セキュリティヘルスチェックレポート（</a:t>
            </a:r>
            <a:r>
              <a:rPr lang="en-US" altLang="ja-JP" b="1" dirty="0"/>
              <a:t>ID</a:t>
            </a:r>
            <a:r>
              <a:rPr lang="ja-JP" altLang="en-US" b="1" dirty="0"/>
              <a:t>追加）　月額 </a:t>
            </a:r>
            <a:r>
              <a:rPr lang="en-US" altLang="ja-JP" b="1" dirty="0"/>
              <a:t>300</a:t>
            </a:r>
            <a:r>
              <a:rPr lang="ja-JP" altLang="en-US" b="1" dirty="0"/>
              <a:t>円（税込</a:t>
            </a:r>
            <a:r>
              <a:rPr lang="en-US" altLang="ja-JP" b="1" dirty="0"/>
              <a:t>330</a:t>
            </a:r>
            <a:r>
              <a:rPr lang="ja-JP" altLang="en-US" b="1" dirty="0"/>
              <a:t>円）</a:t>
            </a:r>
            <a:r>
              <a:rPr lang="en-US" altLang="ja-JP" b="1" dirty="0"/>
              <a:t>/ID</a:t>
            </a:r>
          </a:p>
          <a:p>
            <a:pPr marL="118539"/>
            <a:r>
              <a:rPr lang="ja-JP" altLang="en-US" sz="1600" dirty="0"/>
              <a:t>　</a:t>
            </a:r>
            <a:r>
              <a:rPr lang="en-US" altLang="ja-JP" sz="1600" dirty="0"/>
              <a:t>※</a:t>
            </a:r>
            <a:r>
              <a:rPr lang="ja-JP" altLang="en-US" sz="1600" dirty="0"/>
              <a:t>最低</a:t>
            </a:r>
            <a:r>
              <a:rPr lang="en-US" altLang="ja-JP" sz="1600" dirty="0"/>
              <a:t>10ID</a:t>
            </a:r>
            <a:r>
              <a:rPr lang="ja-JP" altLang="en-US" sz="1600" dirty="0"/>
              <a:t>から</a:t>
            </a:r>
            <a:r>
              <a:rPr lang="en-US" altLang="ja-JP" sz="1600" dirty="0"/>
              <a:t>1ID</a:t>
            </a:r>
            <a:r>
              <a:rPr lang="ja-JP" altLang="en-US" sz="1600" dirty="0"/>
              <a:t>単位でお申込みいただけます。</a:t>
            </a:r>
            <a:endParaRPr lang="en-US" altLang="ja-JP" sz="1600" dirty="0"/>
          </a:p>
          <a:p>
            <a:pPr marL="118539"/>
            <a:r>
              <a:rPr lang="ja-JP" altLang="en-US" b="1" dirty="0"/>
              <a:t>・</a:t>
            </a:r>
            <a:r>
              <a:rPr lang="en-US" altLang="ja-JP" b="1" dirty="0"/>
              <a:t>Web</a:t>
            </a:r>
            <a:r>
              <a:rPr lang="ja-JP" altLang="en-US" b="1" dirty="0"/>
              <a:t>フィルタリング機能追加　月額 </a:t>
            </a:r>
            <a:r>
              <a:rPr lang="en-US" altLang="ja-JP" b="1" dirty="0"/>
              <a:t>200</a:t>
            </a:r>
            <a:r>
              <a:rPr lang="ja-JP" altLang="en-US" b="1" dirty="0"/>
              <a:t>円（税込</a:t>
            </a:r>
            <a:r>
              <a:rPr lang="en-US" altLang="ja-JP" b="1" dirty="0"/>
              <a:t>220</a:t>
            </a:r>
            <a:r>
              <a:rPr lang="ja-JP" altLang="en-US" b="1" dirty="0"/>
              <a:t>円）</a:t>
            </a:r>
            <a:r>
              <a:rPr lang="en-US" altLang="ja-JP" b="1" dirty="0"/>
              <a:t>/ID</a:t>
            </a:r>
          </a:p>
          <a:p>
            <a:pPr marL="118539"/>
            <a:r>
              <a:rPr lang="ja-JP" altLang="en-US" sz="1600" dirty="0"/>
              <a:t>　</a:t>
            </a:r>
            <a:r>
              <a:rPr lang="en-US" altLang="ja-JP" sz="1600" dirty="0"/>
              <a:t>※</a:t>
            </a:r>
            <a:r>
              <a:rPr lang="ja-JP" altLang="en-US" sz="1600" dirty="0"/>
              <a:t>セキュリティヘルスチェックレポート（</a:t>
            </a:r>
            <a:r>
              <a:rPr lang="en-US" altLang="ja-JP" sz="1600" dirty="0"/>
              <a:t>ID</a:t>
            </a:r>
            <a:r>
              <a:rPr lang="ja-JP" altLang="en-US" sz="1600" dirty="0"/>
              <a:t>追加）をご契約のお客さまのみお申し込み可能です。</a:t>
            </a:r>
          </a:p>
          <a:p>
            <a:pPr marL="118539"/>
            <a:r>
              <a:rPr lang="ja-JP" altLang="en-US" sz="1600" dirty="0"/>
              <a:t>　</a:t>
            </a:r>
            <a:r>
              <a:rPr lang="en-US" altLang="ja-JP" sz="1600" dirty="0"/>
              <a:t>※</a:t>
            </a:r>
            <a:r>
              <a:rPr lang="ja-JP" altLang="en-US" sz="1600" dirty="0"/>
              <a:t>数量については、セキュリティヘルスチェックレポート（</a:t>
            </a:r>
            <a:r>
              <a:rPr lang="en-US" altLang="ja-JP" sz="1600" dirty="0"/>
              <a:t>ID</a:t>
            </a:r>
            <a:r>
              <a:rPr lang="ja-JP" altLang="en-US" sz="1600" dirty="0"/>
              <a:t>追加）と同じ数量になります。</a:t>
            </a:r>
            <a:endParaRPr lang="en-US" altLang="ja-JP" sz="1600" dirty="0"/>
          </a:p>
          <a:p>
            <a:pPr marL="118539"/>
            <a:r>
              <a:rPr lang="ja-JP" altLang="en-US" b="1" dirty="0"/>
              <a:t>・セキュリティチケットオプション　個別見積</a:t>
            </a:r>
            <a:endParaRPr lang="en-US" altLang="ja-JP" b="1" dirty="0"/>
          </a:p>
          <a:p>
            <a:pPr marL="118539"/>
            <a:r>
              <a:rPr lang="ja-JP" altLang="en-US" b="1" dirty="0"/>
              <a:t>　</a:t>
            </a:r>
            <a:endParaRPr lang="en-US" altLang="ja-JP" b="1" dirty="0"/>
          </a:p>
          <a:p>
            <a:r>
              <a:rPr lang="en-US" altLang="ja-JP" b="1" dirty="0"/>
              <a:t>【</a:t>
            </a:r>
            <a:r>
              <a:rPr lang="ja-JP" altLang="en-US" b="1" dirty="0"/>
              <a:t>申込方法</a:t>
            </a:r>
            <a:r>
              <a:rPr lang="en-US" altLang="ja-JP" b="1" dirty="0"/>
              <a:t>】</a:t>
            </a:r>
            <a:endParaRPr lang="en-US" altLang="ja-JP" sz="1867" b="1" dirty="0"/>
          </a:p>
          <a:p>
            <a:r>
              <a:rPr lang="ja-JP" altLang="en-US" sz="1867" b="1" dirty="0"/>
              <a:t>　本サービスのお申し込みは担当営業にお問い合わせください。</a:t>
            </a:r>
            <a:endParaRPr lang="en-US" altLang="ja-JP" sz="1867" b="1" dirty="0"/>
          </a:p>
          <a:p>
            <a:r>
              <a:rPr lang="ja-JP" altLang="en-US" sz="1867" b="1" dirty="0"/>
              <a:t>　</a:t>
            </a:r>
            <a:r>
              <a:rPr lang="en-US" altLang="ja-JP" sz="1867" dirty="0"/>
              <a:t>※</a:t>
            </a:r>
            <a:r>
              <a:rPr lang="ja-JP" altLang="en-US" sz="1867" dirty="0"/>
              <a:t>標準開通日は</a:t>
            </a:r>
            <a:r>
              <a:rPr lang="en-US" altLang="ja-JP" sz="1867" dirty="0"/>
              <a:t>8</a:t>
            </a:r>
            <a:r>
              <a:rPr lang="ja-JP" altLang="en-US" sz="1867" dirty="0"/>
              <a:t>営業日です。</a:t>
            </a:r>
            <a:br>
              <a:rPr lang="en-US" altLang="ja-JP" sz="1867" b="1" dirty="0"/>
            </a:br>
            <a:r>
              <a:rPr lang="ja-JP" altLang="en-US" sz="1867" b="1" dirty="0"/>
              <a:t>　</a:t>
            </a:r>
            <a:endParaRPr lang="en-US" altLang="ja-JP" dirty="0"/>
          </a:p>
          <a:p>
            <a:endParaRPr lang="en-US" altLang="ja-JP" sz="1867" b="1" dirty="0"/>
          </a:p>
        </p:txBody>
      </p:sp>
    </p:spTree>
    <p:extLst>
      <p:ext uri="{BB962C8B-B14F-4D97-AF65-F5344CB8AC3E}">
        <p14:creationId xmlns:p14="http://schemas.microsoft.com/office/powerpoint/2010/main" val="3117481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198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0580469-D37F-4AA4-8350-DDDBCFF6D505}"/>
              </a:ext>
            </a:extLst>
          </p:cNvPr>
          <p:cNvSpPr>
            <a:spLocks noGrp="1"/>
          </p:cNvSpPr>
          <p:nvPr>
            <p:ph type="title"/>
          </p:nvPr>
        </p:nvSpPr>
        <p:spPr/>
        <p:txBody>
          <a:bodyPr>
            <a:normAutofit fontScale="90000"/>
          </a:bodyPr>
          <a:lstStyle/>
          <a:p>
            <a:r>
              <a:rPr lang="ja-JP" altLang="en-US"/>
              <a:t>サービス活用事例</a:t>
            </a:r>
            <a:br>
              <a:rPr lang="ja-JP" altLang="en-US"/>
            </a:br>
            <a:endParaRPr kumimoji="1" lang="ja-JP" altLang="en-US"/>
          </a:p>
        </p:txBody>
      </p:sp>
    </p:spTree>
    <p:extLst>
      <p:ext uri="{BB962C8B-B14F-4D97-AF65-F5344CB8AC3E}">
        <p14:creationId xmlns:p14="http://schemas.microsoft.com/office/powerpoint/2010/main" val="2505260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四角形: 角を丸くする 45">
            <a:extLst>
              <a:ext uri="{FF2B5EF4-FFF2-40B4-BE49-F238E27FC236}">
                <a16:creationId xmlns:a16="http://schemas.microsoft.com/office/drawing/2014/main" id="{E1DF5D81-8F67-4AFB-A3C4-FEF49D9086EB}"/>
              </a:ext>
            </a:extLst>
          </p:cNvPr>
          <p:cNvSpPr/>
          <p:nvPr/>
        </p:nvSpPr>
        <p:spPr>
          <a:xfrm>
            <a:off x="409732" y="1738975"/>
            <a:ext cx="11518269" cy="4586213"/>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2" name="タイトル 1">
            <a:extLst>
              <a:ext uri="{FF2B5EF4-FFF2-40B4-BE49-F238E27FC236}">
                <a16:creationId xmlns:a16="http://schemas.microsoft.com/office/drawing/2014/main" id="{8C79605C-7B4A-40F4-9487-A716BCE7EB9F}"/>
              </a:ext>
            </a:extLst>
          </p:cNvPr>
          <p:cNvSpPr>
            <a:spLocks noGrp="1"/>
          </p:cNvSpPr>
          <p:nvPr>
            <p:ph type="title"/>
          </p:nvPr>
        </p:nvSpPr>
        <p:spPr>
          <a:xfrm>
            <a:off x="509533" y="185098"/>
            <a:ext cx="9590056" cy="457631"/>
          </a:xfrm>
        </p:spPr>
        <p:txBody>
          <a:bodyPr/>
          <a:lstStyle/>
          <a:p>
            <a:r>
              <a:rPr lang="ja-JP" altLang="en-US" sz="2933"/>
              <a:t>セキュリティヘルスチェックレポートの活用事例</a:t>
            </a:r>
          </a:p>
        </p:txBody>
      </p:sp>
      <p:sp>
        <p:nvSpPr>
          <p:cNvPr id="37" name="四角形: 角を丸くする 36">
            <a:extLst>
              <a:ext uri="{FF2B5EF4-FFF2-40B4-BE49-F238E27FC236}">
                <a16:creationId xmlns:a16="http://schemas.microsoft.com/office/drawing/2014/main" id="{E327E9A9-BC6D-459E-B9F2-0A5AE468255D}"/>
              </a:ext>
            </a:extLst>
          </p:cNvPr>
          <p:cNvSpPr/>
          <p:nvPr/>
        </p:nvSpPr>
        <p:spPr>
          <a:xfrm>
            <a:off x="804939" y="2029873"/>
            <a:ext cx="3124200" cy="479415"/>
          </a:xfrm>
          <a:prstGeom prst="roundRect">
            <a:avLst/>
          </a:prstGeom>
          <a:solidFill>
            <a:srgbClr val="E7E6E6">
              <a:lumMod val="50000"/>
            </a:srgbClr>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サービス導入前</a:t>
            </a:r>
          </a:p>
        </p:txBody>
      </p:sp>
      <p:sp>
        <p:nvSpPr>
          <p:cNvPr id="38" name="四角形: 角を丸くする 37">
            <a:extLst>
              <a:ext uri="{FF2B5EF4-FFF2-40B4-BE49-F238E27FC236}">
                <a16:creationId xmlns:a16="http://schemas.microsoft.com/office/drawing/2014/main" id="{1C3422EA-5927-4B6C-AD7E-F643855033DA}"/>
              </a:ext>
            </a:extLst>
          </p:cNvPr>
          <p:cNvSpPr/>
          <p:nvPr/>
        </p:nvSpPr>
        <p:spPr>
          <a:xfrm>
            <a:off x="6460105" y="2029873"/>
            <a:ext cx="3214071" cy="479415"/>
          </a:xfrm>
          <a:prstGeom prst="roundRect">
            <a:avLst/>
          </a:prstGeom>
          <a:solidFill>
            <a:srgbClr val="CC0033"/>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サービス導入後</a:t>
            </a:r>
          </a:p>
        </p:txBody>
      </p:sp>
      <p:sp>
        <p:nvSpPr>
          <p:cNvPr id="14" name="四角形: 角を丸くする 13">
            <a:extLst>
              <a:ext uri="{FF2B5EF4-FFF2-40B4-BE49-F238E27FC236}">
                <a16:creationId xmlns:a16="http://schemas.microsoft.com/office/drawing/2014/main" id="{0DD6C6EE-3ED6-4B8D-8ABB-DC4D7B9F1BA8}"/>
              </a:ext>
            </a:extLst>
          </p:cNvPr>
          <p:cNvSpPr/>
          <p:nvPr/>
        </p:nvSpPr>
        <p:spPr>
          <a:xfrm>
            <a:off x="640617" y="2756857"/>
            <a:ext cx="3511476" cy="3278711"/>
          </a:xfrm>
          <a:prstGeom prst="roundRect">
            <a:avLst>
              <a:gd name="adj" fmla="val 12152"/>
            </a:avLst>
          </a:prstGeom>
          <a:solidFill>
            <a:schemeClr val="bg1">
              <a:lumMod val="85000"/>
            </a:schemeClr>
          </a:solidFill>
          <a:ln w="38100" cap="flat" cmpd="sng" algn="ctr">
            <a:noFill/>
            <a:prstDash val="solid"/>
            <a:miter lim="800000"/>
          </a:ln>
          <a:effectLst/>
        </p:spPr>
        <p:txBody>
          <a:bodyPr rtlCol="0" anchor="ctr"/>
          <a:lstStyle/>
          <a:p>
            <a:pPr algn="ctr" defTabSz="609630">
              <a:defRPr/>
            </a:pPr>
            <a:endParaRPr lang="ja-JP" altLang="en-US" sz="1867" b="1" kern="0">
              <a:solidFill>
                <a:prstClr val="black"/>
              </a:solidFill>
              <a:latin typeface="游ゴシック" panose="020F0502020204030204"/>
              <a:ea typeface="游ゴシック" panose="020B0400000000000000" pitchFamily="50" charset="-128"/>
            </a:endParaRPr>
          </a:p>
        </p:txBody>
      </p:sp>
      <p:sp>
        <p:nvSpPr>
          <p:cNvPr id="16" name="四角形: 角を丸くする 15">
            <a:extLst>
              <a:ext uri="{FF2B5EF4-FFF2-40B4-BE49-F238E27FC236}">
                <a16:creationId xmlns:a16="http://schemas.microsoft.com/office/drawing/2014/main" id="{192C8F41-B3A1-4247-A59C-3739EC0E8B0A}"/>
              </a:ext>
            </a:extLst>
          </p:cNvPr>
          <p:cNvSpPr/>
          <p:nvPr/>
        </p:nvSpPr>
        <p:spPr>
          <a:xfrm>
            <a:off x="4324348" y="2756858"/>
            <a:ext cx="7372352" cy="3278710"/>
          </a:xfrm>
          <a:prstGeom prst="roundRect">
            <a:avLst>
              <a:gd name="adj" fmla="val 1116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333" b="1"/>
          </a:p>
        </p:txBody>
      </p:sp>
      <p:pic>
        <p:nvPicPr>
          <p:cNvPr id="18" name="図 17">
            <a:extLst>
              <a:ext uri="{FF2B5EF4-FFF2-40B4-BE49-F238E27FC236}">
                <a16:creationId xmlns:a16="http://schemas.microsoft.com/office/drawing/2014/main" id="{BBBCF122-CFB2-4E99-AE37-5807D39224D6}"/>
              </a:ext>
            </a:extLst>
          </p:cNvPr>
          <p:cNvPicPr>
            <a:picLocks noChangeAspect="1"/>
          </p:cNvPicPr>
          <p:nvPr/>
        </p:nvPicPr>
        <p:blipFill>
          <a:blip r:embed="rId3"/>
          <a:stretch>
            <a:fillRect/>
          </a:stretch>
        </p:blipFill>
        <p:spPr>
          <a:xfrm>
            <a:off x="4599492" y="3581254"/>
            <a:ext cx="1822994" cy="1288920"/>
          </a:xfrm>
          <a:prstGeom prst="rect">
            <a:avLst/>
          </a:prstGeom>
        </p:spPr>
      </p:pic>
      <p:sp>
        <p:nvSpPr>
          <p:cNvPr id="3" name="吹き出し: 角を丸めた四角形 2">
            <a:extLst>
              <a:ext uri="{FF2B5EF4-FFF2-40B4-BE49-F238E27FC236}">
                <a16:creationId xmlns:a16="http://schemas.microsoft.com/office/drawing/2014/main" id="{CE0170FE-D165-4729-A69D-373301CFDED8}"/>
              </a:ext>
            </a:extLst>
          </p:cNvPr>
          <p:cNvSpPr/>
          <p:nvPr/>
        </p:nvSpPr>
        <p:spPr>
          <a:xfrm>
            <a:off x="6681011" y="3423911"/>
            <a:ext cx="1998536" cy="698693"/>
          </a:xfrm>
          <a:prstGeom prst="wedgeRoundRectCallout">
            <a:avLst>
              <a:gd name="adj1" fmla="val -60307"/>
              <a:gd name="adj2" fmla="val 41311"/>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業務上不要な</a:t>
            </a:r>
            <a:endParaRPr lang="en-US" altLang="ja-JP" sz="1200" b="1">
              <a:solidFill>
                <a:schemeClr val="tx1"/>
              </a:solidFill>
            </a:endParaRPr>
          </a:p>
          <a:p>
            <a:pPr algn="ctr"/>
            <a:r>
              <a:rPr lang="ja-JP" altLang="en-US" sz="1200" b="1">
                <a:solidFill>
                  <a:schemeClr val="tx1"/>
                </a:solidFill>
              </a:rPr>
              <a:t>サイトへのアクセスログがある</a:t>
            </a:r>
            <a:r>
              <a:rPr lang="en-US" altLang="ja-JP" sz="1200" b="1">
                <a:solidFill>
                  <a:schemeClr val="tx1"/>
                </a:solidFill>
              </a:rPr>
              <a:t>…</a:t>
            </a:r>
          </a:p>
        </p:txBody>
      </p:sp>
      <p:sp>
        <p:nvSpPr>
          <p:cNvPr id="20" name="吹き出し: 角を丸めた四角形 19">
            <a:extLst>
              <a:ext uri="{FF2B5EF4-FFF2-40B4-BE49-F238E27FC236}">
                <a16:creationId xmlns:a16="http://schemas.microsoft.com/office/drawing/2014/main" id="{4DF8C00D-003F-43BD-BE77-1E4C79023926}"/>
              </a:ext>
            </a:extLst>
          </p:cNvPr>
          <p:cNvSpPr/>
          <p:nvPr/>
        </p:nvSpPr>
        <p:spPr>
          <a:xfrm>
            <a:off x="6681011" y="4258950"/>
            <a:ext cx="1998536" cy="698693"/>
          </a:xfrm>
          <a:prstGeom prst="wedgeRoundRectCallout">
            <a:avLst>
              <a:gd name="adj1" fmla="val -60307"/>
              <a:gd name="adj2" fmla="val 7658"/>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無許可の</a:t>
            </a:r>
            <a:r>
              <a:rPr lang="en-US" altLang="ja-JP" sz="1200" b="1">
                <a:solidFill>
                  <a:schemeClr val="tx1"/>
                </a:solidFill>
              </a:rPr>
              <a:t>USB</a:t>
            </a:r>
            <a:r>
              <a:rPr lang="ja-JP" altLang="en-US" sz="1200" b="1">
                <a:solidFill>
                  <a:schemeClr val="tx1"/>
                </a:solidFill>
              </a:rPr>
              <a:t>を制限なく使っている履歴がある</a:t>
            </a:r>
            <a:r>
              <a:rPr lang="en-US" altLang="ja-JP" sz="1200" b="1">
                <a:solidFill>
                  <a:schemeClr val="tx1"/>
                </a:solidFill>
              </a:rPr>
              <a:t>…</a:t>
            </a:r>
            <a:endParaRPr lang="ja-JP" altLang="en-US" sz="1200" b="1">
              <a:solidFill>
                <a:schemeClr val="tx1"/>
              </a:solidFill>
            </a:endParaRPr>
          </a:p>
        </p:txBody>
      </p:sp>
      <p:sp>
        <p:nvSpPr>
          <p:cNvPr id="21" name="吹き出し: 角を丸めた四角形 20">
            <a:extLst>
              <a:ext uri="{FF2B5EF4-FFF2-40B4-BE49-F238E27FC236}">
                <a16:creationId xmlns:a16="http://schemas.microsoft.com/office/drawing/2014/main" id="{CE419B7C-3610-451E-997D-641F3D51CF70}"/>
              </a:ext>
            </a:extLst>
          </p:cNvPr>
          <p:cNvSpPr/>
          <p:nvPr/>
        </p:nvSpPr>
        <p:spPr>
          <a:xfrm>
            <a:off x="6681011" y="5087528"/>
            <a:ext cx="1998536" cy="698693"/>
          </a:xfrm>
          <a:prstGeom prst="wedgeRoundRectCallout">
            <a:avLst>
              <a:gd name="adj1" fmla="val -63050"/>
              <a:gd name="adj2" fmla="val -52170"/>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セキュリティパッチがあたってない端末がある</a:t>
            </a:r>
            <a:r>
              <a:rPr lang="en-US" altLang="ja-JP" sz="1200" b="1">
                <a:solidFill>
                  <a:schemeClr val="tx1"/>
                </a:solidFill>
              </a:rPr>
              <a:t>…</a:t>
            </a:r>
            <a:endParaRPr lang="ja-JP" altLang="en-US" sz="1200" b="1">
              <a:solidFill>
                <a:schemeClr val="tx1"/>
              </a:solidFill>
            </a:endParaRPr>
          </a:p>
        </p:txBody>
      </p:sp>
      <p:sp>
        <p:nvSpPr>
          <p:cNvPr id="19" name="四角形: 角を丸くする 18">
            <a:extLst>
              <a:ext uri="{FF2B5EF4-FFF2-40B4-BE49-F238E27FC236}">
                <a16:creationId xmlns:a16="http://schemas.microsoft.com/office/drawing/2014/main" id="{DCF548D0-0C1A-410F-8139-20F81FCAFF69}"/>
              </a:ext>
            </a:extLst>
          </p:cNvPr>
          <p:cNvSpPr/>
          <p:nvPr/>
        </p:nvSpPr>
        <p:spPr>
          <a:xfrm>
            <a:off x="9382937" y="3423911"/>
            <a:ext cx="1998536" cy="698693"/>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a:solidFill>
                  <a:schemeClr val="tx1"/>
                </a:solidFill>
              </a:rPr>
              <a:t>Web</a:t>
            </a:r>
            <a:r>
              <a:rPr lang="ja-JP" altLang="en-US" sz="1200" b="1">
                <a:solidFill>
                  <a:schemeClr val="tx1"/>
                </a:solidFill>
              </a:rPr>
              <a:t>フィルタリングを</a:t>
            </a:r>
            <a:endParaRPr lang="en-US" altLang="ja-JP" sz="1200" b="1">
              <a:solidFill>
                <a:schemeClr val="tx1"/>
              </a:solidFill>
            </a:endParaRPr>
          </a:p>
          <a:p>
            <a:pPr algn="ctr"/>
            <a:r>
              <a:rPr lang="ja-JP" altLang="en-US" sz="1200" b="1">
                <a:solidFill>
                  <a:schemeClr val="tx1"/>
                </a:solidFill>
              </a:rPr>
              <a:t>導入してみよう！</a:t>
            </a:r>
            <a:endParaRPr lang="en-US" altLang="ja-JP" sz="1200" b="1">
              <a:solidFill>
                <a:schemeClr val="tx1"/>
              </a:solidFill>
            </a:endParaRPr>
          </a:p>
        </p:txBody>
      </p:sp>
      <p:sp>
        <p:nvSpPr>
          <p:cNvPr id="22" name="四角形: 角を丸くする 21">
            <a:extLst>
              <a:ext uri="{FF2B5EF4-FFF2-40B4-BE49-F238E27FC236}">
                <a16:creationId xmlns:a16="http://schemas.microsoft.com/office/drawing/2014/main" id="{79D5A984-95CE-4DD3-946F-AC2C0B1C02E8}"/>
              </a:ext>
            </a:extLst>
          </p:cNvPr>
          <p:cNvSpPr/>
          <p:nvPr/>
        </p:nvSpPr>
        <p:spPr>
          <a:xfrm>
            <a:off x="9382937" y="4258950"/>
            <a:ext cx="1998536" cy="698693"/>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200" b="1">
                <a:solidFill>
                  <a:schemeClr val="tx1"/>
                </a:solidFill>
              </a:rPr>
              <a:t>USB</a:t>
            </a:r>
            <a:r>
              <a:rPr lang="ja-JP" altLang="en-US" sz="1200" b="1">
                <a:solidFill>
                  <a:schemeClr val="tx1"/>
                </a:solidFill>
              </a:rPr>
              <a:t>接続の制御を</a:t>
            </a:r>
            <a:endParaRPr lang="en-US" altLang="ja-JP" sz="1200" b="1">
              <a:solidFill>
                <a:schemeClr val="tx1"/>
              </a:solidFill>
            </a:endParaRPr>
          </a:p>
          <a:p>
            <a:pPr algn="ctr"/>
            <a:r>
              <a:rPr lang="ja-JP" altLang="en-US" sz="1200" b="1">
                <a:solidFill>
                  <a:schemeClr val="tx1"/>
                </a:solidFill>
              </a:rPr>
              <a:t>検討しよう！</a:t>
            </a:r>
            <a:endParaRPr lang="en-US" altLang="ja-JP" sz="1200" b="1">
              <a:solidFill>
                <a:schemeClr val="tx1"/>
              </a:solidFill>
            </a:endParaRPr>
          </a:p>
        </p:txBody>
      </p:sp>
      <p:sp>
        <p:nvSpPr>
          <p:cNvPr id="23" name="四角形: 角を丸くする 22">
            <a:extLst>
              <a:ext uri="{FF2B5EF4-FFF2-40B4-BE49-F238E27FC236}">
                <a16:creationId xmlns:a16="http://schemas.microsoft.com/office/drawing/2014/main" id="{42405415-3EE9-40A2-BDA0-BE1D0EBBADA8}"/>
              </a:ext>
            </a:extLst>
          </p:cNvPr>
          <p:cNvSpPr/>
          <p:nvPr/>
        </p:nvSpPr>
        <p:spPr>
          <a:xfrm>
            <a:off x="9382937" y="5087528"/>
            <a:ext cx="1998536" cy="698693"/>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パッチの一括管理方法を</a:t>
            </a:r>
            <a:endParaRPr lang="en-US" altLang="ja-JP" sz="1200" b="1">
              <a:solidFill>
                <a:schemeClr val="tx1"/>
              </a:solidFill>
            </a:endParaRPr>
          </a:p>
          <a:p>
            <a:pPr algn="ctr"/>
            <a:r>
              <a:rPr lang="ja-JP" altLang="en-US" sz="1200" b="1">
                <a:solidFill>
                  <a:schemeClr val="tx1"/>
                </a:solidFill>
              </a:rPr>
              <a:t>窓口に相談してみよう！</a:t>
            </a:r>
            <a:endParaRPr lang="en-US" altLang="ja-JP" sz="1200" b="1">
              <a:solidFill>
                <a:schemeClr val="tx1"/>
              </a:solidFill>
            </a:endParaRPr>
          </a:p>
        </p:txBody>
      </p:sp>
      <p:sp>
        <p:nvSpPr>
          <p:cNvPr id="4" name="矢印: 右 3">
            <a:extLst>
              <a:ext uri="{FF2B5EF4-FFF2-40B4-BE49-F238E27FC236}">
                <a16:creationId xmlns:a16="http://schemas.microsoft.com/office/drawing/2014/main" id="{9F6FEB6E-ADCA-438A-BDB6-560DDA73FA65}"/>
              </a:ext>
            </a:extLst>
          </p:cNvPr>
          <p:cNvSpPr/>
          <p:nvPr/>
        </p:nvSpPr>
        <p:spPr>
          <a:xfrm>
            <a:off x="8763000" y="3618461"/>
            <a:ext cx="542925" cy="342900"/>
          </a:xfrm>
          <a:prstGeom prst="rightArrow">
            <a:avLst>
              <a:gd name="adj1" fmla="val 27778"/>
              <a:gd name="adj2" fmla="val 5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24" name="矢印: 右 23">
            <a:extLst>
              <a:ext uri="{FF2B5EF4-FFF2-40B4-BE49-F238E27FC236}">
                <a16:creationId xmlns:a16="http://schemas.microsoft.com/office/drawing/2014/main" id="{4D383C9B-7AA3-49E7-AA66-59C5A8D46A9E}"/>
              </a:ext>
            </a:extLst>
          </p:cNvPr>
          <p:cNvSpPr/>
          <p:nvPr/>
        </p:nvSpPr>
        <p:spPr>
          <a:xfrm>
            <a:off x="8759780" y="4436846"/>
            <a:ext cx="542925" cy="342900"/>
          </a:xfrm>
          <a:prstGeom prst="rightArrow">
            <a:avLst>
              <a:gd name="adj1" fmla="val 27778"/>
              <a:gd name="adj2" fmla="val 5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25" name="矢印: 右 24">
            <a:extLst>
              <a:ext uri="{FF2B5EF4-FFF2-40B4-BE49-F238E27FC236}">
                <a16:creationId xmlns:a16="http://schemas.microsoft.com/office/drawing/2014/main" id="{28358C4C-A0F4-4BB0-802F-D28DEF6D7740}"/>
              </a:ext>
            </a:extLst>
          </p:cNvPr>
          <p:cNvSpPr/>
          <p:nvPr/>
        </p:nvSpPr>
        <p:spPr>
          <a:xfrm>
            <a:off x="8759780" y="5265424"/>
            <a:ext cx="542925" cy="342900"/>
          </a:xfrm>
          <a:prstGeom prst="rightArrow">
            <a:avLst>
              <a:gd name="adj1" fmla="val 27778"/>
              <a:gd name="adj2" fmla="val 5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5" name="四角形: 角を丸くする 4">
            <a:extLst>
              <a:ext uri="{FF2B5EF4-FFF2-40B4-BE49-F238E27FC236}">
                <a16:creationId xmlns:a16="http://schemas.microsoft.com/office/drawing/2014/main" id="{00837F05-4657-44EC-9070-E1D486E12DF9}"/>
              </a:ext>
            </a:extLst>
          </p:cNvPr>
          <p:cNvSpPr/>
          <p:nvPr/>
        </p:nvSpPr>
        <p:spPr>
          <a:xfrm flipH="1">
            <a:off x="704194" y="2940288"/>
            <a:ext cx="3361629" cy="1418783"/>
          </a:xfrm>
          <a:prstGeom prst="roundRect">
            <a:avLst/>
          </a:prstGeom>
          <a:solidFill>
            <a:schemeClr val="bg1"/>
          </a:solidFill>
          <a:ln w="571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200" b="1">
                <a:solidFill>
                  <a:sysClr val="windowText" lastClr="000000"/>
                </a:solidFill>
              </a:rPr>
              <a:t>・</a:t>
            </a:r>
            <a:r>
              <a:rPr lang="en-US" altLang="ja-JP" sz="1200" b="1">
                <a:solidFill>
                  <a:sysClr val="windowText" lastClr="000000"/>
                </a:solidFill>
              </a:rPr>
              <a:t>OS</a:t>
            </a:r>
            <a:r>
              <a:rPr lang="ja-JP" altLang="en-US" sz="1200" b="1">
                <a:solidFill>
                  <a:sysClr val="windowText" lastClr="000000"/>
                </a:solidFill>
              </a:rPr>
              <a:t>が勝手にアップデートされてる</a:t>
            </a:r>
            <a:r>
              <a:rPr lang="en-US" altLang="ja-JP" sz="1200" b="1">
                <a:solidFill>
                  <a:sysClr val="windowText" lastClr="000000"/>
                </a:solidFill>
              </a:rPr>
              <a:t>…</a:t>
            </a:r>
          </a:p>
          <a:p>
            <a:r>
              <a:rPr lang="ja-JP" altLang="en-US" sz="1200" b="1">
                <a:solidFill>
                  <a:sysClr val="windowText" lastClr="000000"/>
                </a:solidFill>
              </a:rPr>
              <a:t>・端末に知らないアプリが入ってる</a:t>
            </a:r>
            <a:r>
              <a:rPr lang="en-US" altLang="ja-JP" sz="1200" b="1">
                <a:solidFill>
                  <a:sysClr val="windowText" lastClr="000000"/>
                </a:solidFill>
              </a:rPr>
              <a:t>…</a:t>
            </a:r>
          </a:p>
          <a:p>
            <a:r>
              <a:rPr lang="ja-JP" altLang="en-US" sz="1200" b="1">
                <a:solidFill>
                  <a:sysClr val="windowText" lastClr="000000"/>
                </a:solidFill>
              </a:rPr>
              <a:t>・社用端末で社員は何をしているんだろう</a:t>
            </a:r>
            <a:r>
              <a:rPr lang="en-US" altLang="ja-JP" sz="1200" b="1">
                <a:solidFill>
                  <a:sysClr val="windowText" lastClr="000000"/>
                </a:solidFill>
              </a:rPr>
              <a:t>…</a:t>
            </a:r>
          </a:p>
          <a:p>
            <a:r>
              <a:rPr lang="ja-JP" altLang="en-US" sz="1200" b="1">
                <a:solidFill>
                  <a:sysClr val="windowText" lastClr="000000"/>
                </a:solidFill>
              </a:rPr>
              <a:t>・親会社からセキュリティ対策をするよう</a:t>
            </a:r>
            <a:endParaRPr lang="en-US" altLang="ja-JP" sz="1200" b="1">
              <a:solidFill>
                <a:sysClr val="windowText" lastClr="000000"/>
              </a:solidFill>
            </a:endParaRPr>
          </a:p>
          <a:p>
            <a:r>
              <a:rPr lang="ja-JP" altLang="en-US" sz="1200" b="1">
                <a:solidFill>
                  <a:sysClr val="windowText" lastClr="000000"/>
                </a:solidFill>
              </a:rPr>
              <a:t>　指示されたが何を始めたらいいんだろう</a:t>
            </a:r>
            <a:r>
              <a:rPr lang="en-US" altLang="ja-JP" sz="1200" b="1">
                <a:solidFill>
                  <a:sysClr val="windowText" lastClr="000000"/>
                </a:solidFill>
              </a:rPr>
              <a:t>…</a:t>
            </a:r>
            <a:endParaRPr lang="ja-JP" altLang="en-US" sz="1200" b="1">
              <a:solidFill>
                <a:sysClr val="windowText" lastClr="000000"/>
              </a:solidFill>
            </a:endParaRPr>
          </a:p>
        </p:txBody>
      </p:sp>
      <p:sp>
        <p:nvSpPr>
          <p:cNvPr id="6" name="テキスト ボックス 5">
            <a:extLst>
              <a:ext uri="{FF2B5EF4-FFF2-40B4-BE49-F238E27FC236}">
                <a16:creationId xmlns:a16="http://schemas.microsoft.com/office/drawing/2014/main" id="{EF69183C-72DC-4195-9E74-2AF83420F00E}"/>
              </a:ext>
            </a:extLst>
          </p:cNvPr>
          <p:cNvSpPr txBox="1"/>
          <p:nvPr/>
        </p:nvSpPr>
        <p:spPr>
          <a:xfrm>
            <a:off x="4599492" y="3020173"/>
            <a:ext cx="4348416" cy="338554"/>
          </a:xfrm>
          <a:prstGeom prst="rect">
            <a:avLst/>
          </a:prstGeom>
          <a:noFill/>
        </p:spPr>
        <p:txBody>
          <a:bodyPr wrap="square" rtlCol="0">
            <a:spAutoFit/>
          </a:bodyPr>
          <a:lstStyle/>
          <a:p>
            <a:r>
              <a:rPr lang="ja-JP" altLang="en-US" sz="1600" b="1"/>
              <a:t>≪ヘルスチェックレポートでわかったこと≫</a:t>
            </a:r>
          </a:p>
        </p:txBody>
      </p:sp>
      <p:sp>
        <p:nvSpPr>
          <p:cNvPr id="26" name="テキスト ボックス 25">
            <a:extLst>
              <a:ext uri="{FF2B5EF4-FFF2-40B4-BE49-F238E27FC236}">
                <a16:creationId xmlns:a16="http://schemas.microsoft.com/office/drawing/2014/main" id="{4FDBDCAE-26F8-4211-958A-E719A4EE2D64}"/>
              </a:ext>
            </a:extLst>
          </p:cNvPr>
          <p:cNvSpPr txBox="1"/>
          <p:nvPr/>
        </p:nvSpPr>
        <p:spPr>
          <a:xfrm>
            <a:off x="9407386" y="3020173"/>
            <a:ext cx="1974087" cy="338554"/>
          </a:xfrm>
          <a:prstGeom prst="rect">
            <a:avLst/>
          </a:prstGeom>
          <a:noFill/>
        </p:spPr>
        <p:txBody>
          <a:bodyPr wrap="square" rtlCol="0">
            <a:spAutoFit/>
          </a:bodyPr>
          <a:lstStyle/>
          <a:p>
            <a:r>
              <a:rPr lang="ja-JP" altLang="en-US" sz="1600" b="1"/>
              <a:t>≪次のアクション≫</a:t>
            </a:r>
          </a:p>
        </p:txBody>
      </p:sp>
      <p:sp>
        <p:nvSpPr>
          <p:cNvPr id="27" name="コンテンツ プレースホルダー 2">
            <a:extLst>
              <a:ext uri="{FF2B5EF4-FFF2-40B4-BE49-F238E27FC236}">
                <a16:creationId xmlns:a16="http://schemas.microsoft.com/office/drawing/2014/main" id="{F8335A38-D9F1-4D6A-8E36-362F4E54ADD8}"/>
              </a:ext>
            </a:extLst>
          </p:cNvPr>
          <p:cNvSpPr txBox="1">
            <a:spLocks/>
          </p:cNvSpPr>
          <p:nvPr/>
        </p:nvSpPr>
        <p:spPr>
          <a:xfrm>
            <a:off x="315126" y="779075"/>
            <a:ext cx="11561749" cy="823555"/>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a:spcBef>
                <a:spcPts val="0"/>
              </a:spcBef>
              <a:buNone/>
            </a:pPr>
            <a:r>
              <a:rPr lang="ja-JP" altLang="en-US" sz="1800"/>
              <a:t>セキュリティヘルスチェックレポートでは、セキュリティの観点からお客さまの端末がどのような状態に</a:t>
            </a:r>
            <a:endParaRPr lang="en-US" altLang="ja-JP" sz="1800"/>
          </a:p>
          <a:p>
            <a:pPr marL="0" indent="0">
              <a:spcBef>
                <a:spcPts val="0"/>
              </a:spcBef>
              <a:buNone/>
            </a:pPr>
            <a:r>
              <a:rPr lang="ja-JP" altLang="en-US" sz="1800"/>
              <a:t>あるか、レポートとして提供いたします。</a:t>
            </a:r>
            <a:endParaRPr lang="en-US" altLang="ja-JP" sz="1800"/>
          </a:p>
          <a:p>
            <a:pPr marL="0" indent="0">
              <a:spcBef>
                <a:spcPts val="0"/>
              </a:spcBef>
              <a:buNone/>
            </a:pPr>
            <a:r>
              <a:rPr lang="ja-JP" altLang="en-US" sz="1800"/>
              <a:t>これらの情報を基にすることで、お客さまにて次に実施すべきセキュリティ対策が分かりやすくなります。</a:t>
            </a:r>
          </a:p>
        </p:txBody>
      </p:sp>
      <p:pic>
        <p:nvPicPr>
          <p:cNvPr id="29" name="グラフィックス 28">
            <a:extLst>
              <a:ext uri="{FF2B5EF4-FFF2-40B4-BE49-F238E27FC236}">
                <a16:creationId xmlns:a16="http://schemas.microsoft.com/office/drawing/2014/main" id="{278F0C5F-CE5F-4608-AB73-6454CD28A012}"/>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033534" y="4993962"/>
            <a:ext cx="807085" cy="885825"/>
          </a:xfrm>
          <a:prstGeom prst="rect">
            <a:avLst/>
          </a:prstGeom>
        </p:spPr>
      </p:pic>
      <p:pic>
        <p:nvPicPr>
          <p:cNvPr id="7" name="Picture 2">
            <a:extLst>
              <a:ext uri="{FF2B5EF4-FFF2-40B4-BE49-F238E27FC236}">
                <a16:creationId xmlns:a16="http://schemas.microsoft.com/office/drawing/2014/main" id="{FCF5978F-B760-03E2-8A22-C851E6ADD65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5846" y="4630281"/>
            <a:ext cx="2357914" cy="1267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16650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四角形: 角を丸くする 45">
            <a:extLst>
              <a:ext uri="{FF2B5EF4-FFF2-40B4-BE49-F238E27FC236}">
                <a16:creationId xmlns:a16="http://schemas.microsoft.com/office/drawing/2014/main" id="{E1DF5D81-8F67-4AFB-A3C4-FEF49D9086EB}"/>
              </a:ext>
            </a:extLst>
          </p:cNvPr>
          <p:cNvSpPr/>
          <p:nvPr/>
        </p:nvSpPr>
        <p:spPr>
          <a:xfrm>
            <a:off x="409732" y="1774306"/>
            <a:ext cx="11518269" cy="4550882"/>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2" name="タイトル 1">
            <a:extLst>
              <a:ext uri="{FF2B5EF4-FFF2-40B4-BE49-F238E27FC236}">
                <a16:creationId xmlns:a16="http://schemas.microsoft.com/office/drawing/2014/main" id="{8C79605C-7B4A-40F4-9487-A716BCE7EB9F}"/>
              </a:ext>
            </a:extLst>
          </p:cNvPr>
          <p:cNvSpPr>
            <a:spLocks noGrp="1"/>
          </p:cNvSpPr>
          <p:nvPr>
            <p:ph type="title"/>
          </p:nvPr>
        </p:nvSpPr>
        <p:spPr>
          <a:xfrm>
            <a:off x="509533" y="185098"/>
            <a:ext cx="9048000" cy="422300"/>
          </a:xfrm>
        </p:spPr>
        <p:txBody>
          <a:bodyPr/>
          <a:lstStyle/>
          <a:p>
            <a:r>
              <a:rPr lang="ja-JP" altLang="en-US" sz="2933"/>
              <a:t>情報漏えいリスク診断の活用事例</a:t>
            </a:r>
          </a:p>
        </p:txBody>
      </p:sp>
      <p:sp>
        <p:nvSpPr>
          <p:cNvPr id="37" name="四角形: 角を丸くする 36">
            <a:extLst>
              <a:ext uri="{FF2B5EF4-FFF2-40B4-BE49-F238E27FC236}">
                <a16:creationId xmlns:a16="http://schemas.microsoft.com/office/drawing/2014/main" id="{E327E9A9-BC6D-459E-B9F2-0A5AE468255D}"/>
              </a:ext>
            </a:extLst>
          </p:cNvPr>
          <p:cNvSpPr/>
          <p:nvPr/>
        </p:nvSpPr>
        <p:spPr>
          <a:xfrm>
            <a:off x="804939" y="2029873"/>
            <a:ext cx="3124200" cy="479415"/>
          </a:xfrm>
          <a:prstGeom prst="roundRect">
            <a:avLst/>
          </a:prstGeom>
          <a:solidFill>
            <a:srgbClr val="E7E6E6">
              <a:lumMod val="50000"/>
            </a:srgbClr>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サービス導入前</a:t>
            </a:r>
          </a:p>
        </p:txBody>
      </p:sp>
      <p:sp>
        <p:nvSpPr>
          <p:cNvPr id="38" name="四角形: 角を丸くする 37">
            <a:extLst>
              <a:ext uri="{FF2B5EF4-FFF2-40B4-BE49-F238E27FC236}">
                <a16:creationId xmlns:a16="http://schemas.microsoft.com/office/drawing/2014/main" id="{1C3422EA-5927-4B6C-AD7E-F643855033DA}"/>
              </a:ext>
            </a:extLst>
          </p:cNvPr>
          <p:cNvSpPr/>
          <p:nvPr/>
        </p:nvSpPr>
        <p:spPr>
          <a:xfrm>
            <a:off x="6460105" y="2029873"/>
            <a:ext cx="3214071" cy="479415"/>
          </a:xfrm>
          <a:prstGeom prst="roundRect">
            <a:avLst/>
          </a:prstGeom>
          <a:solidFill>
            <a:srgbClr val="CC0033"/>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サービス導入後</a:t>
            </a:r>
          </a:p>
        </p:txBody>
      </p:sp>
      <p:sp>
        <p:nvSpPr>
          <p:cNvPr id="14" name="四角形: 角を丸くする 13">
            <a:extLst>
              <a:ext uri="{FF2B5EF4-FFF2-40B4-BE49-F238E27FC236}">
                <a16:creationId xmlns:a16="http://schemas.microsoft.com/office/drawing/2014/main" id="{0DD6C6EE-3ED6-4B8D-8ABB-DC4D7B9F1BA8}"/>
              </a:ext>
            </a:extLst>
          </p:cNvPr>
          <p:cNvSpPr/>
          <p:nvPr/>
        </p:nvSpPr>
        <p:spPr>
          <a:xfrm>
            <a:off x="611301" y="2756857"/>
            <a:ext cx="3511476" cy="3278711"/>
          </a:xfrm>
          <a:prstGeom prst="roundRect">
            <a:avLst>
              <a:gd name="adj" fmla="val 12152"/>
            </a:avLst>
          </a:prstGeom>
          <a:solidFill>
            <a:schemeClr val="bg1">
              <a:lumMod val="85000"/>
            </a:schemeClr>
          </a:solidFill>
          <a:ln w="38100" cap="flat" cmpd="sng" algn="ctr">
            <a:noFill/>
            <a:prstDash val="solid"/>
            <a:miter lim="800000"/>
          </a:ln>
          <a:effectLst/>
        </p:spPr>
        <p:txBody>
          <a:bodyPr rtlCol="0" anchor="ctr"/>
          <a:lstStyle/>
          <a:p>
            <a:pPr algn="ctr" defTabSz="609630">
              <a:defRPr/>
            </a:pPr>
            <a:endParaRPr lang="ja-JP" altLang="en-US" sz="1867" b="1" kern="0">
              <a:solidFill>
                <a:prstClr val="black"/>
              </a:solidFill>
              <a:latin typeface="游ゴシック" panose="020F0502020204030204"/>
              <a:ea typeface="游ゴシック" panose="020B0400000000000000" pitchFamily="50" charset="-128"/>
            </a:endParaRPr>
          </a:p>
        </p:txBody>
      </p:sp>
      <p:sp>
        <p:nvSpPr>
          <p:cNvPr id="16" name="四角形: 角を丸くする 15">
            <a:extLst>
              <a:ext uri="{FF2B5EF4-FFF2-40B4-BE49-F238E27FC236}">
                <a16:creationId xmlns:a16="http://schemas.microsoft.com/office/drawing/2014/main" id="{192C8F41-B3A1-4247-A59C-3739EC0E8B0A}"/>
              </a:ext>
            </a:extLst>
          </p:cNvPr>
          <p:cNvSpPr/>
          <p:nvPr/>
        </p:nvSpPr>
        <p:spPr>
          <a:xfrm>
            <a:off x="4324348" y="2756858"/>
            <a:ext cx="7372352" cy="3278710"/>
          </a:xfrm>
          <a:prstGeom prst="roundRect">
            <a:avLst>
              <a:gd name="adj" fmla="val 1116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333" b="1"/>
          </a:p>
        </p:txBody>
      </p:sp>
      <p:sp>
        <p:nvSpPr>
          <p:cNvPr id="3" name="四角形: 角を丸くする 2">
            <a:extLst>
              <a:ext uri="{FF2B5EF4-FFF2-40B4-BE49-F238E27FC236}">
                <a16:creationId xmlns:a16="http://schemas.microsoft.com/office/drawing/2014/main" id="{CE0170FE-D165-4729-A69D-373301CFDED8}"/>
              </a:ext>
            </a:extLst>
          </p:cNvPr>
          <p:cNvSpPr/>
          <p:nvPr/>
        </p:nvSpPr>
        <p:spPr>
          <a:xfrm>
            <a:off x="4567323" y="3388788"/>
            <a:ext cx="2129855" cy="927759"/>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機密情報には、権限のある社員だけがアクセスできるよう制限されていますか？</a:t>
            </a:r>
            <a:endParaRPr lang="en-US" altLang="ja-JP" sz="1200" b="1">
              <a:solidFill>
                <a:schemeClr val="tx1"/>
              </a:solidFill>
            </a:endParaRPr>
          </a:p>
        </p:txBody>
      </p:sp>
      <p:sp>
        <p:nvSpPr>
          <p:cNvPr id="20" name="四角形: 角を丸くする 19">
            <a:extLst>
              <a:ext uri="{FF2B5EF4-FFF2-40B4-BE49-F238E27FC236}">
                <a16:creationId xmlns:a16="http://schemas.microsoft.com/office/drawing/2014/main" id="{4DF8C00D-003F-43BD-BE77-1E4C79023926}"/>
              </a:ext>
            </a:extLst>
          </p:cNvPr>
          <p:cNvSpPr/>
          <p:nvPr/>
        </p:nvSpPr>
        <p:spPr>
          <a:xfrm>
            <a:off x="4566099" y="4505445"/>
            <a:ext cx="2131079" cy="868243"/>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社内のサーバや</a:t>
            </a:r>
            <a:r>
              <a:rPr lang="en-US" altLang="ja-JP" sz="1200" b="1">
                <a:solidFill>
                  <a:schemeClr val="tx1"/>
                </a:solidFill>
              </a:rPr>
              <a:t>NW</a:t>
            </a:r>
            <a:r>
              <a:rPr lang="ja-JP" altLang="en-US" sz="1200" b="1">
                <a:solidFill>
                  <a:schemeClr val="tx1"/>
                </a:solidFill>
              </a:rPr>
              <a:t>機器に対して定期的に脆弱性を</a:t>
            </a:r>
            <a:endParaRPr lang="en-US" altLang="ja-JP" sz="1200" b="1">
              <a:solidFill>
                <a:schemeClr val="tx1"/>
              </a:solidFill>
            </a:endParaRPr>
          </a:p>
          <a:p>
            <a:pPr algn="ctr"/>
            <a:r>
              <a:rPr lang="ja-JP" altLang="en-US" sz="1200" b="1">
                <a:solidFill>
                  <a:schemeClr val="tx1"/>
                </a:solidFill>
              </a:rPr>
              <a:t>確認していますか？</a:t>
            </a:r>
          </a:p>
        </p:txBody>
      </p:sp>
      <p:sp>
        <p:nvSpPr>
          <p:cNvPr id="4" name="矢印: 右 3">
            <a:extLst>
              <a:ext uri="{FF2B5EF4-FFF2-40B4-BE49-F238E27FC236}">
                <a16:creationId xmlns:a16="http://schemas.microsoft.com/office/drawing/2014/main" id="{9F6FEB6E-ADCA-438A-BDB6-560DDA73FA65}"/>
              </a:ext>
            </a:extLst>
          </p:cNvPr>
          <p:cNvSpPr/>
          <p:nvPr/>
        </p:nvSpPr>
        <p:spPr>
          <a:xfrm>
            <a:off x="6938928" y="4066497"/>
            <a:ext cx="542925" cy="342900"/>
          </a:xfrm>
          <a:prstGeom prst="rightArrow">
            <a:avLst>
              <a:gd name="adj1" fmla="val 27778"/>
              <a:gd name="adj2" fmla="val 5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5" name="思考の吹き出し: 雲形 4">
            <a:extLst>
              <a:ext uri="{FF2B5EF4-FFF2-40B4-BE49-F238E27FC236}">
                <a16:creationId xmlns:a16="http://schemas.microsoft.com/office/drawing/2014/main" id="{00837F05-4657-44EC-9070-E1D486E12DF9}"/>
              </a:ext>
            </a:extLst>
          </p:cNvPr>
          <p:cNvSpPr/>
          <p:nvPr/>
        </p:nvSpPr>
        <p:spPr>
          <a:xfrm flipH="1">
            <a:off x="1055846" y="2900443"/>
            <a:ext cx="2873293" cy="1328879"/>
          </a:xfrm>
          <a:prstGeom prst="cloudCallout">
            <a:avLst>
              <a:gd name="adj1" fmla="val 7781"/>
              <a:gd name="adj2" fmla="val 78193"/>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333" b="1">
                <a:solidFill>
                  <a:sysClr val="windowText" lastClr="000000"/>
                </a:solidFill>
              </a:rPr>
              <a:t>セキュリティ対策って何からしたら</a:t>
            </a:r>
            <a:endParaRPr lang="en-US" altLang="ja-JP" sz="1333" b="1">
              <a:solidFill>
                <a:sysClr val="windowText" lastClr="000000"/>
              </a:solidFill>
            </a:endParaRPr>
          </a:p>
          <a:p>
            <a:pPr algn="ctr"/>
            <a:r>
              <a:rPr lang="ja-JP" altLang="en-US" sz="1333" b="1">
                <a:solidFill>
                  <a:sysClr val="windowText" lastClr="000000"/>
                </a:solidFill>
              </a:rPr>
              <a:t>いいんだろう</a:t>
            </a:r>
            <a:r>
              <a:rPr lang="en-US" altLang="ja-JP" sz="1333" b="1">
                <a:solidFill>
                  <a:sysClr val="windowText" lastClr="000000"/>
                </a:solidFill>
              </a:rPr>
              <a:t>...</a:t>
            </a:r>
            <a:endParaRPr lang="ja-JP" altLang="en-US" sz="1333" b="1">
              <a:solidFill>
                <a:sysClr val="windowText" lastClr="000000"/>
              </a:solidFill>
            </a:endParaRPr>
          </a:p>
        </p:txBody>
      </p:sp>
      <p:sp>
        <p:nvSpPr>
          <p:cNvPr id="6" name="テキスト ボックス 5">
            <a:extLst>
              <a:ext uri="{FF2B5EF4-FFF2-40B4-BE49-F238E27FC236}">
                <a16:creationId xmlns:a16="http://schemas.microsoft.com/office/drawing/2014/main" id="{E7EFD74E-5058-4CFD-B608-7B18EE0C6E89}"/>
              </a:ext>
            </a:extLst>
          </p:cNvPr>
          <p:cNvSpPr txBox="1"/>
          <p:nvPr/>
        </p:nvSpPr>
        <p:spPr>
          <a:xfrm>
            <a:off x="4402028" y="3056884"/>
            <a:ext cx="2699778" cy="297454"/>
          </a:xfrm>
          <a:prstGeom prst="rect">
            <a:avLst/>
          </a:prstGeom>
          <a:noFill/>
        </p:spPr>
        <p:txBody>
          <a:bodyPr wrap="none" rtlCol="0">
            <a:spAutoFit/>
          </a:bodyPr>
          <a:lstStyle/>
          <a:p>
            <a:r>
              <a:rPr lang="ja-JP" altLang="en-US" sz="1333" b="1"/>
              <a:t>≪アンケートフォームの質問例≫</a:t>
            </a:r>
          </a:p>
        </p:txBody>
      </p:sp>
      <p:sp>
        <p:nvSpPr>
          <p:cNvPr id="27" name="テキスト ボックス 26">
            <a:extLst>
              <a:ext uri="{FF2B5EF4-FFF2-40B4-BE49-F238E27FC236}">
                <a16:creationId xmlns:a16="http://schemas.microsoft.com/office/drawing/2014/main" id="{7E09AB33-E96C-40EE-A3B9-1993537B0F0B}"/>
              </a:ext>
            </a:extLst>
          </p:cNvPr>
          <p:cNvSpPr txBox="1"/>
          <p:nvPr/>
        </p:nvSpPr>
        <p:spPr>
          <a:xfrm>
            <a:off x="6131253" y="5429928"/>
            <a:ext cx="626454" cy="297454"/>
          </a:xfrm>
          <a:prstGeom prst="rect">
            <a:avLst/>
          </a:prstGeom>
          <a:noFill/>
        </p:spPr>
        <p:txBody>
          <a:bodyPr wrap="none" rtlCol="0">
            <a:spAutoFit/>
          </a:bodyPr>
          <a:lstStyle/>
          <a:p>
            <a:r>
              <a:rPr lang="en-US" altLang="ja-JP" sz="1333" b="1" err="1"/>
              <a:t>etc</a:t>
            </a:r>
            <a:r>
              <a:rPr lang="en-US" altLang="ja-JP" sz="1333" b="1"/>
              <a:t>…</a:t>
            </a:r>
            <a:endParaRPr lang="ja-JP" altLang="en-US" sz="1333" b="1"/>
          </a:p>
        </p:txBody>
      </p:sp>
      <p:sp>
        <p:nvSpPr>
          <p:cNvPr id="29" name="吹き出し: 角を丸めた四角形 28">
            <a:extLst>
              <a:ext uri="{FF2B5EF4-FFF2-40B4-BE49-F238E27FC236}">
                <a16:creationId xmlns:a16="http://schemas.microsoft.com/office/drawing/2014/main" id="{3C82A249-24DD-4174-AD6D-579BA4E40FC8}"/>
              </a:ext>
            </a:extLst>
          </p:cNvPr>
          <p:cNvSpPr/>
          <p:nvPr/>
        </p:nvSpPr>
        <p:spPr>
          <a:xfrm>
            <a:off x="7890292" y="3400335"/>
            <a:ext cx="3171073" cy="927759"/>
          </a:xfrm>
          <a:prstGeom prst="wedgeRoundRectCallout">
            <a:avLst>
              <a:gd name="adj1" fmla="val -29119"/>
              <a:gd name="adj2" fmla="val 71563"/>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200" b="1">
                <a:solidFill>
                  <a:schemeClr val="tx1"/>
                </a:solidFill>
              </a:rPr>
              <a:t>アクセス権限は特に制限してなかった</a:t>
            </a:r>
            <a:r>
              <a:rPr lang="en-US" altLang="ja-JP" sz="1200" b="1">
                <a:solidFill>
                  <a:schemeClr val="tx1"/>
                </a:solidFill>
              </a:rPr>
              <a:t>…</a:t>
            </a:r>
          </a:p>
          <a:p>
            <a:pPr algn="ctr"/>
            <a:r>
              <a:rPr lang="ja-JP" altLang="en-US" sz="1200" b="1">
                <a:solidFill>
                  <a:schemeClr val="tx1"/>
                </a:solidFill>
              </a:rPr>
              <a:t>脆弱性ってどう確認したらいいんだろう</a:t>
            </a:r>
            <a:r>
              <a:rPr lang="en-US" altLang="ja-JP" sz="1200" b="1">
                <a:solidFill>
                  <a:schemeClr val="tx1"/>
                </a:solidFill>
              </a:rPr>
              <a:t>…</a:t>
            </a:r>
          </a:p>
          <a:p>
            <a:pPr algn="ctr"/>
            <a:r>
              <a:rPr lang="ja-JP" altLang="en-US" sz="1200" b="1">
                <a:solidFill>
                  <a:srgbClr val="CC0033"/>
                </a:solidFill>
              </a:rPr>
              <a:t>まずは窓口に相談してみよう！</a:t>
            </a:r>
            <a:endParaRPr lang="en-US" altLang="ja-JP" sz="1200" b="1">
              <a:solidFill>
                <a:srgbClr val="CC0033"/>
              </a:solidFill>
            </a:endParaRPr>
          </a:p>
        </p:txBody>
      </p:sp>
      <p:sp>
        <p:nvSpPr>
          <p:cNvPr id="30" name="コンテンツ プレースホルダー 2">
            <a:extLst>
              <a:ext uri="{FF2B5EF4-FFF2-40B4-BE49-F238E27FC236}">
                <a16:creationId xmlns:a16="http://schemas.microsoft.com/office/drawing/2014/main" id="{B29F0D17-44F8-41F2-978A-CD3C5B462AB4}"/>
              </a:ext>
            </a:extLst>
          </p:cNvPr>
          <p:cNvSpPr txBox="1">
            <a:spLocks/>
          </p:cNvSpPr>
          <p:nvPr/>
        </p:nvSpPr>
        <p:spPr>
          <a:xfrm>
            <a:off x="315126" y="779075"/>
            <a:ext cx="11612875" cy="823555"/>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a:buNone/>
            </a:pPr>
            <a:r>
              <a:rPr lang="ja-JP" altLang="en-US" sz="1800"/>
              <a:t>情報漏えいリスク診断では、約</a:t>
            </a:r>
            <a:r>
              <a:rPr lang="en-US" altLang="ja-JP" sz="1800"/>
              <a:t>10</a:t>
            </a:r>
            <a:r>
              <a:rPr lang="ja-JP" altLang="en-US" sz="1800"/>
              <a:t>項目の簡単な質問に答えていただくことで情報漏えいのリスクを診断</a:t>
            </a:r>
            <a:br>
              <a:rPr lang="en-US" altLang="ja-JP" sz="1800"/>
            </a:br>
            <a:r>
              <a:rPr lang="ja-JP" altLang="en-US" sz="1800"/>
              <a:t>します。会社のセキュリティ対策状況について気づきを得られるとともに、新たな疑問やお困りごとは窓口にてセキュリティの専門家がお答えします。</a:t>
            </a:r>
          </a:p>
        </p:txBody>
      </p:sp>
      <p:pic>
        <p:nvPicPr>
          <p:cNvPr id="25" name="グラフィックス 24">
            <a:extLst>
              <a:ext uri="{FF2B5EF4-FFF2-40B4-BE49-F238E27FC236}">
                <a16:creationId xmlns:a16="http://schemas.microsoft.com/office/drawing/2014/main" id="{09C8CBE7-E542-4289-A2A1-990D3BBDA9F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47657" y="4694271"/>
            <a:ext cx="925463" cy="1015751"/>
          </a:xfrm>
          <a:prstGeom prst="rect">
            <a:avLst/>
          </a:prstGeom>
        </p:spPr>
      </p:pic>
      <p:pic>
        <p:nvPicPr>
          <p:cNvPr id="2050" name="Picture 2">
            <a:extLst>
              <a:ext uri="{FF2B5EF4-FFF2-40B4-BE49-F238E27FC236}">
                <a16:creationId xmlns:a16="http://schemas.microsoft.com/office/drawing/2014/main" id="{447E227C-5821-0933-A8C5-35E07CCB07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3218" y="4505445"/>
            <a:ext cx="2203625" cy="1191223"/>
          </a:xfrm>
          <a:prstGeom prst="rect">
            <a:avLst/>
          </a:prstGeom>
          <a:noFill/>
          <a:ln>
            <a:solidFill>
              <a:schemeClr val="bg2">
                <a:lumMod val="20000"/>
                <a:lumOff val="80000"/>
              </a:schemeClr>
            </a:solidFill>
          </a:ln>
          <a:extLst>
            <a:ext uri="{909E8E84-426E-40DD-AFC4-6F175D3DCCD1}">
              <a14:hiddenFill xmlns:a14="http://schemas.microsoft.com/office/drawing/2010/main">
                <a:solidFill>
                  <a:srgbClr val="FFFFFF"/>
                </a:solidFill>
              </a14:hiddenFill>
            </a:ext>
          </a:extLst>
        </p:spPr>
      </p:pic>
      <p:pic>
        <p:nvPicPr>
          <p:cNvPr id="4098" name="Picture 2">
            <a:extLst>
              <a:ext uri="{FF2B5EF4-FFF2-40B4-BE49-F238E27FC236}">
                <a16:creationId xmlns:a16="http://schemas.microsoft.com/office/drawing/2014/main" id="{51ADEEC8-C078-9D74-4251-C347310C48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5846" y="4630281"/>
            <a:ext cx="2357914" cy="1267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496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四角形: 角を丸くする 45">
            <a:extLst>
              <a:ext uri="{FF2B5EF4-FFF2-40B4-BE49-F238E27FC236}">
                <a16:creationId xmlns:a16="http://schemas.microsoft.com/office/drawing/2014/main" id="{E1DF5D81-8F67-4AFB-A3C4-FEF49D9086EB}"/>
              </a:ext>
            </a:extLst>
          </p:cNvPr>
          <p:cNvSpPr/>
          <p:nvPr/>
        </p:nvSpPr>
        <p:spPr>
          <a:xfrm>
            <a:off x="409732" y="1730475"/>
            <a:ext cx="11518269" cy="4594713"/>
          </a:xfrm>
          <a:prstGeom prst="roundRect">
            <a:avLst>
              <a:gd name="adj" fmla="val 10030"/>
            </a:avLst>
          </a:prstGeom>
          <a:solidFill>
            <a:schemeClr val="accent5">
              <a:lumMod val="20000"/>
              <a:lumOff val="80000"/>
            </a:schemeClr>
          </a:solidFill>
          <a:ln w="12700" cap="flat" cmpd="sng" algn="ctr">
            <a:noFill/>
            <a:prstDash val="solid"/>
            <a:miter lim="800000"/>
          </a:ln>
          <a:effectLst/>
        </p:spPr>
        <p:txBody>
          <a:bodyPr rtlCol="0" anchor="ctr"/>
          <a:lstStyle/>
          <a:p>
            <a:pPr algn="ctr" defTabSz="609630">
              <a:defRPr/>
            </a:pPr>
            <a:endParaRPr lang="ja-JP" altLang="en-US" sz="1200" kern="0">
              <a:solidFill>
                <a:prstClr val="white"/>
              </a:solidFill>
              <a:latin typeface="游ゴシック" panose="020F0502020204030204"/>
              <a:ea typeface="游ゴシック" panose="020B0400000000000000" pitchFamily="50" charset="-128"/>
            </a:endParaRPr>
          </a:p>
        </p:txBody>
      </p:sp>
      <p:sp>
        <p:nvSpPr>
          <p:cNvPr id="2" name="タイトル 1">
            <a:extLst>
              <a:ext uri="{FF2B5EF4-FFF2-40B4-BE49-F238E27FC236}">
                <a16:creationId xmlns:a16="http://schemas.microsoft.com/office/drawing/2014/main" id="{8C79605C-7B4A-40F4-9487-A716BCE7EB9F}"/>
              </a:ext>
            </a:extLst>
          </p:cNvPr>
          <p:cNvSpPr>
            <a:spLocks noGrp="1"/>
          </p:cNvSpPr>
          <p:nvPr>
            <p:ph type="title"/>
          </p:nvPr>
        </p:nvSpPr>
        <p:spPr>
          <a:xfrm>
            <a:off x="509533" y="185098"/>
            <a:ext cx="9048000" cy="422300"/>
          </a:xfrm>
        </p:spPr>
        <p:txBody>
          <a:bodyPr/>
          <a:lstStyle/>
          <a:p>
            <a:r>
              <a:rPr lang="ja-JP" altLang="en-US" sz="2933" dirty="0"/>
              <a:t>セキュリティ</a:t>
            </a:r>
            <a:r>
              <a:rPr lang="en-US" altLang="ja-JP" sz="2933" dirty="0"/>
              <a:t>YOROZU</a:t>
            </a:r>
            <a:r>
              <a:rPr lang="ja-JP" altLang="en-US" sz="2933" dirty="0"/>
              <a:t>相談窓口の活用事例</a:t>
            </a:r>
          </a:p>
        </p:txBody>
      </p:sp>
      <p:sp>
        <p:nvSpPr>
          <p:cNvPr id="37" name="四角形: 角を丸くする 36">
            <a:extLst>
              <a:ext uri="{FF2B5EF4-FFF2-40B4-BE49-F238E27FC236}">
                <a16:creationId xmlns:a16="http://schemas.microsoft.com/office/drawing/2014/main" id="{E327E9A9-BC6D-459E-B9F2-0A5AE468255D}"/>
              </a:ext>
            </a:extLst>
          </p:cNvPr>
          <p:cNvSpPr/>
          <p:nvPr/>
        </p:nvSpPr>
        <p:spPr>
          <a:xfrm>
            <a:off x="804939" y="2029873"/>
            <a:ext cx="3124200" cy="479415"/>
          </a:xfrm>
          <a:prstGeom prst="roundRect">
            <a:avLst/>
          </a:prstGeom>
          <a:solidFill>
            <a:srgbClr val="E7E6E6">
              <a:lumMod val="50000"/>
            </a:srgbClr>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サービス導入前</a:t>
            </a:r>
          </a:p>
        </p:txBody>
      </p:sp>
      <p:sp>
        <p:nvSpPr>
          <p:cNvPr id="38" name="四角形: 角を丸くする 37">
            <a:extLst>
              <a:ext uri="{FF2B5EF4-FFF2-40B4-BE49-F238E27FC236}">
                <a16:creationId xmlns:a16="http://schemas.microsoft.com/office/drawing/2014/main" id="{1C3422EA-5927-4B6C-AD7E-F643855033DA}"/>
              </a:ext>
            </a:extLst>
          </p:cNvPr>
          <p:cNvSpPr/>
          <p:nvPr/>
        </p:nvSpPr>
        <p:spPr>
          <a:xfrm>
            <a:off x="6460105" y="2029873"/>
            <a:ext cx="3214071" cy="479415"/>
          </a:xfrm>
          <a:prstGeom prst="roundRect">
            <a:avLst/>
          </a:prstGeom>
          <a:solidFill>
            <a:srgbClr val="CC0033"/>
          </a:solidFill>
          <a:ln w="12700" cap="flat" cmpd="sng" algn="ctr">
            <a:noFill/>
            <a:prstDash val="solid"/>
            <a:miter lim="800000"/>
          </a:ln>
          <a:effectLst/>
        </p:spPr>
        <p:txBody>
          <a:bodyPr rtlCol="0" anchor="ctr"/>
          <a:lstStyle/>
          <a:p>
            <a:pPr algn="ctr" defTabSz="609630">
              <a:defRPr/>
            </a:pPr>
            <a:r>
              <a:rPr lang="ja-JP" altLang="en-US" sz="1600" b="1" kern="0">
                <a:solidFill>
                  <a:prstClr val="white"/>
                </a:solidFill>
                <a:latin typeface="游ゴシック" panose="020F0502020204030204"/>
                <a:ea typeface="游ゴシック" panose="020B0400000000000000" pitchFamily="50" charset="-128"/>
              </a:rPr>
              <a:t>サービス導入後</a:t>
            </a:r>
          </a:p>
        </p:txBody>
      </p:sp>
      <p:sp>
        <p:nvSpPr>
          <p:cNvPr id="14" name="四角形: 角を丸くする 13">
            <a:extLst>
              <a:ext uri="{FF2B5EF4-FFF2-40B4-BE49-F238E27FC236}">
                <a16:creationId xmlns:a16="http://schemas.microsoft.com/office/drawing/2014/main" id="{0DD6C6EE-3ED6-4B8D-8ABB-DC4D7B9F1BA8}"/>
              </a:ext>
            </a:extLst>
          </p:cNvPr>
          <p:cNvSpPr/>
          <p:nvPr/>
        </p:nvSpPr>
        <p:spPr>
          <a:xfrm>
            <a:off x="611301" y="2756857"/>
            <a:ext cx="3511476" cy="3278711"/>
          </a:xfrm>
          <a:prstGeom prst="roundRect">
            <a:avLst>
              <a:gd name="adj" fmla="val 12152"/>
            </a:avLst>
          </a:prstGeom>
          <a:solidFill>
            <a:schemeClr val="bg1">
              <a:lumMod val="85000"/>
            </a:schemeClr>
          </a:solidFill>
          <a:ln w="38100" cap="flat" cmpd="sng" algn="ctr">
            <a:noFill/>
            <a:prstDash val="solid"/>
            <a:miter lim="800000"/>
          </a:ln>
          <a:effectLst/>
        </p:spPr>
        <p:txBody>
          <a:bodyPr rtlCol="0" anchor="ctr"/>
          <a:lstStyle/>
          <a:p>
            <a:pPr algn="ctr" defTabSz="609630">
              <a:defRPr/>
            </a:pPr>
            <a:endParaRPr lang="ja-JP" altLang="en-US" sz="1867" b="1" kern="0">
              <a:solidFill>
                <a:prstClr val="black"/>
              </a:solidFill>
              <a:latin typeface="游ゴシック" panose="020F0502020204030204"/>
              <a:ea typeface="游ゴシック" panose="020B0400000000000000" pitchFamily="50" charset="-128"/>
            </a:endParaRPr>
          </a:p>
        </p:txBody>
      </p:sp>
      <p:sp>
        <p:nvSpPr>
          <p:cNvPr id="16" name="四角形: 角を丸くする 15">
            <a:extLst>
              <a:ext uri="{FF2B5EF4-FFF2-40B4-BE49-F238E27FC236}">
                <a16:creationId xmlns:a16="http://schemas.microsoft.com/office/drawing/2014/main" id="{192C8F41-B3A1-4247-A59C-3739EC0E8B0A}"/>
              </a:ext>
            </a:extLst>
          </p:cNvPr>
          <p:cNvSpPr/>
          <p:nvPr/>
        </p:nvSpPr>
        <p:spPr>
          <a:xfrm>
            <a:off x="4324348" y="2756858"/>
            <a:ext cx="7372352" cy="3278710"/>
          </a:xfrm>
          <a:prstGeom prst="roundRect">
            <a:avLst>
              <a:gd name="adj" fmla="val 1116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333" b="1"/>
          </a:p>
        </p:txBody>
      </p:sp>
      <p:sp>
        <p:nvSpPr>
          <p:cNvPr id="3" name="四角形: 角を丸くする 2">
            <a:extLst>
              <a:ext uri="{FF2B5EF4-FFF2-40B4-BE49-F238E27FC236}">
                <a16:creationId xmlns:a16="http://schemas.microsoft.com/office/drawing/2014/main" id="{CE0170FE-D165-4729-A69D-373301CFDED8}"/>
              </a:ext>
            </a:extLst>
          </p:cNvPr>
          <p:cNvSpPr/>
          <p:nvPr/>
        </p:nvSpPr>
        <p:spPr>
          <a:xfrm>
            <a:off x="4567323" y="3388788"/>
            <a:ext cx="2129855" cy="927759"/>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200" b="1">
                <a:solidFill>
                  <a:schemeClr val="tx1"/>
                </a:solidFill>
              </a:rPr>
              <a:t>従業員からの問い合わせ対応に時間がとられてしまって他の仕事が進まない！</a:t>
            </a:r>
            <a:endParaRPr lang="en-US" altLang="ja-JP" sz="1200" b="1">
              <a:solidFill>
                <a:schemeClr val="tx1"/>
              </a:solidFill>
            </a:endParaRPr>
          </a:p>
        </p:txBody>
      </p:sp>
      <p:sp>
        <p:nvSpPr>
          <p:cNvPr id="20" name="四角形: 角を丸くする 19">
            <a:extLst>
              <a:ext uri="{FF2B5EF4-FFF2-40B4-BE49-F238E27FC236}">
                <a16:creationId xmlns:a16="http://schemas.microsoft.com/office/drawing/2014/main" id="{4DF8C00D-003F-43BD-BE77-1E4C79023926}"/>
              </a:ext>
            </a:extLst>
          </p:cNvPr>
          <p:cNvSpPr/>
          <p:nvPr/>
        </p:nvSpPr>
        <p:spPr>
          <a:xfrm>
            <a:off x="4566099" y="4505445"/>
            <a:ext cx="2131079" cy="868243"/>
          </a:xfrm>
          <a:prstGeom prst="roundRect">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200" b="1">
                <a:solidFill>
                  <a:schemeClr val="tx1"/>
                </a:solidFill>
              </a:rPr>
              <a:t>情報セキュリティについてどこに相談すれば良いのかわからない･････</a:t>
            </a:r>
          </a:p>
        </p:txBody>
      </p:sp>
      <p:sp>
        <p:nvSpPr>
          <p:cNvPr id="4" name="矢印: 右 3">
            <a:extLst>
              <a:ext uri="{FF2B5EF4-FFF2-40B4-BE49-F238E27FC236}">
                <a16:creationId xmlns:a16="http://schemas.microsoft.com/office/drawing/2014/main" id="{9F6FEB6E-ADCA-438A-BDB6-560DDA73FA65}"/>
              </a:ext>
            </a:extLst>
          </p:cNvPr>
          <p:cNvSpPr/>
          <p:nvPr/>
        </p:nvSpPr>
        <p:spPr>
          <a:xfrm>
            <a:off x="6938928" y="4066497"/>
            <a:ext cx="542925" cy="342900"/>
          </a:xfrm>
          <a:prstGeom prst="rightArrow">
            <a:avLst>
              <a:gd name="adj1" fmla="val 27778"/>
              <a:gd name="adj2" fmla="val 50000"/>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p>
        </p:txBody>
      </p:sp>
      <p:sp>
        <p:nvSpPr>
          <p:cNvPr id="5" name="思考の吹き出し: 雲形 4">
            <a:extLst>
              <a:ext uri="{FF2B5EF4-FFF2-40B4-BE49-F238E27FC236}">
                <a16:creationId xmlns:a16="http://schemas.microsoft.com/office/drawing/2014/main" id="{00837F05-4657-44EC-9070-E1D486E12DF9}"/>
              </a:ext>
            </a:extLst>
          </p:cNvPr>
          <p:cNvSpPr/>
          <p:nvPr/>
        </p:nvSpPr>
        <p:spPr>
          <a:xfrm flipH="1">
            <a:off x="1055846" y="2900443"/>
            <a:ext cx="2873293" cy="1328879"/>
          </a:xfrm>
          <a:prstGeom prst="cloudCallout">
            <a:avLst>
              <a:gd name="adj1" fmla="val 7781"/>
              <a:gd name="adj2" fmla="val 78193"/>
            </a:avLst>
          </a:prstGeom>
          <a:solidFill>
            <a:schemeClr val="bg1"/>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1333" b="1">
                <a:solidFill>
                  <a:sysClr val="windowText" lastClr="000000"/>
                </a:solidFill>
              </a:rPr>
              <a:t>社内システム利用者</a:t>
            </a:r>
            <a:endParaRPr lang="en-US" altLang="ja-JP" sz="1333" b="1">
              <a:solidFill>
                <a:sysClr val="windowText" lastClr="000000"/>
              </a:solidFill>
            </a:endParaRPr>
          </a:p>
          <a:p>
            <a:pPr algn="ctr"/>
            <a:r>
              <a:rPr lang="ja-JP" altLang="en-US" sz="1333" b="1">
                <a:solidFill>
                  <a:sysClr val="windowText" lastClr="000000"/>
                </a:solidFill>
              </a:rPr>
              <a:t>からの問い合わせが</a:t>
            </a:r>
            <a:endParaRPr lang="en-US" altLang="ja-JP" sz="1333" b="1">
              <a:solidFill>
                <a:sysClr val="windowText" lastClr="000000"/>
              </a:solidFill>
            </a:endParaRPr>
          </a:p>
          <a:p>
            <a:pPr algn="ctr"/>
            <a:r>
              <a:rPr lang="ja-JP" altLang="en-US" sz="1333" b="1">
                <a:solidFill>
                  <a:sysClr val="windowText" lastClr="000000"/>
                </a:solidFill>
              </a:rPr>
              <a:t>多く大変！！</a:t>
            </a:r>
          </a:p>
        </p:txBody>
      </p:sp>
      <p:sp>
        <p:nvSpPr>
          <p:cNvPr id="6" name="テキスト ボックス 5">
            <a:extLst>
              <a:ext uri="{FF2B5EF4-FFF2-40B4-BE49-F238E27FC236}">
                <a16:creationId xmlns:a16="http://schemas.microsoft.com/office/drawing/2014/main" id="{E7EFD74E-5058-4CFD-B608-7B18EE0C6E89}"/>
              </a:ext>
            </a:extLst>
          </p:cNvPr>
          <p:cNvSpPr txBox="1"/>
          <p:nvPr/>
        </p:nvSpPr>
        <p:spPr>
          <a:xfrm>
            <a:off x="4402028" y="3056884"/>
            <a:ext cx="2528256" cy="297454"/>
          </a:xfrm>
          <a:prstGeom prst="rect">
            <a:avLst/>
          </a:prstGeom>
          <a:noFill/>
        </p:spPr>
        <p:txBody>
          <a:bodyPr wrap="none" rtlCol="0">
            <a:spAutoFit/>
          </a:bodyPr>
          <a:lstStyle/>
          <a:p>
            <a:r>
              <a:rPr lang="ja-JP" altLang="en-US" sz="1333" b="1"/>
              <a:t>≪情報システム担当者の悩み≫</a:t>
            </a:r>
          </a:p>
        </p:txBody>
      </p:sp>
      <p:sp>
        <p:nvSpPr>
          <p:cNvPr id="27" name="テキスト ボックス 26">
            <a:extLst>
              <a:ext uri="{FF2B5EF4-FFF2-40B4-BE49-F238E27FC236}">
                <a16:creationId xmlns:a16="http://schemas.microsoft.com/office/drawing/2014/main" id="{7E09AB33-E96C-40EE-A3B9-1993537B0F0B}"/>
              </a:ext>
            </a:extLst>
          </p:cNvPr>
          <p:cNvSpPr txBox="1"/>
          <p:nvPr/>
        </p:nvSpPr>
        <p:spPr>
          <a:xfrm>
            <a:off x="6131253" y="5429928"/>
            <a:ext cx="626454" cy="297454"/>
          </a:xfrm>
          <a:prstGeom prst="rect">
            <a:avLst/>
          </a:prstGeom>
          <a:noFill/>
        </p:spPr>
        <p:txBody>
          <a:bodyPr wrap="none" rtlCol="0">
            <a:spAutoFit/>
          </a:bodyPr>
          <a:lstStyle/>
          <a:p>
            <a:r>
              <a:rPr lang="en-US" altLang="ja-JP" sz="1333" b="1" err="1"/>
              <a:t>etc</a:t>
            </a:r>
            <a:r>
              <a:rPr lang="en-US" altLang="ja-JP" sz="1333" b="1"/>
              <a:t>…</a:t>
            </a:r>
            <a:endParaRPr lang="ja-JP" altLang="en-US" sz="1333" b="1"/>
          </a:p>
        </p:txBody>
      </p:sp>
      <p:sp>
        <p:nvSpPr>
          <p:cNvPr id="29" name="吹き出し: 角を丸めた四角形 28">
            <a:extLst>
              <a:ext uri="{FF2B5EF4-FFF2-40B4-BE49-F238E27FC236}">
                <a16:creationId xmlns:a16="http://schemas.microsoft.com/office/drawing/2014/main" id="{3C82A249-24DD-4174-AD6D-579BA4E40FC8}"/>
              </a:ext>
            </a:extLst>
          </p:cNvPr>
          <p:cNvSpPr/>
          <p:nvPr/>
        </p:nvSpPr>
        <p:spPr>
          <a:xfrm>
            <a:off x="8930286" y="4581205"/>
            <a:ext cx="2131078" cy="714136"/>
          </a:xfrm>
          <a:prstGeom prst="wedgeRoundRectCallout">
            <a:avLst>
              <a:gd name="adj1" fmla="val -63140"/>
              <a:gd name="adj2" fmla="val -13123"/>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200" b="1">
                <a:solidFill>
                  <a:schemeClr val="tx1"/>
                </a:solidFill>
              </a:rPr>
              <a:t>セキュリティの専門家が</a:t>
            </a:r>
            <a:endParaRPr lang="en-US" altLang="ja-JP" sz="1200" b="1">
              <a:solidFill>
                <a:schemeClr val="tx1"/>
              </a:solidFill>
            </a:endParaRPr>
          </a:p>
          <a:p>
            <a:r>
              <a:rPr lang="ja-JP" altLang="en-US" sz="1600" b="1">
                <a:solidFill>
                  <a:srgbClr val="CC0033"/>
                </a:solidFill>
              </a:rPr>
              <a:t>お悩みを解決！！</a:t>
            </a:r>
            <a:endParaRPr lang="en-US" altLang="ja-JP" sz="2400" b="1">
              <a:solidFill>
                <a:srgbClr val="CC0033"/>
              </a:solidFill>
            </a:endParaRPr>
          </a:p>
        </p:txBody>
      </p:sp>
      <p:sp>
        <p:nvSpPr>
          <p:cNvPr id="30" name="コンテンツ プレースホルダー 2">
            <a:extLst>
              <a:ext uri="{FF2B5EF4-FFF2-40B4-BE49-F238E27FC236}">
                <a16:creationId xmlns:a16="http://schemas.microsoft.com/office/drawing/2014/main" id="{B29F0D17-44F8-41F2-978A-CD3C5B462AB4}"/>
              </a:ext>
            </a:extLst>
          </p:cNvPr>
          <p:cNvSpPr txBox="1">
            <a:spLocks/>
          </p:cNvSpPr>
          <p:nvPr/>
        </p:nvSpPr>
        <p:spPr>
          <a:xfrm>
            <a:off x="315126" y="779075"/>
            <a:ext cx="11612875" cy="510571"/>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a:buNone/>
            </a:pPr>
            <a:r>
              <a:rPr lang="ja-JP" altLang="en-US" sz="1800" dirty="0"/>
              <a:t>セキュリティ</a:t>
            </a:r>
            <a:r>
              <a:rPr lang="en-US" altLang="ja-JP" sz="1800" dirty="0"/>
              <a:t>YOROZU</a:t>
            </a:r>
            <a:r>
              <a:rPr lang="ja-JP" altLang="en-US" sz="1800" dirty="0"/>
              <a:t>相談窓口では、セキュリティに関するご相談を受け付けています。</a:t>
            </a:r>
            <a:br>
              <a:rPr lang="ja-JP" altLang="en-US" sz="1800" dirty="0"/>
            </a:br>
            <a:r>
              <a:rPr lang="ja-JP" altLang="en-US" sz="1800" dirty="0"/>
              <a:t>ご契約いただいた企業の従業員の方であればどなたでも回数無制限でご利用いただけます。</a:t>
            </a:r>
          </a:p>
        </p:txBody>
      </p:sp>
      <p:pic>
        <p:nvPicPr>
          <p:cNvPr id="25" name="グラフィックス 24">
            <a:extLst>
              <a:ext uri="{FF2B5EF4-FFF2-40B4-BE49-F238E27FC236}">
                <a16:creationId xmlns:a16="http://schemas.microsoft.com/office/drawing/2014/main" id="{09C8CBE7-E542-4289-A2A1-990D3BBDA9F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47657" y="4694271"/>
            <a:ext cx="925463" cy="1015751"/>
          </a:xfrm>
          <a:prstGeom prst="rect">
            <a:avLst/>
          </a:prstGeom>
        </p:spPr>
      </p:pic>
      <p:pic>
        <p:nvPicPr>
          <p:cNvPr id="4098" name="Picture 2">
            <a:extLst>
              <a:ext uri="{FF2B5EF4-FFF2-40B4-BE49-F238E27FC236}">
                <a16:creationId xmlns:a16="http://schemas.microsoft.com/office/drawing/2014/main" id="{51ADEEC8-C078-9D74-4251-C347310C48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5846" y="4630281"/>
            <a:ext cx="2357914" cy="1267283"/>
          </a:xfrm>
          <a:prstGeom prst="rect">
            <a:avLst/>
          </a:prstGeom>
          <a:noFill/>
          <a:extLst>
            <a:ext uri="{909E8E84-426E-40DD-AFC4-6F175D3DCCD1}">
              <a14:hiddenFill xmlns:a14="http://schemas.microsoft.com/office/drawing/2010/main">
                <a:solidFill>
                  <a:srgbClr val="FFFFFF"/>
                </a:solidFill>
              </a14:hiddenFill>
            </a:ext>
          </a:extLst>
        </p:spPr>
      </p:pic>
      <p:sp>
        <p:nvSpPr>
          <p:cNvPr id="7" name="吹き出し: 角を丸めた四角形 6">
            <a:extLst>
              <a:ext uri="{FF2B5EF4-FFF2-40B4-BE49-F238E27FC236}">
                <a16:creationId xmlns:a16="http://schemas.microsoft.com/office/drawing/2014/main" id="{54BC535E-872F-E3E8-8D71-99AE934C7255}"/>
              </a:ext>
            </a:extLst>
          </p:cNvPr>
          <p:cNvSpPr/>
          <p:nvPr/>
        </p:nvSpPr>
        <p:spPr>
          <a:xfrm>
            <a:off x="7890292" y="3388788"/>
            <a:ext cx="3171072" cy="902797"/>
          </a:xfrm>
          <a:prstGeom prst="wedgeRoundRectCallout">
            <a:avLst>
              <a:gd name="adj1" fmla="val -32495"/>
              <a:gd name="adj2" fmla="val 80766"/>
              <a:gd name="adj3" fmla="val 16667"/>
            </a:avLst>
          </a:prstGeom>
          <a:solidFill>
            <a:schemeClr val="bg1"/>
          </a:solidFill>
          <a:ln w="38100">
            <a:solidFill>
              <a:srgbClr val="CC00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200" b="1" dirty="0">
                <a:solidFill>
                  <a:schemeClr val="tx1"/>
                </a:solidFill>
              </a:rPr>
              <a:t>セキュリティ</a:t>
            </a:r>
            <a:r>
              <a:rPr lang="en-US" altLang="ja-JP" sz="1200" b="1" dirty="0">
                <a:solidFill>
                  <a:schemeClr val="tx1"/>
                </a:solidFill>
              </a:rPr>
              <a:t>YOROZU</a:t>
            </a:r>
            <a:r>
              <a:rPr lang="ja-JP" altLang="en-US" sz="1200" b="1" dirty="0">
                <a:solidFill>
                  <a:schemeClr val="tx1"/>
                </a:solidFill>
              </a:rPr>
              <a:t>相談窓口では、</a:t>
            </a:r>
            <a:endParaRPr lang="en-US" altLang="ja-JP" sz="1200" b="1" dirty="0">
              <a:solidFill>
                <a:schemeClr val="tx1"/>
              </a:solidFill>
            </a:endParaRPr>
          </a:p>
          <a:p>
            <a:r>
              <a:rPr lang="ja-JP" altLang="en-US" sz="1200" b="1" dirty="0">
                <a:solidFill>
                  <a:schemeClr val="tx1"/>
                </a:solidFill>
              </a:rPr>
              <a:t>情報システム担当者さまに代わり、利用者さまからの</a:t>
            </a:r>
            <a:r>
              <a:rPr lang="ja-JP" altLang="en-US" sz="1867" b="1" dirty="0">
                <a:solidFill>
                  <a:srgbClr val="CC0033"/>
                </a:solidFill>
              </a:rPr>
              <a:t>直接の相談も</a:t>
            </a:r>
            <a:r>
              <a:rPr lang="en-US" altLang="ja-JP" sz="1867" b="1" dirty="0">
                <a:solidFill>
                  <a:srgbClr val="CC0033"/>
                </a:solidFill>
              </a:rPr>
              <a:t>OK</a:t>
            </a:r>
          </a:p>
        </p:txBody>
      </p:sp>
    </p:spTree>
    <p:extLst>
      <p:ext uri="{BB962C8B-B14F-4D97-AF65-F5344CB8AC3E}">
        <p14:creationId xmlns:p14="http://schemas.microsoft.com/office/powerpoint/2010/main" val="199659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265B034-DC1B-4A07-86B4-BB5903B78813}"/>
              </a:ext>
            </a:extLst>
          </p:cNvPr>
          <p:cNvSpPr>
            <a:spLocks noGrp="1"/>
          </p:cNvSpPr>
          <p:nvPr>
            <p:ph type="title"/>
          </p:nvPr>
        </p:nvSpPr>
        <p:spPr/>
        <p:txBody>
          <a:bodyPr/>
          <a:lstStyle/>
          <a:p>
            <a:r>
              <a:rPr lang="ja-JP" altLang="en-US" sz="2933"/>
              <a:t>（参考）提供条件</a:t>
            </a:r>
          </a:p>
        </p:txBody>
      </p:sp>
      <p:sp>
        <p:nvSpPr>
          <p:cNvPr id="7" name="コンテンツ プレースホルダー 4">
            <a:extLst>
              <a:ext uri="{FF2B5EF4-FFF2-40B4-BE49-F238E27FC236}">
                <a16:creationId xmlns:a16="http://schemas.microsoft.com/office/drawing/2014/main" id="{CB4EB814-97AC-465B-909D-EC15E75A1551}"/>
              </a:ext>
            </a:extLst>
          </p:cNvPr>
          <p:cNvSpPr>
            <a:spLocks noGrp="1"/>
          </p:cNvSpPr>
          <p:nvPr>
            <p:ph idx="1"/>
          </p:nvPr>
        </p:nvSpPr>
        <p:spPr>
          <a:xfrm>
            <a:off x="363060" y="925762"/>
            <a:ext cx="11306426" cy="4735543"/>
          </a:xfrm>
        </p:spPr>
        <p:txBody>
          <a:bodyPr>
            <a:normAutofit/>
          </a:bodyPr>
          <a:lstStyle/>
          <a:p>
            <a:pPr marL="304815" indent="-304815">
              <a:buFont typeface="Arial" panose="020B0604020202020204" pitchFamily="34" charset="0"/>
              <a:buChar char="•"/>
            </a:pPr>
            <a:r>
              <a:rPr lang="en-US" altLang="ja-JP" sz="1467"/>
              <a:t>Web</a:t>
            </a:r>
            <a:r>
              <a:rPr lang="ja-JP" altLang="en-US" sz="1467"/>
              <a:t>フィルタリング機能は、セキュリティヘルスチェックレポート（</a:t>
            </a:r>
            <a:r>
              <a:rPr lang="en-US" altLang="ja-JP" sz="1467"/>
              <a:t>ID</a:t>
            </a:r>
            <a:r>
              <a:rPr lang="ja-JP" altLang="en-US" sz="1467"/>
              <a:t>追加）をご契約のお客さまのみお申し込み可能です。数量については、セキュリティヘルスチェックレポート（</a:t>
            </a:r>
            <a:r>
              <a:rPr lang="en-US" altLang="ja-JP" sz="1467"/>
              <a:t>ID</a:t>
            </a:r>
            <a:r>
              <a:rPr lang="ja-JP" altLang="en-US" sz="1467"/>
              <a:t>追加）と同じ数量になります。こちらのオプションをお申込みの場合、基本メニューの</a:t>
            </a:r>
            <a:r>
              <a:rPr lang="en-US" altLang="ja-JP" sz="1467"/>
              <a:t>5ID</a:t>
            </a:r>
            <a:r>
              <a:rPr lang="ja-JP" altLang="en-US" sz="1467"/>
              <a:t>にも</a:t>
            </a:r>
            <a:r>
              <a:rPr lang="en-US" altLang="ja-JP" sz="1467"/>
              <a:t>Web</a:t>
            </a:r>
            <a:r>
              <a:rPr lang="ja-JP" altLang="en-US" sz="1467"/>
              <a:t>フィルタリング機能が有効になります。</a:t>
            </a:r>
            <a:endParaRPr lang="en-US" altLang="ja-JP" sz="1467"/>
          </a:p>
          <a:p>
            <a:pPr marL="304815" indent="-304815">
              <a:buFont typeface="Arial" panose="020B0604020202020204" pitchFamily="34" charset="0"/>
              <a:buChar char="•"/>
            </a:pPr>
            <a:r>
              <a:rPr lang="ja-JP" altLang="en-US" sz="1467"/>
              <a:t>セキュリティヘルスチェックレポート</a:t>
            </a:r>
            <a:r>
              <a:rPr lang="en-US" altLang="ja-JP" sz="1467"/>
              <a:t>/Web</a:t>
            </a:r>
            <a:r>
              <a:rPr lang="ja-JP" altLang="en-US" sz="1467"/>
              <a:t>フィルタリング機能をご利用いただく場合、</a:t>
            </a:r>
            <a:r>
              <a:rPr lang="en-US" altLang="ja-JP" sz="1467"/>
              <a:t>Windows</a:t>
            </a:r>
            <a:r>
              <a:rPr lang="ja-JP" altLang="en-US" sz="1467"/>
              <a:t> </a:t>
            </a:r>
            <a:r>
              <a:rPr lang="en-US" altLang="ja-JP" sz="1467"/>
              <a:t>OS</a:t>
            </a:r>
            <a:r>
              <a:rPr lang="ja-JP" altLang="en-US" sz="1467"/>
              <a:t>端末のみを対象とし、お客さまにて専用のソフトウェアをインストールしていただくことが前提となります。</a:t>
            </a:r>
          </a:p>
          <a:p>
            <a:pPr marL="304815" indent="-304815">
              <a:buFont typeface="Arial" panose="020B0604020202020204" pitchFamily="34" charset="0"/>
              <a:buChar char="•"/>
            </a:pPr>
            <a:r>
              <a:rPr lang="ja-JP" altLang="en-US" sz="1467">
                <a:solidFill>
                  <a:schemeClr val="tx1"/>
                </a:solidFill>
              </a:rPr>
              <a:t>セキュリティチケットオプションをご利用される場合は、必ず基本メニューのご契約が必要となります。</a:t>
            </a:r>
            <a:endParaRPr lang="en-US" altLang="ja-JP" sz="1467">
              <a:solidFill>
                <a:schemeClr val="tx1"/>
              </a:solidFill>
            </a:endParaRPr>
          </a:p>
          <a:p>
            <a:pPr marL="304815" indent="-304815">
              <a:buFont typeface="Arial" panose="020B0604020202020204" pitchFamily="34" charset="0"/>
              <a:buChar char="•"/>
            </a:pPr>
            <a:r>
              <a:rPr lang="ja-JP" altLang="en-US" sz="1467">
                <a:solidFill>
                  <a:schemeClr val="tx1"/>
                </a:solidFill>
              </a:rPr>
              <a:t>セキュリティチケットは一括払いのみの対応となり、一括払い後の払い戻しは出来ません。</a:t>
            </a:r>
          </a:p>
          <a:p>
            <a:pPr marL="304815" indent="-304815">
              <a:buFont typeface="Arial" panose="020B0604020202020204" pitchFamily="34" charset="0"/>
              <a:buChar char="•"/>
            </a:pPr>
            <a:r>
              <a:rPr lang="ja-JP" altLang="en-US" sz="1467">
                <a:solidFill>
                  <a:schemeClr val="tx1"/>
                </a:solidFill>
              </a:rPr>
              <a:t>ライセンスサービスをセキュリティチケットで購入する場合</a:t>
            </a:r>
          </a:p>
          <a:p>
            <a:r>
              <a:rPr lang="ja-JP" altLang="en-US" sz="1467">
                <a:solidFill>
                  <a:schemeClr val="tx1"/>
                </a:solidFill>
              </a:rPr>
              <a:t>　　→ライセンスは増減可</a:t>
            </a:r>
            <a:r>
              <a:rPr lang="en-US" altLang="ja-JP" sz="1467">
                <a:solidFill>
                  <a:schemeClr val="tx1"/>
                </a:solidFill>
              </a:rPr>
              <a:t>(</a:t>
            </a:r>
            <a:r>
              <a:rPr lang="ja-JP" altLang="en-US" sz="1467">
                <a:solidFill>
                  <a:schemeClr val="tx1"/>
                </a:solidFill>
              </a:rPr>
              <a:t>追加ライセンスは購入日～現契約の契約終了日まで</a:t>
            </a:r>
            <a:r>
              <a:rPr lang="en-US" altLang="ja-JP" sz="1467">
                <a:solidFill>
                  <a:schemeClr val="tx1"/>
                </a:solidFill>
              </a:rPr>
              <a:t>)</a:t>
            </a:r>
          </a:p>
          <a:p>
            <a:r>
              <a:rPr lang="ja-JP" altLang="en-US" sz="1467">
                <a:solidFill>
                  <a:schemeClr val="tx1"/>
                </a:solidFill>
              </a:rPr>
              <a:t>　　</a:t>
            </a:r>
            <a:r>
              <a:rPr lang="en-US" altLang="ja-JP" sz="1467">
                <a:solidFill>
                  <a:schemeClr val="tx1"/>
                </a:solidFill>
              </a:rPr>
              <a:t>※</a:t>
            </a:r>
            <a:r>
              <a:rPr lang="ja-JP" altLang="en-US" sz="1467">
                <a:solidFill>
                  <a:schemeClr val="tx1"/>
                </a:solidFill>
              </a:rPr>
              <a:t>ライセンス追加の際はサービスごとの最低購入数以上でのお申込みとなります。</a:t>
            </a:r>
          </a:p>
          <a:p>
            <a:r>
              <a:rPr lang="ja-JP" altLang="en-US" sz="1467">
                <a:solidFill>
                  <a:schemeClr val="tx1"/>
                </a:solidFill>
              </a:rPr>
              <a:t>　　</a:t>
            </a:r>
            <a:r>
              <a:rPr lang="en-US" altLang="ja-JP" sz="1467">
                <a:solidFill>
                  <a:schemeClr val="tx1"/>
                </a:solidFill>
              </a:rPr>
              <a:t>※</a:t>
            </a:r>
            <a:r>
              <a:rPr lang="ja-JP" altLang="en-US" sz="1467">
                <a:solidFill>
                  <a:schemeClr val="tx1"/>
                </a:solidFill>
              </a:rPr>
              <a:t>セキュリティ</a:t>
            </a:r>
            <a:r>
              <a:rPr lang="en-US" altLang="ja-JP" sz="1467">
                <a:solidFill>
                  <a:schemeClr val="tx1"/>
                </a:solidFill>
              </a:rPr>
              <a:t>YOROZU</a:t>
            </a:r>
            <a:r>
              <a:rPr lang="ja-JP" altLang="en-US" sz="1467">
                <a:solidFill>
                  <a:schemeClr val="tx1"/>
                </a:solidFill>
              </a:rPr>
              <a:t>相談契約途中でライセンス数を削減する場合、セキュリティチケットの払い戻しは出来ません。</a:t>
            </a:r>
          </a:p>
        </p:txBody>
      </p:sp>
    </p:spTree>
    <p:extLst>
      <p:ext uri="{BB962C8B-B14F-4D97-AF65-F5344CB8AC3E}">
        <p14:creationId xmlns:p14="http://schemas.microsoft.com/office/powerpoint/2010/main" val="16951815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265B034-DC1B-4A07-86B4-BB5903B78813}"/>
              </a:ext>
            </a:extLst>
          </p:cNvPr>
          <p:cNvSpPr>
            <a:spLocks noGrp="1"/>
          </p:cNvSpPr>
          <p:nvPr>
            <p:ph type="title"/>
          </p:nvPr>
        </p:nvSpPr>
        <p:spPr>
          <a:xfrm>
            <a:off x="297867" y="244204"/>
            <a:ext cx="10515600" cy="422300"/>
          </a:xfrm>
        </p:spPr>
        <p:txBody>
          <a:bodyPr/>
          <a:lstStyle/>
          <a:p>
            <a:r>
              <a:rPr lang="ja-JP" altLang="en-US" sz="2933"/>
              <a:t>（参考）注意事項</a:t>
            </a:r>
            <a:endParaRPr lang="ja-JP" altLang="en-US" sz="2933">
              <a:solidFill>
                <a:srgbClr val="FF0000"/>
              </a:solidFill>
            </a:endParaRPr>
          </a:p>
        </p:txBody>
      </p:sp>
      <p:sp>
        <p:nvSpPr>
          <p:cNvPr id="7" name="コンテンツ プレースホルダー 4">
            <a:extLst>
              <a:ext uri="{FF2B5EF4-FFF2-40B4-BE49-F238E27FC236}">
                <a16:creationId xmlns:a16="http://schemas.microsoft.com/office/drawing/2014/main" id="{CB4EB814-97AC-465B-909D-EC15E75A1551}"/>
              </a:ext>
            </a:extLst>
          </p:cNvPr>
          <p:cNvSpPr>
            <a:spLocks noGrp="1"/>
          </p:cNvSpPr>
          <p:nvPr>
            <p:ph idx="1"/>
          </p:nvPr>
        </p:nvSpPr>
        <p:spPr>
          <a:xfrm>
            <a:off x="128536" y="901876"/>
            <a:ext cx="11928001" cy="5820778"/>
          </a:xfrm>
        </p:spPr>
        <p:txBody>
          <a:bodyPr>
            <a:normAutofit/>
          </a:bodyPr>
          <a:lstStyle/>
          <a:p>
            <a:pPr marL="304815" indent="-304815">
              <a:lnSpc>
                <a:spcPct val="100000"/>
              </a:lnSpc>
              <a:spcBef>
                <a:spcPts val="400"/>
              </a:spcBef>
              <a:buFont typeface="Arial" panose="020B0604020202020204" pitchFamily="34" charset="0"/>
              <a:buChar char="•"/>
            </a:pPr>
            <a:r>
              <a:rPr lang="ja-JP" altLang="en-US" sz="1467" dirty="0"/>
              <a:t>契約者は、本サービスの利用にあたり、専用ソフトウェアをインストールした端末のログ情報等（端末内のファイルの実行ログ、</a:t>
            </a:r>
            <a:r>
              <a:rPr lang="en-US" altLang="ja-JP" sz="1467" dirty="0"/>
              <a:t>Web</a:t>
            </a:r>
            <a:r>
              <a:rPr lang="ja-JP" altLang="en-US" sz="1467" dirty="0"/>
              <a:t>アクセスログ等）を当社の指定するサーバへ送信することについて、承諾するものとします。</a:t>
            </a:r>
          </a:p>
          <a:p>
            <a:pPr marL="304815" indent="-304815">
              <a:lnSpc>
                <a:spcPct val="100000"/>
              </a:lnSpc>
              <a:spcBef>
                <a:spcPts val="400"/>
              </a:spcBef>
              <a:buFont typeface="Arial" panose="020B0604020202020204" pitchFamily="34" charset="0"/>
              <a:buChar char="•"/>
            </a:pPr>
            <a:r>
              <a:rPr lang="ja-JP" altLang="en-US" sz="1467" dirty="0"/>
              <a:t>この時契約者は、端末を操作する従業員等へ、上記内容について説明し承諾を得る義務を負うものとします。当社は、専用ソフトウェアのインストールをもって、従業員等への承諾を得られたものと判断します。</a:t>
            </a:r>
          </a:p>
          <a:p>
            <a:pPr marL="304815" indent="-304815">
              <a:lnSpc>
                <a:spcPct val="100000"/>
              </a:lnSpc>
              <a:spcBef>
                <a:spcPts val="400"/>
              </a:spcBef>
              <a:buFont typeface="Arial" panose="020B0604020202020204" pitchFamily="34" charset="0"/>
              <a:buChar char="•"/>
            </a:pPr>
            <a:r>
              <a:rPr lang="ja-JP" altLang="en-US" sz="1467" dirty="0"/>
              <a:t>セキュリティ</a:t>
            </a:r>
            <a:r>
              <a:rPr lang="en-US" altLang="ja-JP" sz="1467" dirty="0"/>
              <a:t>YOROZU</a:t>
            </a:r>
            <a:r>
              <a:rPr lang="ja-JP" altLang="en-US" sz="1467" dirty="0"/>
              <a:t>相談窓口は、相談への回答内容や、セキュリティ上の問題が解決することを保証するものではありません。</a:t>
            </a:r>
          </a:p>
          <a:p>
            <a:pPr marL="304815" indent="-304815">
              <a:lnSpc>
                <a:spcPct val="100000"/>
              </a:lnSpc>
              <a:spcBef>
                <a:spcPts val="400"/>
              </a:spcBef>
              <a:buFont typeface="Arial" panose="020B0604020202020204" pitchFamily="34" charset="0"/>
              <a:buChar char="•"/>
            </a:pPr>
            <a:r>
              <a:rPr lang="ja-JP" altLang="en-US" sz="1467" dirty="0"/>
              <a:t>セキュリティヘルスチェックレポートの内容について保証するものではありません。</a:t>
            </a:r>
          </a:p>
          <a:p>
            <a:pPr marL="304815" indent="-304815">
              <a:lnSpc>
                <a:spcPct val="100000"/>
              </a:lnSpc>
              <a:spcBef>
                <a:spcPts val="400"/>
              </a:spcBef>
              <a:buFont typeface="Arial" panose="020B0604020202020204" pitchFamily="34" charset="0"/>
              <a:buChar char="•"/>
            </a:pPr>
            <a:r>
              <a:rPr lang="ja-JP" altLang="en-US" sz="1467" dirty="0"/>
              <a:t>専用ソフトウェアによるログ情報等の送信について、インターネットの特性上内容に欠損が生じる場合があります。</a:t>
            </a:r>
            <a:endParaRPr lang="en-US" altLang="ja-JP" sz="1467" dirty="0"/>
          </a:p>
          <a:p>
            <a:pPr marL="304815" indent="-304815">
              <a:lnSpc>
                <a:spcPct val="100000"/>
              </a:lnSpc>
              <a:spcBef>
                <a:spcPts val="400"/>
              </a:spcBef>
              <a:buFont typeface="Arial" panose="020B0604020202020204" pitchFamily="34" charset="0"/>
              <a:buChar char="•"/>
            </a:pPr>
            <a:r>
              <a:rPr lang="ja-JP" altLang="en-US" sz="1467" dirty="0"/>
              <a:t>相談への回答やヘルスチェックレポートに含まれるセキュリティ改善提案の実施にあたっては契約者自身の判断で行っていただくものとし、その結果契約者又は第三者に損害が生じたとしても、当社の重大な過失である場合を除き、当社はその責任を負いません。</a:t>
            </a:r>
            <a:endParaRPr lang="en-US" altLang="ja-JP" sz="1467" dirty="0"/>
          </a:p>
          <a:p>
            <a:pPr marL="304815" indent="-304815">
              <a:lnSpc>
                <a:spcPct val="100000"/>
              </a:lnSpc>
              <a:spcBef>
                <a:spcPts val="400"/>
              </a:spcBef>
              <a:buFont typeface="Arial" panose="020B0604020202020204" pitchFamily="34" charset="0"/>
              <a:buChar char="•"/>
            </a:pPr>
            <a:r>
              <a:rPr lang="ja-JP" altLang="en-US" sz="1467" dirty="0"/>
              <a:t>当社に送信された端末操作ログ情報、端末インベントリ情報、お問い合わせ内容等について、当社が本サービスの改善、新機能</a:t>
            </a:r>
            <a:r>
              <a:rPr lang="en-US" altLang="ja-JP" sz="1467" dirty="0"/>
              <a:t>/</a:t>
            </a:r>
            <a:r>
              <a:rPr lang="ja-JP" altLang="en-US" sz="1467" dirty="0"/>
              <a:t>新サービスの開発、本サービスのメールマガジン等によるセキュリティ脅威情報の提供、契約者または契約者以外への当社またはグループ会社のサービス等のご提案にあたり、参考材料として利用することがあります。 </a:t>
            </a:r>
          </a:p>
          <a:p>
            <a:pPr marL="304815" indent="-304815">
              <a:lnSpc>
                <a:spcPct val="100000"/>
              </a:lnSpc>
              <a:spcBef>
                <a:spcPts val="400"/>
              </a:spcBef>
              <a:buFont typeface="Arial" panose="020B0604020202020204" pitchFamily="34" charset="0"/>
              <a:buChar char="•"/>
            </a:pPr>
            <a:r>
              <a:rPr lang="ja-JP" altLang="en-US" sz="1467" dirty="0"/>
              <a:t>上記情報について、複数の契約者に関する情報から集計して得られる統計データに関して、当社が公表を目的としたセキュリティ統計情報の作成、当社またはグループ会社のサービス等のご提案のために利用することがあります。また、統計データに関する権利は当社に帰属するものとします。 </a:t>
            </a:r>
          </a:p>
          <a:p>
            <a:pPr marL="304815" indent="-304815">
              <a:lnSpc>
                <a:spcPct val="100000"/>
              </a:lnSpc>
              <a:spcBef>
                <a:spcPts val="400"/>
              </a:spcBef>
              <a:buFont typeface="Arial" panose="020B0604020202020204" pitchFamily="34" charset="0"/>
              <a:buChar char="•"/>
            </a:pPr>
            <a:r>
              <a:rPr lang="ja-JP" altLang="en-US" sz="1467" dirty="0"/>
              <a:t>契約者は、本サービスの利用にあたり、専用ソフトウェアをインストールした端末を利用する従業員等にかかるデータの収集等（当社による上記の利用を含みます）にあたっては、個人情報保護法その他法令を遵守するものとします。</a:t>
            </a:r>
          </a:p>
        </p:txBody>
      </p:sp>
    </p:spTree>
    <p:extLst>
      <p:ext uri="{BB962C8B-B14F-4D97-AF65-F5344CB8AC3E}">
        <p14:creationId xmlns:p14="http://schemas.microsoft.com/office/powerpoint/2010/main" val="11233221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265B034-DC1B-4A07-86B4-BB5903B78813}"/>
              </a:ext>
            </a:extLst>
          </p:cNvPr>
          <p:cNvSpPr>
            <a:spLocks noGrp="1"/>
          </p:cNvSpPr>
          <p:nvPr>
            <p:ph type="title"/>
          </p:nvPr>
        </p:nvSpPr>
        <p:spPr/>
        <p:txBody>
          <a:bodyPr/>
          <a:lstStyle/>
          <a:p>
            <a:r>
              <a:rPr lang="ja-JP" altLang="en-US" sz="2933"/>
              <a:t>（参考）その他注意事項</a:t>
            </a:r>
          </a:p>
        </p:txBody>
      </p:sp>
      <p:sp>
        <p:nvSpPr>
          <p:cNvPr id="4" name="コンテンツ プレースホルダー 3">
            <a:extLst>
              <a:ext uri="{FF2B5EF4-FFF2-40B4-BE49-F238E27FC236}">
                <a16:creationId xmlns:a16="http://schemas.microsoft.com/office/drawing/2014/main" id="{3EE4975D-EDD2-4405-FF44-88B91F0B8EC6}"/>
              </a:ext>
            </a:extLst>
          </p:cNvPr>
          <p:cNvSpPr>
            <a:spLocks noGrp="1"/>
          </p:cNvSpPr>
          <p:nvPr>
            <p:ph idx="1"/>
          </p:nvPr>
        </p:nvSpPr>
        <p:spPr/>
        <p:txBody>
          <a:bodyPr>
            <a:normAutofit/>
          </a:bodyPr>
          <a:lstStyle/>
          <a:p>
            <a:pPr marL="304815" indent="-304815">
              <a:buFont typeface="Arial" panose="020B0604020202020204" pitchFamily="34" charset="0"/>
              <a:buChar char="•"/>
            </a:pPr>
            <a:r>
              <a:rPr lang="ja-JP" altLang="en-US" sz="1467"/>
              <a:t>セキュリティヘルスチェックレポートの提供は月次提供（翌月</a:t>
            </a:r>
            <a:r>
              <a:rPr lang="en-US" altLang="ja-JP" sz="1467"/>
              <a:t>5</a:t>
            </a:r>
            <a:r>
              <a:rPr lang="ja-JP" altLang="en-US" sz="1467"/>
              <a:t>営業日までに提供）となります。</a:t>
            </a:r>
          </a:p>
          <a:p>
            <a:pPr marL="304815" indent="-304815">
              <a:buFont typeface="Arial" panose="020B0604020202020204" pitchFamily="34" charset="0"/>
              <a:buChar char="•"/>
            </a:pPr>
            <a:r>
              <a:rPr lang="ja-JP" altLang="en-US" sz="1467"/>
              <a:t>セキュリティヘルスチェックレポートのデータ収集において、</a:t>
            </a:r>
            <a:r>
              <a:rPr lang="en-US" altLang="ja-JP" sz="1467"/>
              <a:t>1</a:t>
            </a:r>
            <a:r>
              <a:rPr lang="ja-JP" altLang="en-US" sz="1467"/>
              <a:t>日のデータアップロード量は最大 </a:t>
            </a:r>
            <a:r>
              <a:rPr lang="en-US" altLang="ja-JP" sz="1467"/>
              <a:t>1MB/</a:t>
            </a:r>
            <a:r>
              <a:rPr lang="ja-JP" altLang="en-US" sz="1467"/>
              <a:t>台となります。</a:t>
            </a:r>
          </a:p>
          <a:p>
            <a:pPr marL="304815" indent="-304815">
              <a:buFont typeface="Arial" panose="020B0604020202020204" pitchFamily="34" charset="0"/>
              <a:buChar char="•"/>
            </a:pPr>
            <a:r>
              <a:rPr lang="ja-JP" altLang="en-US" sz="1467"/>
              <a:t>セキュリティヘルスチェックレポート（</a:t>
            </a:r>
            <a:r>
              <a:rPr lang="en-US" altLang="ja-JP" sz="1467"/>
              <a:t>ID</a:t>
            </a:r>
            <a:r>
              <a:rPr lang="ja-JP" altLang="en-US" sz="1467"/>
              <a:t>追加）は、最低</a:t>
            </a:r>
            <a:r>
              <a:rPr lang="en-US" altLang="ja-JP" sz="1467"/>
              <a:t>10ID</a:t>
            </a:r>
            <a:r>
              <a:rPr lang="ja-JP" altLang="en-US" sz="1467"/>
              <a:t>から</a:t>
            </a:r>
            <a:r>
              <a:rPr lang="en-US" altLang="ja-JP" sz="1467"/>
              <a:t>1ID</a:t>
            </a:r>
            <a:r>
              <a:rPr lang="ja-JP" altLang="en-US" sz="1467"/>
              <a:t>単位でお申し込みいただけます。</a:t>
            </a:r>
            <a:endParaRPr lang="en-US" altLang="ja-JP" sz="1467"/>
          </a:p>
          <a:p>
            <a:pPr marL="304815" indent="-304815">
              <a:buFont typeface="Arial" panose="020B0604020202020204" pitchFamily="34" charset="0"/>
              <a:buChar char="•"/>
            </a:pPr>
            <a:r>
              <a:rPr lang="ja-JP" altLang="en-US" sz="1467"/>
              <a:t>利用開始月の月額料金は無料です。ただし、利用初月に解約となった場合は、</a:t>
            </a:r>
            <a:r>
              <a:rPr lang="en-US" altLang="ja-JP" sz="1467"/>
              <a:t>1</a:t>
            </a:r>
            <a:r>
              <a:rPr lang="ja-JP" altLang="en-US" sz="1467"/>
              <a:t>カ月分の利用料をいただきます。</a:t>
            </a:r>
            <a:endParaRPr lang="en-US" altLang="ja-JP" sz="1467"/>
          </a:p>
          <a:p>
            <a:pPr marL="304815" indent="-304815">
              <a:buFont typeface="Arial" panose="020B0604020202020204" pitchFamily="34" charset="0"/>
              <a:buChar char="•"/>
            </a:pPr>
            <a:r>
              <a:rPr lang="ja-JP" altLang="en-US" sz="1467">
                <a:solidFill>
                  <a:schemeClr val="tx1"/>
                </a:solidFill>
              </a:rPr>
              <a:t>本サービスは、最低利用期間はありません。（セキュリティチケットオプションをご利用される場合はこの限りではありません）</a:t>
            </a:r>
          </a:p>
          <a:p>
            <a:endParaRPr lang="ja-JP" altLang="en-US" sz="1467" b="1"/>
          </a:p>
        </p:txBody>
      </p:sp>
    </p:spTree>
    <p:extLst>
      <p:ext uri="{BB962C8B-B14F-4D97-AF65-F5344CB8AC3E}">
        <p14:creationId xmlns:p14="http://schemas.microsoft.com/office/powerpoint/2010/main" val="11912164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265B034-DC1B-4A07-86B4-BB5903B78813}"/>
              </a:ext>
            </a:extLst>
          </p:cNvPr>
          <p:cNvSpPr>
            <a:spLocks noGrp="1"/>
          </p:cNvSpPr>
          <p:nvPr>
            <p:ph type="title"/>
          </p:nvPr>
        </p:nvSpPr>
        <p:spPr/>
        <p:txBody>
          <a:bodyPr/>
          <a:lstStyle/>
          <a:p>
            <a:r>
              <a:rPr lang="ja-JP" altLang="en-US" sz="2933"/>
              <a:t>（参考）オプション機能のご契約例</a:t>
            </a:r>
          </a:p>
        </p:txBody>
      </p:sp>
      <p:graphicFrame>
        <p:nvGraphicFramePr>
          <p:cNvPr id="6" name="表 7">
            <a:extLst>
              <a:ext uri="{FF2B5EF4-FFF2-40B4-BE49-F238E27FC236}">
                <a16:creationId xmlns:a16="http://schemas.microsoft.com/office/drawing/2014/main" id="{D877B075-B3C4-B5A3-9DCA-B89C98CA1A9A}"/>
              </a:ext>
            </a:extLst>
          </p:cNvPr>
          <p:cNvGraphicFramePr>
            <a:graphicFrameLocks noGrp="1"/>
          </p:cNvGraphicFramePr>
          <p:nvPr>
            <p:ph idx="1"/>
            <p:extLst>
              <p:ext uri="{D42A27DB-BD31-4B8C-83A1-F6EECF244321}">
                <p14:modId xmlns:p14="http://schemas.microsoft.com/office/powerpoint/2010/main" val="3928074913"/>
              </p:ext>
            </p:extLst>
          </p:nvPr>
        </p:nvGraphicFramePr>
        <p:xfrm>
          <a:off x="263526" y="4186449"/>
          <a:ext cx="11774504" cy="1571207"/>
        </p:xfrm>
        <a:graphic>
          <a:graphicData uri="http://schemas.openxmlformats.org/drawingml/2006/table">
            <a:tbl>
              <a:tblPr firstRow="1" bandRow="1">
                <a:tableStyleId>{5C22544A-7EE6-4342-B048-85BDC9FD1C3A}</a:tableStyleId>
              </a:tblPr>
              <a:tblGrid>
                <a:gridCol w="4688987">
                  <a:extLst>
                    <a:ext uri="{9D8B030D-6E8A-4147-A177-3AD203B41FA5}">
                      <a16:colId xmlns:a16="http://schemas.microsoft.com/office/drawing/2014/main" val="3848047213"/>
                    </a:ext>
                  </a:extLst>
                </a:gridCol>
                <a:gridCol w="3476047">
                  <a:extLst>
                    <a:ext uri="{9D8B030D-6E8A-4147-A177-3AD203B41FA5}">
                      <a16:colId xmlns:a16="http://schemas.microsoft.com/office/drawing/2014/main" val="2049470656"/>
                    </a:ext>
                  </a:extLst>
                </a:gridCol>
                <a:gridCol w="539759">
                  <a:extLst>
                    <a:ext uri="{9D8B030D-6E8A-4147-A177-3AD203B41FA5}">
                      <a16:colId xmlns:a16="http://schemas.microsoft.com/office/drawing/2014/main" val="161478670"/>
                    </a:ext>
                  </a:extLst>
                </a:gridCol>
                <a:gridCol w="3069711">
                  <a:extLst>
                    <a:ext uri="{9D8B030D-6E8A-4147-A177-3AD203B41FA5}">
                      <a16:colId xmlns:a16="http://schemas.microsoft.com/office/drawing/2014/main" val="3574477239"/>
                    </a:ext>
                  </a:extLst>
                </a:gridCol>
              </a:tblGrid>
              <a:tr h="304800">
                <a:tc>
                  <a:txBody>
                    <a:bodyPr/>
                    <a:lstStyle/>
                    <a:p>
                      <a:endParaRPr kumimoji="1" lang="ja-JP" altLang="en-US" sz="1600"/>
                    </a:p>
                  </a:txBody>
                  <a:tcPr marL="60960" marR="60960" marT="30480" marB="30480"/>
                </a:tc>
                <a:tc>
                  <a:txBody>
                    <a:bodyPr/>
                    <a:lstStyle/>
                    <a:p>
                      <a:r>
                        <a:rPr kumimoji="1" lang="ja-JP" altLang="en-US" sz="1600"/>
                        <a:t>単価</a:t>
                      </a:r>
                    </a:p>
                  </a:txBody>
                  <a:tcPr marL="60960" marR="60960" marT="30480" marB="30480"/>
                </a:tc>
                <a:tc>
                  <a:txBody>
                    <a:bodyPr/>
                    <a:lstStyle/>
                    <a:p>
                      <a:r>
                        <a:rPr kumimoji="1" lang="ja-JP" altLang="en-US" sz="1600"/>
                        <a:t>数量</a:t>
                      </a:r>
                    </a:p>
                  </a:txBody>
                  <a:tcPr marL="60960" marR="60960" marT="30480" marB="30480"/>
                </a:tc>
                <a:tc>
                  <a:txBody>
                    <a:bodyPr/>
                    <a:lstStyle/>
                    <a:p>
                      <a:r>
                        <a:rPr kumimoji="1" lang="ja-JP" altLang="en-US" sz="1600"/>
                        <a:t>料金</a:t>
                      </a:r>
                    </a:p>
                  </a:txBody>
                  <a:tcPr marL="60960" marR="60960" marT="30480" marB="30480"/>
                </a:tc>
                <a:extLst>
                  <a:ext uri="{0D108BD9-81ED-4DB2-BD59-A6C34878D82A}">
                    <a16:rowId xmlns:a16="http://schemas.microsoft.com/office/drawing/2014/main" val="1851688294"/>
                  </a:ext>
                </a:extLst>
              </a:tr>
              <a:tr h="304800">
                <a:tc>
                  <a:txBody>
                    <a:bodyPr/>
                    <a:lstStyle/>
                    <a:p>
                      <a:r>
                        <a:rPr kumimoji="1" lang="ja-JP" altLang="en-US" sz="1600"/>
                        <a:t>基本メニュー</a:t>
                      </a:r>
                    </a:p>
                  </a:txBody>
                  <a:tcPr marL="60960" marR="60960" marT="30480" marB="30480"/>
                </a:tc>
                <a:tc>
                  <a:txBody>
                    <a:bodyPr/>
                    <a:lstStyle/>
                    <a:p>
                      <a:r>
                        <a:rPr kumimoji="1" lang="ja-JP" altLang="en-US" sz="1600"/>
                        <a:t>月額</a:t>
                      </a:r>
                      <a:r>
                        <a:rPr kumimoji="1" lang="en-US" altLang="ja-JP" sz="1600"/>
                        <a:t>3,000</a:t>
                      </a:r>
                      <a:r>
                        <a:rPr kumimoji="1" lang="ja-JP" altLang="en-US" sz="1600"/>
                        <a:t>円（税込</a:t>
                      </a:r>
                      <a:r>
                        <a:rPr kumimoji="1" lang="en-US" altLang="ja-JP" sz="1600"/>
                        <a:t>3,300</a:t>
                      </a:r>
                      <a:r>
                        <a:rPr kumimoji="1" lang="ja-JP" altLang="en-US" sz="1600"/>
                        <a:t>円）</a:t>
                      </a:r>
                      <a:r>
                        <a:rPr kumimoji="1" lang="en-US" altLang="ja-JP" sz="1600"/>
                        <a:t>/</a:t>
                      </a:r>
                      <a:r>
                        <a:rPr kumimoji="1" lang="ja-JP" altLang="en-US" sz="1600"/>
                        <a:t>契約</a:t>
                      </a:r>
                    </a:p>
                  </a:txBody>
                  <a:tcPr marL="60960" marR="60960" marT="30480" marB="30480"/>
                </a:tc>
                <a:tc>
                  <a:txBody>
                    <a:bodyPr/>
                    <a:lstStyle/>
                    <a:p>
                      <a:r>
                        <a:rPr kumimoji="1" lang="en-US" altLang="ja-JP" sz="1600"/>
                        <a:t>1</a:t>
                      </a:r>
                      <a:endParaRPr kumimoji="1" lang="ja-JP" altLang="en-US" sz="1600"/>
                    </a:p>
                  </a:txBody>
                  <a:tcPr marL="60960" marR="60960" marT="30480" marB="30480"/>
                </a:tc>
                <a:tc>
                  <a:txBody>
                    <a:bodyPr/>
                    <a:lstStyle/>
                    <a:p>
                      <a:r>
                        <a:rPr kumimoji="1" lang="en-US" altLang="ja-JP" sz="1600"/>
                        <a:t>3,000</a:t>
                      </a:r>
                      <a:r>
                        <a:rPr kumimoji="1" lang="ja-JP" altLang="en-US" sz="1600"/>
                        <a:t>円（税込</a:t>
                      </a:r>
                      <a:r>
                        <a:rPr kumimoji="1" lang="en-US" altLang="ja-JP" sz="1600"/>
                        <a:t>3,300</a:t>
                      </a:r>
                      <a:r>
                        <a:rPr kumimoji="1" lang="ja-JP" altLang="en-US" sz="1600"/>
                        <a:t>円）</a:t>
                      </a:r>
                      <a:r>
                        <a:rPr kumimoji="1" lang="en-US" altLang="ja-JP" sz="1600"/>
                        <a:t>/</a:t>
                      </a:r>
                      <a:r>
                        <a:rPr kumimoji="1" lang="ja-JP" altLang="en-US" sz="1600"/>
                        <a:t>月</a:t>
                      </a:r>
                    </a:p>
                  </a:txBody>
                  <a:tcPr marL="60960" marR="60960" marT="30480" marB="30480"/>
                </a:tc>
                <a:extLst>
                  <a:ext uri="{0D108BD9-81ED-4DB2-BD59-A6C34878D82A}">
                    <a16:rowId xmlns:a16="http://schemas.microsoft.com/office/drawing/2014/main" val="2255985064"/>
                  </a:ext>
                </a:extLst>
              </a:tr>
              <a:tr h="352007">
                <a:tc>
                  <a:txBody>
                    <a:bodyPr/>
                    <a:lstStyle/>
                    <a:p>
                      <a:r>
                        <a:rPr kumimoji="1" lang="ja-JP" altLang="en-US" sz="1600"/>
                        <a:t>セキュリティヘルスチェックレポート（</a:t>
                      </a:r>
                      <a:r>
                        <a:rPr kumimoji="1" lang="en-US" altLang="ja-JP" sz="1600"/>
                        <a:t>ID</a:t>
                      </a:r>
                      <a:r>
                        <a:rPr kumimoji="1" lang="ja-JP" altLang="en-US" sz="1600"/>
                        <a:t>追加）</a:t>
                      </a:r>
                    </a:p>
                  </a:txBody>
                  <a:tcPr marL="60960" marR="60960" marT="30480" marB="30480"/>
                </a:tc>
                <a:tc>
                  <a:txBody>
                    <a:bodyPr/>
                    <a:lstStyle/>
                    <a:p>
                      <a:r>
                        <a:rPr kumimoji="1" lang="ja-JP" altLang="en-US" sz="1600"/>
                        <a:t>月額</a:t>
                      </a:r>
                      <a:r>
                        <a:rPr kumimoji="1" lang="en-US" altLang="ja-JP" sz="1600"/>
                        <a:t>300</a:t>
                      </a:r>
                      <a:r>
                        <a:rPr kumimoji="1" lang="ja-JP" altLang="en-US" sz="1600"/>
                        <a:t>円（税込</a:t>
                      </a:r>
                      <a:r>
                        <a:rPr kumimoji="1" lang="en-US" altLang="ja-JP" sz="1600"/>
                        <a:t>330</a:t>
                      </a:r>
                      <a:r>
                        <a:rPr kumimoji="1" lang="ja-JP" altLang="en-US" sz="1600"/>
                        <a:t>円）</a:t>
                      </a:r>
                      <a:r>
                        <a:rPr kumimoji="1" lang="en-US" altLang="ja-JP" sz="1600"/>
                        <a:t>/ID</a:t>
                      </a:r>
                      <a:endParaRPr kumimoji="1" lang="ja-JP" altLang="en-US" sz="1600"/>
                    </a:p>
                  </a:txBody>
                  <a:tcPr marL="60960" marR="60960" marT="30480" marB="30480"/>
                </a:tc>
                <a:tc>
                  <a:txBody>
                    <a:bodyPr/>
                    <a:lstStyle/>
                    <a:p>
                      <a:r>
                        <a:rPr kumimoji="1" lang="en-US" altLang="ja-JP" sz="1600" b="1"/>
                        <a:t>15</a:t>
                      </a:r>
                      <a:endParaRPr kumimoji="1" lang="ja-JP" altLang="en-US" sz="1600" b="1"/>
                    </a:p>
                  </a:txBody>
                  <a:tcPr marL="60960" marR="60960" marT="30480" marB="30480"/>
                </a:tc>
                <a:tc>
                  <a:txBody>
                    <a:bodyPr/>
                    <a:lstStyle/>
                    <a:p>
                      <a:r>
                        <a:rPr kumimoji="1" lang="en-US" altLang="ja-JP" sz="1600"/>
                        <a:t>4,500</a:t>
                      </a:r>
                      <a:r>
                        <a:rPr kumimoji="1" lang="ja-JP" altLang="en-US" sz="1600"/>
                        <a:t>円（税込</a:t>
                      </a:r>
                      <a:r>
                        <a:rPr kumimoji="1" lang="en-US" altLang="ja-JP" sz="1600"/>
                        <a:t>4,950</a:t>
                      </a:r>
                      <a:r>
                        <a:rPr kumimoji="1" lang="ja-JP" altLang="en-US" sz="1600"/>
                        <a:t>円）</a:t>
                      </a:r>
                      <a:r>
                        <a:rPr kumimoji="1" lang="en-US" altLang="ja-JP" sz="1600"/>
                        <a:t>/</a:t>
                      </a:r>
                      <a:r>
                        <a:rPr kumimoji="1" lang="ja-JP" altLang="en-US" sz="1600"/>
                        <a:t>月</a:t>
                      </a:r>
                    </a:p>
                  </a:txBody>
                  <a:tcPr marL="60960" marR="60960" marT="30480" marB="30480"/>
                </a:tc>
                <a:extLst>
                  <a:ext uri="{0D108BD9-81ED-4DB2-BD59-A6C34878D82A}">
                    <a16:rowId xmlns:a16="http://schemas.microsoft.com/office/drawing/2014/main" val="1132773018"/>
                  </a:ext>
                </a:extLst>
              </a:tr>
              <a:tr h="304800">
                <a:tc>
                  <a:txBody>
                    <a:bodyPr/>
                    <a:lstStyle/>
                    <a:p>
                      <a:r>
                        <a:rPr kumimoji="1" lang="en-US" altLang="ja-JP" sz="1600"/>
                        <a:t>Web</a:t>
                      </a:r>
                      <a:r>
                        <a:rPr kumimoji="1" lang="ja-JP" altLang="en-US" sz="1600"/>
                        <a:t>フィルタリング機能</a:t>
                      </a:r>
                    </a:p>
                  </a:txBody>
                  <a:tcPr marL="60960" marR="60960" marT="30480" marB="30480"/>
                </a:tc>
                <a:tc>
                  <a:txBody>
                    <a:bodyPr/>
                    <a:lstStyle/>
                    <a:p>
                      <a:r>
                        <a:rPr kumimoji="1" lang="ja-JP" altLang="en-US" sz="1600"/>
                        <a:t>月額</a:t>
                      </a:r>
                      <a:r>
                        <a:rPr kumimoji="1" lang="en-US" altLang="ja-JP" sz="1600"/>
                        <a:t>200</a:t>
                      </a:r>
                      <a:r>
                        <a:rPr kumimoji="1" lang="ja-JP" altLang="en-US" sz="1600"/>
                        <a:t>円（税込</a:t>
                      </a:r>
                      <a:r>
                        <a:rPr kumimoji="1" lang="en-US" altLang="ja-JP" sz="1600"/>
                        <a:t>220</a:t>
                      </a:r>
                      <a:r>
                        <a:rPr kumimoji="1" lang="ja-JP" altLang="en-US" sz="1600"/>
                        <a:t>円）</a:t>
                      </a:r>
                      <a:r>
                        <a:rPr kumimoji="1" lang="en-US" altLang="ja-JP" sz="1600"/>
                        <a:t>/ID</a:t>
                      </a:r>
                      <a:endParaRPr kumimoji="1" lang="ja-JP" altLang="en-US" sz="1600"/>
                    </a:p>
                  </a:txBody>
                  <a:tcPr marL="60960" marR="60960" marT="30480" marB="30480"/>
                </a:tc>
                <a:tc>
                  <a:txBody>
                    <a:bodyPr/>
                    <a:lstStyle/>
                    <a:p>
                      <a:r>
                        <a:rPr kumimoji="1" lang="en-US" altLang="ja-JP" sz="1600" b="1"/>
                        <a:t>15</a:t>
                      </a:r>
                      <a:endParaRPr kumimoji="1" lang="ja-JP" altLang="en-US" sz="1600" b="1"/>
                    </a:p>
                  </a:txBody>
                  <a:tcPr marL="60960" marR="60960" marT="30480" marB="30480"/>
                </a:tc>
                <a:tc>
                  <a:txBody>
                    <a:bodyPr/>
                    <a:lstStyle/>
                    <a:p>
                      <a:r>
                        <a:rPr kumimoji="1" lang="en-US" altLang="ja-JP" sz="1600"/>
                        <a:t>3,000</a:t>
                      </a:r>
                      <a:r>
                        <a:rPr kumimoji="1" lang="ja-JP" altLang="en-US" sz="1600"/>
                        <a:t>円（税込</a:t>
                      </a:r>
                      <a:r>
                        <a:rPr kumimoji="1" lang="en-US" altLang="ja-JP" sz="1600"/>
                        <a:t>3,300</a:t>
                      </a:r>
                      <a:r>
                        <a:rPr kumimoji="1" lang="ja-JP" altLang="en-US" sz="1600"/>
                        <a:t>円）</a:t>
                      </a:r>
                      <a:r>
                        <a:rPr kumimoji="1" lang="en-US" altLang="ja-JP" sz="1600"/>
                        <a:t>/</a:t>
                      </a:r>
                      <a:r>
                        <a:rPr kumimoji="1" lang="ja-JP" altLang="en-US" sz="1600"/>
                        <a:t>月</a:t>
                      </a:r>
                    </a:p>
                  </a:txBody>
                  <a:tcPr marL="60960" marR="60960" marT="30480" marB="30480"/>
                </a:tc>
                <a:extLst>
                  <a:ext uri="{0D108BD9-81ED-4DB2-BD59-A6C34878D82A}">
                    <a16:rowId xmlns:a16="http://schemas.microsoft.com/office/drawing/2014/main" val="976604240"/>
                  </a:ext>
                </a:extLst>
              </a:tr>
              <a:tr h="304800">
                <a:tc>
                  <a:txBody>
                    <a:bodyPr/>
                    <a:lstStyle/>
                    <a:p>
                      <a:r>
                        <a:rPr kumimoji="1" lang="ja-JP" altLang="en-US" sz="1600"/>
                        <a:t>合計</a:t>
                      </a:r>
                    </a:p>
                  </a:txBody>
                  <a:tcPr marL="60960" marR="60960" marT="30480" marB="30480"/>
                </a:tc>
                <a:tc>
                  <a:txBody>
                    <a:bodyPr/>
                    <a:lstStyle/>
                    <a:p>
                      <a:endParaRPr kumimoji="1" lang="ja-JP" altLang="en-US" sz="1600"/>
                    </a:p>
                  </a:txBody>
                  <a:tcPr marL="60960" marR="60960" marT="30480" marB="30480"/>
                </a:tc>
                <a:tc>
                  <a:txBody>
                    <a:bodyPr/>
                    <a:lstStyle/>
                    <a:p>
                      <a:endParaRPr kumimoji="1" lang="ja-JP" altLang="en-US" sz="1600"/>
                    </a:p>
                  </a:txBody>
                  <a:tcPr marL="60960" marR="60960" marT="30480" marB="30480"/>
                </a:tc>
                <a:tc>
                  <a:txBody>
                    <a:bodyPr/>
                    <a:lstStyle/>
                    <a:p>
                      <a:r>
                        <a:rPr kumimoji="1" lang="en-US" altLang="ja-JP" sz="1600" dirty="0"/>
                        <a:t>10,500</a:t>
                      </a:r>
                      <a:r>
                        <a:rPr kumimoji="1" lang="ja-JP" altLang="en-US" sz="1600" dirty="0"/>
                        <a:t>円（税込</a:t>
                      </a:r>
                      <a:r>
                        <a:rPr kumimoji="1" lang="en-US" altLang="ja-JP" sz="1600" dirty="0"/>
                        <a:t>11,550</a:t>
                      </a:r>
                      <a:r>
                        <a:rPr kumimoji="1" lang="ja-JP" altLang="en-US" sz="1600" dirty="0"/>
                        <a:t>円）</a:t>
                      </a:r>
                      <a:r>
                        <a:rPr kumimoji="1" lang="en-US" altLang="ja-JP" sz="1600" dirty="0"/>
                        <a:t>/</a:t>
                      </a:r>
                      <a:r>
                        <a:rPr kumimoji="1" lang="ja-JP" altLang="en-US" sz="1600" dirty="0"/>
                        <a:t>月</a:t>
                      </a:r>
                    </a:p>
                  </a:txBody>
                  <a:tcPr marL="60960" marR="60960" marT="30480" marB="30480"/>
                </a:tc>
                <a:extLst>
                  <a:ext uri="{0D108BD9-81ED-4DB2-BD59-A6C34878D82A}">
                    <a16:rowId xmlns:a16="http://schemas.microsoft.com/office/drawing/2014/main" val="2008801302"/>
                  </a:ext>
                </a:extLst>
              </a:tr>
            </a:tbl>
          </a:graphicData>
        </a:graphic>
      </p:graphicFrame>
      <p:sp>
        <p:nvSpPr>
          <p:cNvPr id="8" name="コンテンツ プレースホルダー 2">
            <a:extLst>
              <a:ext uri="{FF2B5EF4-FFF2-40B4-BE49-F238E27FC236}">
                <a16:creationId xmlns:a16="http://schemas.microsoft.com/office/drawing/2014/main" id="{1E0D3477-DD1F-8677-E69E-00B5E2560B1D}"/>
              </a:ext>
            </a:extLst>
          </p:cNvPr>
          <p:cNvSpPr txBox="1">
            <a:spLocks/>
          </p:cNvSpPr>
          <p:nvPr/>
        </p:nvSpPr>
        <p:spPr>
          <a:xfrm>
            <a:off x="315600" y="3799929"/>
            <a:ext cx="11612875" cy="660111"/>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a:buNone/>
            </a:pPr>
            <a:r>
              <a:rPr lang="ja-JP" altLang="en-US" sz="1867"/>
              <a:t>■社内の</a:t>
            </a:r>
            <a:r>
              <a:rPr lang="en-US" altLang="ja-JP" sz="1867" b="1"/>
              <a:t>20</a:t>
            </a:r>
            <a:r>
              <a:rPr lang="ja-JP" altLang="en-US" sz="1867" b="1"/>
              <a:t>端末</a:t>
            </a:r>
            <a:r>
              <a:rPr lang="ja-JP" altLang="en-US" sz="1867"/>
              <a:t>で、</a:t>
            </a:r>
            <a:r>
              <a:rPr lang="ja-JP" altLang="en-US" sz="1867" b="1"/>
              <a:t>セキュリティヘルスチェックレポート、</a:t>
            </a:r>
            <a:r>
              <a:rPr lang="en-US" altLang="ja-JP" sz="1867" b="1"/>
              <a:t>Web</a:t>
            </a:r>
            <a:r>
              <a:rPr lang="ja-JP" altLang="en-US" sz="1867" b="1"/>
              <a:t>フィルタリング機能</a:t>
            </a:r>
            <a:r>
              <a:rPr lang="ja-JP" altLang="en-US" sz="1867"/>
              <a:t>を利用する場合</a:t>
            </a:r>
            <a:endParaRPr lang="en-US" altLang="ja-JP" sz="1867"/>
          </a:p>
        </p:txBody>
      </p:sp>
      <p:sp>
        <p:nvSpPr>
          <p:cNvPr id="10" name="テキスト ボックス 9">
            <a:extLst>
              <a:ext uri="{FF2B5EF4-FFF2-40B4-BE49-F238E27FC236}">
                <a16:creationId xmlns:a16="http://schemas.microsoft.com/office/drawing/2014/main" id="{6E1231BC-FBFD-1D03-DFF3-7B5D647B6287}"/>
              </a:ext>
            </a:extLst>
          </p:cNvPr>
          <p:cNvSpPr txBox="1"/>
          <p:nvPr/>
        </p:nvSpPr>
        <p:spPr>
          <a:xfrm>
            <a:off x="263525" y="5804713"/>
            <a:ext cx="11477371" cy="338554"/>
          </a:xfrm>
          <a:prstGeom prst="rect">
            <a:avLst/>
          </a:prstGeom>
          <a:noFill/>
        </p:spPr>
        <p:txBody>
          <a:bodyPr wrap="square">
            <a:spAutoFit/>
          </a:bodyPr>
          <a:lstStyle/>
          <a:p>
            <a:r>
              <a:rPr lang="en-US" altLang="ja-JP" sz="1600"/>
              <a:t>※</a:t>
            </a:r>
            <a:r>
              <a:rPr lang="ja-JP" altLang="en-US" sz="1600"/>
              <a:t>基本メニューに含まれる</a:t>
            </a:r>
            <a:r>
              <a:rPr lang="en-US" altLang="ja-JP" sz="1600"/>
              <a:t>5ID</a:t>
            </a:r>
            <a:r>
              <a:rPr lang="ja-JP" altLang="en-US" sz="1600"/>
              <a:t>分にも、</a:t>
            </a:r>
            <a:r>
              <a:rPr lang="en-US" altLang="ja-JP" sz="1600"/>
              <a:t>Web</a:t>
            </a:r>
            <a:r>
              <a:rPr lang="ja-JP" altLang="en-US" sz="1600"/>
              <a:t>フィルタリング機能が有効になります。</a:t>
            </a:r>
          </a:p>
        </p:txBody>
      </p:sp>
      <p:graphicFrame>
        <p:nvGraphicFramePr>
          <p:cNvPr id="12" name="表 7">
            <a:extLst>
              <a:ext uri="{FF2B5EF4-FFF2-40B4-BE49-F238E27FC236}">
                <a16:creationId xmlns:a16="http://schemas.microsoft.com/office/drawing/2014/main" id="{F785B43D-19B2-6447-4285-12BCE8C6964B}"/>
              </a:ext>
            </a:extLst>
          </p:cNvPr>
          <p:cNvGraphicFramePr>
            <a:graphicFrameLocks/>
          </p:cNvGraphicFramePr>
          <p:nvPr>
            <p:extLst>
              <p:ext uri="{D42A27DB-BD31-4B8C-83A1-F6EECF244321}">
                <p14:modId xmlns:p14="http://schemas.microsoft.com/office/powerpoint/2010/main" val="1700400129"/>
              </p:ext>
            </p:extLst>
          </p:nvPr>
        </p:nvGraphicFramePr>
        <p:xfrm>
          <a:off x="263526" y="1571181"/>
          <a:ext cx="11774503" cy="1266407"/>
        </p:xfrm>
        <a:graphic>
          <a:graphicData uri="http://schemas.openxmlformats.org/drawingml/2006/table">
            <a:tbl>
              <a:tblPr firstRow="1" bandRow="1">
                <a:tableStyleId>{5C22544A-7EE6-4342-B048-85BDC9FD1C3A}</a:tableStyleId>
              </a:tblPr>
              <a:tblGrid>
                <a:gridCol w="4699781">
                  <a:extLst>
                    <a:ext uri="{9D8B030D-6E8A-4147-A177-3AD203B41FA5}">
                      <a16:colId xmlns:a16="http://schemas.microsoft.com/office/drawing/2014/main" val="3848047213"/>
                    </a:ext>
                  </a:extLst>
                </a:gridCol>
                <a:gridCol w="3497638">
                  <a:extLst>
                    <a:ext uri="{9D8B030D-6E8A-4147-A177-3AD203B41FA5}">
                      <a16:colId xmlns:a16="http://schemas.microsoft.com/office/drawing/2014/main" val="2049470656"/>
                    </a:ext>
                  </a:extLst>
                </a:gridCol>
                <a:gridCol w="604530">
                  <a:extLst>
                    <a:ext uri="{9D8B030D-6E8A-4147-A177-3AD203B41FA5}">
                      <a16:colId xmlns:a16="http://schemas.microsoft.com/office/drawing/2014/main" val="161478670"/>
                    </a:ext>
                  </a:extLst>
                </a:gridCol>
                <a:gridCol w="2972554">
                  <a:extLst>
                    <a:ext uri="{9D8B030D-6E8A-4147-A177-3AD203B41FA5}">
                      <a16:colId xmlns:a16="http://schemas.microsoft.com/office/drawing/2014/main" val="3574477239"/>
                    </a:ext>
                  </a:extLst>
                </a:gridCol>
              </a:tblGrid>
              <a:tr h="304800">
                <a:tc>
                  <a:txBody>
                    <a:bodyPr/>
                    <a:lstStyle/>
                    <a:p>
                      <a:endParaRPr kumimoji="1" lang="ja-JP" altLang="en-US" sz="1600"/>
                    </a:p>
                  </a:txBody>
                  <a:tcPr marL="60960" marR="60960" marT="30480" marB="30480"/>
                </a:tc>
                <a:tc>
                  <a:txBody>
                    <a:bodyPr/>
                    <a:lstStyle/>
                    <a:p>
                      <a:r>
                        <a:rPr kumimoji="1" lang="ja-JP" altLang="en-US" sz="1600"/>
                        <a:t>単価</a:t>
                      </a:r>
                    </a:p>
                  </a:txBody>
                  <a:tcPr marL="60960" marR="60960" marT="30480" marB="30480"/>
                </a:tc>
                <a:tc>
                  <a:txBody>
                    <a:bodyPr/>
                    <a:lstStyle/>
                    <a:p>
                      <a:r>
                        <a:rPr kumimoji="1" lang="ja-JP" altLang="en-US" sz="1600"/>
                        <a:t>数量</a:t>
                      </a:r>
                    </a:p>
                  </a:txBody>
                  <a:tcPr marL="60960" marR="60960" marT="30480" marB="30480"/>
                </a:tc>
                <a:tc>
                  <a:txBody>
                    <a:bodyPr/>
                    <a:lstStyle/>
                    <a:p>
                      <a:r>
                        <a:rPr kumimoji="1" lang="ja-JP" altLang="en-US" sz="1600"/>
                        <a:t>料金</a:t>
                      </a:r>
                    </a:p>
                  </a:txBody>
                  <a:tcPr marL="60960" marR="60960" marT="30480" marB="30480"/>
                </a:tc>
                <a:extLst>
                  <a:ext uri="{0D108BD9-81ED-4DB2-BD59-A6C34878D82A}">
                    <a16:rowId xmlns:a16="http://schemas.microsoft.com/office/drawing/2014/main" val="1851688294"/>
                  </a:ext>
                </a:extLst>
              </a:tr>
              <a:tr h="304800">
                <a:tc>
                  <a:txBody>
                    <a:bodyPr/>
                    <a:lstStyle/>
                    <a:p>
                      <a:r>
                        <a:rPr kumimoji="1" lang="ja-JP" altLang="en-US" sz="1600"/>
                        <a:t>基本メニュー</a:t>
                      </a:r>
                    </a:p>
                  </a:txBody>
                  <a:tcPr marL="60960" marR="60960" marT="30480" marB="30480"/>
                </a:tc>
                <a:tc>
                  <a:txBody>
                    <a:bodyPr/>
                    <a:lstStyle/>
                    <a:p>
                      <a:r>
                        <a:rPr kumimoji="1" lang="ja-JP" altLang="en-US" sz="1600"/>
                        <a:t>月額</a:t>
                      </a:r>
                      <a:r>
                        <a:rPr kumimoji="1" lang="en-US" altLang="ja-JP" sz="1600"/>
                        <a:t>3,000</a:t>
                      </a:r>
                      <a:r>
                        <a:rPr kumimoji="1" lang="ja-JP" altLang="en-US" sz="1600"/>
                        <a:t>円（税込</a:t>
                      </a:r>
                      <a:r>
                        <a:rPr kumimoji="1" lang="en-US" altLang="ja-JP" sz="1600"/>
                        <a:t>3,300</a:t>
                      </a:r>
                      <a:r>
                        <a:rPr kumimoji="1" lang="ja-JP" altLang="en-US" sz="1600"/>
                        <a:t>円）</a:t>
                      </a:r>
                      <a:r>
                        <a:rPr kumimoji="1" lang="en-US" altLang="ja-JP" sz="1600"/>
                        <a:t>/</a:t>
                      </a:r>
                      <a:r>
                        <a:rPr kumimoji="1" lang="ja-JP" altLang="en-US" sz="1600"/>
                        <a:t>契約</a:t>
                      </a:r>
                    </a:p>
                  </a:txBody>
                  <a:tcPr marL="60960" marR="60960" marT="30480" marB="30480"/>
                </a:tc>
                <a:tc>
                  <a:txBody>
                    <a:bodyPr/>
                    <a:lstStyle/>
                    <a:p>
                      <a:r>
                        <a:rPr kumimoji="1" lang="en-US" altLang="ja-JP" sz="1600"/>
                        <a:t>1</a:t>
                      </a:r>
                      <a:endParaRPr kumimoji="1" lang="ja-JP" altLang="en-US" sz="1600"/>
                    </a:p>
                  </a:txBody>
                  <a:tcPr marL="60960" marR="60960" marT="30480" marB="30480"/>
                </a:tc>
                <a:tc>
                  <a:txBody>
                    <a:bodyPr/>
                    <a:lstStyle/>
                    <a:p>
                      <a:r>
                        <a:rPr kumimoji="1" lang="en-US" altLang="ja-JP" sz="1600"/>
                        <a:t>3,000</a:t>
                      </a:r>
                      <a:r>
                        <a:rPr kumimoji="1" lang="ja-JP" altLang="en-US" sz="1600"/>
                        <a:t>円（税込</a:t>
                      </a:r>
                      <a:r>
                        <a:rPr kumimoji="1" lang="en-US" altLang="ja-JP" sz="1600"/>
                        <a:t>3,300</a:t>
                      </a:r>
                      <a:r>
                        <a:rPr kumimoji="1" lang="ja-JP" altLang="en-US" sz="1600"/>
                        <a:t>円）</a:t>
                      </a:r>
                      <a:r>
                        <a:rPr kumimoji="1" lang="en-US" altLang="ja-JP" sz="1600"/>
                        <a:t>/</a:t>
                      </a:r>
                      <a:r>
                        <a:rPr kumimoji="1" lang="ja-JP" altLang="en-US" sz="1600"/>
                        <a:t>月</a:t>
                      </a:r>
                    </a:p>
                  </a:txBody>
                  <a:tcPr marL="60960" marR="60960" marT="30480" marB="30480"/>
                </a:tc>
                <a:extLst>
                  <a:ext uri="{0D108BD9-81ED-4DB2-BD59-A6C34878D82A}">
                    <a16:rowId xmlns:a16="http://schemas.microsoft.com/office/drawing/2014/main" val="2255985064"/>
                  </a:ext>
                </a:extLst>
              </a:tr>
              <a:tr h="352007">
                <a:tc>
                  <a:txBody>
                    <a:bodyPr/>
                    <a:lstStyle/>
                    <a:p>
                      <a:r>
                        <a:rPr kumimoji="1" lang="ja-JP" altLang="en-US" sz="1600"/>
                        <a:t>セキュリティヘルスチェックレポート（</a:t>
                      </a:r>
                      <a:r>
                        <a:rPr kumimoji="1" lang="en-US" altLang="ja-JP" sz="1600"/>
                        <a:t>ID</a:t>
                      </a:r>
                      <a:r>
                        <a:rPr kumimoji="1" lang="ja-JP" altLang="en-US" sz="1600"/>
                        <a:t>追加）</a:t>
                      </a:r>
                    </a:p>
                  </a:txBody>
                  <a:tcPr marL="60960" marR="60960" marT="30480" marB="30480"/>
                </a:tc>
                <a:tc>
                  <a:txBody>
                    <a:bodyPr/>
                    <a:lstStyle/>
                    <a:p>
                      <a:r>
                        <a:rPr kumimoji="1" lang="ja-JP" altLang="en-US" sz="1600"/>
                        <a:t>月額</a:t>
                      </a:r>
                      <a:r>
                        <a:rPr kumimoji="1" lang="en-US" altLang="ja-JP" sz="1600"/>
                        <a:t>300</a:t>
                      </a:r>
                      <a:r>
                        <a:rPr kumimoji="1" lang="ja-JP" altLang="en-US" sz="1600"/>
                        <a:t>円（税込</a:t>
                      </a:r>
                      <a:r>
                        <a:rPr kumimoji="1" lang="en-US" altLang="ja-JP" sz="1600"/>
                        <a:t>330</a:t>
                      </a:r>
                      <a:r>
                        <a:rPr kumimoji="1" lang="ja-JP" altLang="en-US" sz="1600"/>
                        <a:t>円）</a:t>
                      </a:r>
                      <a:r>
                        <a:rPr kumimoji="1" lang="en-US" altLang="ja-JP" sz="1600"/>
                        <a:t>/ID</a:t>
                      </a:r>
                      <a:endParaRPr kumimoji="1" lang="ja-JP" altLang="en-US" sz="1600"/>
                    </a:p>
                  </a:txBody>
                  <a:tcPr marL="60960" marR="60960" marT="30480" marB="30480"/>
                </a:tc>
                <a:tc>
                  <a:txBody>
                    <a:bodyPr/>
                    <a:lstStyle/>
                    <a:p>
                      <a:r>
                        <a:rPr kumimoji="1" lang="en-US" altLang="ja-JP" sz="1600" b="1"/>
                        <a:t>15</a:t>
                      </a:r>
                      <a:endParaRPr kumimoji="1" lang="ja-JP" altLang="en-US" sz="1600" b="1"/>
                    </a:p>
                  </a:txBody>
                  <a:tcPr marL="60960" marR="60960" marT="30480" marB="30480"/>
                </a:tc>
                <a:tc>
                  <a:txBody>
                    <a:bodyPr/>
                    <a:lstStyle/>
                    <a:p>
                      <a:r>
                        <a:rPr kumimoji="1" lang="en-US" altLang="ja-JP" sz="1600"/>
                        <a:t>4,500</a:t>
                      </a:r>
                      <a:r>
                        <a:rPr kumimoji="1" lang="ja-JP" altLang="en-US" sz="1600"/>
                        <a:t>円（税込</a:t>
                      </a:r>
                      <a:r>
                        <a:rPr kumimoji="1" lang="en-US" altLang="ja-JP" sz="1600"/>
                        <a:t>4,950</a:t>
                      </a:r>
                      <a:r>
                        <a:rPr kumimoji="1" lang="ja-JP" altLang="en-US" sz="1600"/>
                        <a:t>円）</a:t>
                      </a:r>
                      <a:r>
                        <a:rPr kumimoji="1" lang="en-US" altLang="ja-JP" sz="1600"/>
                        <a:t>/</a:t>
                      </a:r>
                      <a:r>
                        <a:rPr kumimoji="1" lang="ja-JP" altLang="en-US" sz="1600"/>
                        <a:t>月</a:t>
                      </a:r>
                    </a:p>
                  </a:txBody>
                  <a:tcPr marL="60960" marR="60960" marT="30480" marB="30480"/>
                </a:tc>
                <a:extLst>
                  <a:ext uri="{0D108BD9-81ED-4DB2-BD59-A6C34878D82A}">
                    <a16:rowId xmlns:a16="http://schemas.microsoft.com/office/drawing/2014/main" val="1132773018"/>
                  </a:ext>
                </a:extLst>
              </a:tr>
              <a:tr h="304800">
                <a:tc>
                  <a:txBody>
                    <a:bodyPr/>
                    <a:lstStyle/>
                    <a:p>
                      <a:r>
                        <a:rPr kumimoji="1" lang="ja-JP" altLang="en-US" sz="1600"/>
                        <a:t>合計</a:t>
                      </a:r>
                    </a:p>
                  </a:txBody>
                  <a:tcPr marL="60960" marR="60960" marT="30480" marB="30480"/>
                </a:tc>
                <a:tc>
                  <a:txBody>
                    <a:bodyPr/>
                    <a:lstStyle/>
                    <a:p>
                      <a:endParaRPr kumimoji="1" lang="ja-JP" altLang="en-US" sz="1600"/>
                    </a:p>
                  </a:txBody>
                  <a:tcPr marL="60960" marR="60960" marT="30480" marB="30480"/>
                </a:tc>
                <a:tc>
                  <a:txBody>
                    <a:bodyPr/>
                    <a:lstStyle/>
                    <a:p>
                      <a:endParaRPr kumimoji="1" lang="ja-JP" altLang="en-US" sz="1600"/>
                    </a:p>
                  </a:txBody>
                  <a:tcPr marL="60960" marR="60960" marT="30480" marB="30480"/>
                </a:tc>
                <a:tc>
                  <a:txBody>
                    <a:bodyPr/>
                    <a:lstStyle/>
                    <a:p>
                      <a:r>
                        <a:rPr kumimoji="1" lang="en-US" altLang="ja-JP" sz="1600" dirty="0"/>
                        <a:t>7,500</a:t>
                      </a:r>
                      <a:r>
                        <a:rPr kumimoji="1" lang="ja-JP" altLang="en-US" sz="1600" dirty="0"/>
                        <a:t>円（税込</a:t>
                      </a:r>
                      <a:r>
                        <a:rPr kumimoji="1" lang="en-US" altLang="ja-JP" sz="1600" dirty="0"/>
                        <a:t>8,250</a:t>
                      </a:r>
                      <a:r>
                        <a:rPr kumimoji="1" lang="ja-JP" altLang="en-US" sz="1600" dirty="0"/>
                        <a:t>円）</a:t>
                      </a:r>
                      <a:r>
                        <a:rPr kumimoji="1" lang="en-US" altLang="ja-JP" sz="1600" dirty="0"/>
                        <a:t>/</a:t>
                      </a:r>
                      <a:r>
                        <a:rPr kumimoji="1" lang="ja-JP" altLang="en-US" sz="1600" dirty="0"/>
                        <a:t>月</a:t>
                      </a:r>
                    </a:p>
                  </a:txBody>
                  <a:tcPr marL="60960" marR="60960" marT="30480" marB="30480"/>
                </a:tc>
                <a:extLst>
                  <a:ext uri="{0D108BD9-81ED-4DB2-BD59-A6C34878D82A}">
                    <a16:rowId xmlns:a16="http://schemas.microsoft.com/office/drawing/2014/main" val="2008801302"/>
                  </a:ext>
                </a:extLst>
              </a:tr>
            </a:tbl>
          </a:graphicData>
        </a:graphic>
      </p:graphicFrame>
      <p:sp>
        <p:nvSpPr>
          <p:cNvPr id="13" name="コンテンツ プレースホルダー 2">
            <a:extLst>
              <a:ext uri="{FF2B5EF4-FFF2-40B4-BE49-F238E27FC236}">
                <a16:creationId xmlns:a16="http://schemas.microsoft.com/office/drawing/2014/main" id="{86CC2868-72D9-8FB4-C56F-190EAF8815C0}"/>
              </a:ext>
            </a:extLst>
          </p:cNvPr>
          <p:cNvSpPr txBox="1">
            <a:spLocks/>
          </p:cNvSpPr>
          <p:nvPr/>
        </p:nvSpPr>
        <p:spPr>
          <a:xfrm>
            <a:off x="315600" y="1197244"/>
            <a:ext cx="11612875" cy="660111"/>
          </a:xfrm>
          <a:prstGeom prst="rect">
            <a:avLst/>
          </a:prstGeom>
        </p:spPr>
        <p:txBody>
          <a:bodyPr/>
          <a:lstStyle>
            <a:lvl1pPr marL="342854" indent="-342854" algn="l" defTabSz="1371417" rtl="0" eaLnBrk="1" latinLnBrk="0" hangingPunct="1">
              <a:lnSpc>
                <a:spcPct val="90000"/>
              </a:lnSpc>
              <a:spcBef>
                <a:spcPts val="1500"/>
              </a:spcBef>
              <a:buFont typeface="Arial" panose="020B0604020202020204" pitchFamily="34" charset="0"/>
              <a:buChar char="•"/>
              <a:defRPr kumimoji="1" sz="4000" kern="1200">
                <a:solidFill>
                  <a:schemeClr val="tx1"/>
                </a:solidFill>
                <a:latin typeface="メイリオ" panose="020B0604030504040204" pitchFamily="50" charset="-128"/>
                <a:ea typeface="メイリオ" panose="020B0604030504040204" pitchFamily="50" charset="-128"/>
                <a:cs typeface="+mn-cs"/>
              </a:defRPr>
            </a:lvl1pPr>
            <a:lvl2pPr marL="1028563" indent="-342854" algn="l" defTabSz="1371417" rtl="0" eaLnBrk="1" latinLnBrk="0" hangingPunct="1">
              <a:lnSpc>
                <a:spcPct val="90000"/>
              </a:lnSpc>
              <a:spcBef>
                <a:spcPts val="750"/>
              </a:spcBef>
              <a:buFont typeface="Arial" panose="020B0604020202020204" pitchFamily="34" charset="0"/>
              <a:buChar char="•"/>
              <a:defRPr kumimoji="1" sz="3600" kern="1200">
                <a:solidFill>
                  <a:schemeClr val="tx1"/>
                </a:solidFill>
                <a:latin typeface="メイリオ" panose="020B0604030504040204" pitchFamily="50" charset="-128"/>
                <a:ea typeface="メイリオ" panose="020B0604030504040204" pitchFamily="50" charset="-128"/>
                <a:cs typeface="+mn-cs"/>
              </a:defRPr>
            </a:lvl2pPr>
            <a:lvl3pPr marL="1714271" indent="-342854" algn="l" defTabSz="1371417" rtl="0" eaLnBrk="1" latinLnBrk="0" hangingPunct="1">
              <a:lnSpc>
                <a:spcPct val="90000"/>
              </a:lnSpc>
              <a:spcBef>
                <a:spcPts val="750"/>
              </a:spcBef>
              <a:buFont typeface="Arial" panose="020B0604020202020204" pitchFamily="34" charset="0"/>
              <a:buChar char="•"/>
              <a:defRPr kumimoji="1" sz="3200" kern="1200">
                <a:solidFill>
                  <a:schemeClr val="tx1"/>
                </a:solidFill>
                <a:latin typeface="メイリオ" panose="020B0604030504040204" pitchFamily="50" charset="-128"/>
                <a:ea typeface="メイリオ" panose="020B0604030504040204" pitchFamily="50" charset="-128"/>
                <a:cs typeface="+mn-cs"/>
              </a:defRPr>
            </a:lvl3pPr>
            <a:lvl4pPr marL="2399980"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4pPr>
            <a:lvl5pPr marL="3085689" indent="-342854" algn="l" defTabSz="1371417" rtl="0" eaLnBrk="1" latinLnBrk="0" hangingPunct="1">
              <a:lnSpc>
                <a:spcPct val="90000"/>
              </a:lnSpc>
              <a:spcBef>
                <a:spcPts val="750"/>
              </a:spcBef>
              <a:buFont typeface="Arial" panose="020B0604020202020204" pitchFamily="34" charset="0"/>
              <a:buChar char="•"/>
              <a:defRPr kumimoji="1" sz="2800" kern="1200">
                <a:solidFill>
                  <a:schemeClr val="tx1"/>
                </a:solidFill>
                <a:latin typeface="メイリオ" panose="020B0604030504040204" pitchFamily="50" charset="-128"/>
                <a:ea typeface="メイリオ" panose="020B0604030504040204" pitchFamily="50" charset="-128"/>
                <a:cs typeface="+mn-cs"/>
              </a:defRPr>
            </a:lvl5pPr>
            <a:lvl6pPr marL="3771397"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6pPr>
            <a:lvl7pPr marL="4457106"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7pPr>
            <a:lvl8pPr marL="5142814"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8pPr>
            <a:lvl9pPr marL="5828523" indent="-342854" algn="l" defTabSz="1371417" rtl="0" eaLnBrk="1" latinLnBrk="0" hangingPunct="1">
              <a:lnSpc>
                <a:spcPct val="90000"/>
              </a:lnSpc>
              <a:spcBef>
                <a:spcPts val="750"/>
              </a:spcBef>
              <a:buFont typeface="Arial" panose="020B0604020202020204" pitchFamily="34" charset="0"/>
              <a:buChar char="•"/>
              <a:defRPr kumimoji="1" sz="2700" kern="1200">
                <a:solidFill>
                  <a:schemeClr val="tx1"/>
                </a:solidFill>
                <a:latin typeface="+mn-lt"/>
                <a:ea typeface="+mn-ea"/>
                <a:cs typeface="+mn-cs"/>
              </a:defRPr>
            </a:lvl9pPr>
          </a:lstStyle>
          <a:p>
            <a:pPr marL="0" indent="0">
              <a:buNone/>
            </a:pPr>
            <a:r>
              <a:rPr lang="ja-JP" altLang="en-US" sz="1867"/>
              <a:t>■社内の</a:t>
            </a:r>
            <a:r>
              <a:rPr lang="en-US" altLang="ja-JP" sz="1867" b="1"/>
              <a:t>20</a:t>
            </a:r>
            <a:r>
              <a:rPr lang="ja-JP" altLang="en-US" sz="1867" b="1"/>
              <a:t>端末</a:t>
            </a:r>
            <a:r>
              <a:rPr lang="ja-JP" altLang="en-US" sz="1867"/>
              <a:t>で、</a:t>
            </a:r>
            <a:r>
              <a:rPr lang="ja-JP" altLang="en-US" sz="1867" b="1"/>
              <a:t>セキュリティヘルスチェックレポート</a:t>
            </a:r>
            <a:r>
              <a:rPr lang="ja-JP" altLang="en-US" sz="1867"/>
              <a:t>を利用する場合</a:t>
            </a:r>
            <a:endParaRPr lang="en-US" altLang="ja-JP" sz="1867"/>
          </a:p>
        </p:txBody>
      </p:sp>
      <p:sp>
        <p:nvSpPr>
          <p:cNvPr id="15" name="テキスト ボックス 14">
            <a:extLst>
              <a:ext uri="{FF2B5EF4-FFF2-40B4-BE49-F238E27FC236}">
                <a16:creationId xmlns:a16="http://schemas.microsoft.com/office/drawing/2014/main" id="{301F586E-1ACF-5850-3975-D347819BA2B7}"/>
              </a:ext>
            </a:extLst>
          </p:cNvPr>
          <p:cNvSpPr txBox="1"/>
          <p:nvPr/>
        </p:nvSpPr>
        <p:spPr>
          <a:xfrm>
            <a:off x="263525" y="2862267"/>
            <a:ext cx="11477371" cy="338554"/>
          </a:xfrm>
          <a:prstGeom prst="rect">
            <a:avLst/>
          </a:prstGeom>
          <a:noFill/>
        </p:spPr>
        <p:txBody>
          <a:bodyPr wrap="square">
            <a:spAutoFit/>
          </a:bodyPr>
          <a:lstStyle/>
          <a:p>
            <a:r>
              <a:rPr lang="en-US" altLang="ja-JP" sz="1600"/>
              <a:t>※ID</a:t>
            </a:r>
            <a:r>
              <a:rPr lang="ja-JP" altLang="en-US" sz="1600"/>
              <a:t>追加は、基本メニューに含まれる</a:t>
            </a:r>
            <a:r>
              <a:rPr lang="en-US" altLang="ja-JP" sz="1600"/>
              <a:t>5ID</a:t>
            </a:r>
            <a:r>
              <a:rPr lang="ja-JP" altLang="en-US" sz="1600"/>
              <a:t>分を除いた数量をお申込みください。</a:t>
            </a:r>
          </a:p>
        </p:txBody>
      </p:sp>
    </p:spTree>
    <p:extLst>
      <p:ext uri="{BB962C8B-B14F-4D97-AF65-F5344CB8AC3E}">
        <p14:creationId xmlns:p14="http://schemas.microsoft.com/office/powerpoint/2010/main" val="35019639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正方形/長方形 14">
            <a:extLst>
              <a:ext uri="{FF2B5EF4-FFF2-40B4-BE49-F238E27FC236}">
                <a16:creationId xmlns:a16="http://schemas.microsoft.com/office/drawing/2014/main" id="{C67B908F-4D75-4AFB-8E86-D5B969B7CED6}"/>
              </a:ext>
            </a:extLst>
          </p:cNvPr>
          <p:cNvSpPr/>
          <p:nvPr/>
        </p:nvSpPr>
        <p:spPr bwMode="auto">
          <a:xfrm>
            <a:off x="9151524" y="2861361"/>
            <a:ext cx="2380825" cy="1359347"/>
          </a:xfrm>
          <a:prstGeom prst="rect">
            <a:avLst/>
          </a:prstGeom>
          <a:solidFill>
            <a:srgbClr val="CC0033"/>
          </a:solidFill>
          <a:ln w="6350" cap="flat" cmpd="sng" algn="ctr">
            <a:noFill/>
            <a:prstDash val="solid"/>
            <a:miter lim="800000"/>
          </a:ln>
          <a:effectLst/>
        </p:spPr>
        <p:txBody>
          <a:bodyPr lIns="0" rIns="0" anchor="ctr"/>
          <a:lstStyle/>
          <a:p>
            <a:pPr algn="ctr" defTabSz="914324">
              <a:defRPr/>
            </a:pPr>
            <a:r>
              <a:rPr lang="ja-JP" altLang="en-US" sz="1600" b="1" kern="0">
                <a:solidFill>
                  <a:srgbClr val="FFFFFF"/>
                </a:solidFill>
                <a:latin typeface="メイリオ"/>
                <a:ea typeface="メイリオ"/>
              </a:rPr>
              <a:t>最大 </a:t>
            </a:r>
            <a:r>
              <a:rPr lang="en-US" altLang="ja-JP" sz="1600" b="1" kern="0">
                <a:solidFill>
                  <a:srgbClr val="FFFFFF"/>
                </a:solidFill>
                <a:latin typeface="メイリオ"/>
                <a:ea typeface="メイリオ"/>
              </a:rPr>
              <a:t>50</a:t>
            </a:r>
            <a:r>
              <a:rPr lang="ja-JP" altLang="en-US" sz="1600" b="1" kern="0">
                <a:solidFill>
                  <a:srgbClr val="FFFFFF"/>
                </a:solidFill>
                <a:latin typeface="メイリオ"/>
                <a:ea typeface="メイリオ"/>
              </a:rPr>
              <a:t>万円</a:t>
            </a:r>
            <a:endParaRPr lang="en-US" altLang="ja-JP" sz="1600" b="1" kern="0">
              <a:solidFill>
                <a:srgbClr val="FFFFFF"/>
              </a:solidFill>
              <a:latin typeface="メイリオ"/>
              <a:ea typeface="メイリオ"/>
            </a:endParaRPr>
          </a:p>
          <a:p>
            <a:pPr algn="ctr" defTabSz="914324">
              <a:defRPr/>
            </a:pPr>
            <a:r>
              <a:rPr lang="ja-JP" altLang="en-US" sz="1600" b="1" kern="0">
                <a:solidFill>
                  <a:srgbClr val="FFFFFF"/>
                </a:solidFill>
                <a:latin typeface="メイリオ"/>
                <a:ea typeface="メイリオ"/>
              </a:rPr>
              <a:t>（</a:t>
            </a:r>
            <a:r>
              <a:rPr lang="en-US" altLang="ja-JP" sz="1600" b="1" kern="0">
                <a:solidFill>
                  <a:srgbClr val="FFFFFF"/>
                </a:solidFill>
                <a:latin typeface="メイリオ"/>
                <a:ea typeface="メイリオ"/>
              </a:rPr>
              <a:t>1</a:t>
            </a:r>
            <a:r>
              <a:rPr lang="ja-JP" altLang="en-US" sz="1600" b="1" kern="0">
                <a:solidFill>
                  <a:srgbClr val="FFFFFF"/>
                </a:solidFill>
                <a:latin typeface="メイリオ"/>
                <a:ea typeface="メイリオ"/>
              </a:rPr>
              <a:t>請求）</a:t>
            </a:r>
            <a:endParaRPr lang="en-US" altLang="ja-JP" sz="1600" b="1" kern="0">
              <a:solidFill>
                <a:srgbClr val="FFFFFF"/>
              </a:solidFill>
              <a:latin typeface="メイリオ"/>
              <a:ea typeface="メイリオ"/>
            </a:endParaRPr>
          </a:p>
        </p:txBody>
      </p:sp>
      <p:sp>
        <p:nvSpPr>
          <p:cNvPr id="4" name="テキスト ボックス 3">
            <a:extLst>
              <a:ext uri="{FF2B5EF4-FFF2-40B4-BE49-F238E27FC236}">
                <a16:creationId xmlns:a16="http://schemas.microsoft.com/office/drawing/2014/main" id="{A877092C-A2F6-DBD2-52C4-1620E0E2DFCC}"/>
              </a:ext>
            </a:extLst>
          </p:cNvPr>
          <p:cNvSpPr txBox="1"/>
          <p:nvPr/>
        </p:nvSpPr>
        <p:spPr>
          <a:xfrm>
            <a:off x="375485" y="988569"/>
            <a:ext cx="11480664" cy="1003480"/>
          </a:xfrm>
          <a:prstGeom prst="rect">
            <a:avLst/>
          </a:prstGeom>
          <a:noFill/>
        </p:spPr>
        <p:txBody>
          <a:bodyPr wrap="square">
            <a:spAutoFit/>
          </a:bodyPr>
          <a:lstStyle/>
          <a:p>
            <a:pPr marL="285726" indent="-285726" defTabSz="914324">
              <a:lnSpc>
                <a:spcPts val="2300"/>
              </a:lnSpc>
              <a:spcAft>
                <a:spcPts val="300"/>
              </a:spcAft>
              <a:buClr>
                <a:srgbClr val="CC0033"/>
              </a:buClr>
              <a:buFont typeface="Wingdings" panose="05000000000000000000" pitchFamily="2" charset="2"/>
              <a:buChar char="l"/>
            </a:pPr>
            <a:r>
              <a:rPr lang="ja-JP" altLang="en-US" sz="1600" kern="100">
                <a:latin typeface="メイリオ" panose="020B0604030504040204" pitchFamily="50" charset="-128"/>
                <a:ea typeface="メイリオ" panose="020B0604030504040204" pitchFamily="50" charset="-128"/>
              </a:rPr>
              <a:t>情報漏えいや不正アクセス等に起因するセキュリティ事故が 発生した場合、お客さまに生じる損害賠償費用、</a:t>
            </a:r>
            <a:br>
              <a:rPr lang="en-US" altLang="ja-JP" sz="1600" kern="100">
                <a:latin typeface="メイリオ" panose="020B0604030504040204" pitchFamily="50" charset="-128"/>
                <a:ea typeface="メイリオ" panose="020B0604030504040204" pitchFamily="50" charset="-128"/>
              </a:rPr>
            </a:br>
            <a:r>
              <a:rPr lang="ja-JP" altLang="en-US" sz="1600" kern="100">
                <a:latin typeface="メイリオ" panose="020B0604030504040204" pitchFamily="50" charset="-128"/>
                <a:ea typeface="メイリオ" panose="020B0604030504040204" pitchFamily="50" charset="-128"/>
              </a:rPr>
              <a:t>サイバー事故対応に関する費用を一定金額まで補償します。</a:t>
            </a:r>
            <a:endParaRPr lang="en-US" altLang="ja-JP" sz="1600">
              <a:solidFill>
                <a:srgbClr val="000000"/>
              </a:solidFill>
              <a:latin typeface="メイリオ"/>
              <a:ea typeface="メイリオ"/>
            </a:endParaRPr>
          </a:p>
          <a:p>
            <a:pPr marL="285726" indent="-285726" defTabSz="914324">
              <a:lnSpc>
                <a:spcPts val="2300"/>
              </a:lnSpc>
              <a:spcAft>
                <a:spcPts val="300"/>
              </a:spcAft>
              <a:buClr>
                <a:srgbClr val="CC0033"/>
              </a:buClr>
              <a:buFont typeface="Wingdings" panose="05000000000000000000" pitchFamily="2" charset="2"/>
              <a:buChar char="l"/>
            </a:pPr>
            <a:r>
              <a:rPr lang="ja-JP" altLang="en-US" sz="1600">
                <a:solidFill>
                  <a:srgbClr val="000000"/>
                </a:solidFill>
                <a:latin typeface="メイリオ"/>
                <a:ea typeface="メイリオ"/>
              </a:rPr>
              <a:t>補償内容は、以下の通りです。</a:t>
            </a:r>
          </a:p>
        </p:txBody>
      </p:sp>
      <p:sp>
        <p:nvSpPr>
          <p:cNvPr id="20" name="正方形/長方形 7">
            <a:extLst>
              <a:ext uri="{FF2B5EF4-FFF2-40B4-BE49-F238E27FC236}">
                <a16:creationId xmlns:a16="http://schemas.microsoft.com/office/drawing/2014/main" id="{62C2D896-AA69-4477-9FD8-EFCCF34D52F8}"/>
              </a:ext>
            </a:extLst>
          </p:cNvPr>
          <p:cNvSpPr>
            <a:spLocks noChangeArrowheads="1"/>
          </p:cNvSpPr>
          <p:nvPr/>
        </p:nvSpPr>
        <p:spPr bwMode="auto">
          <a:xfrm>
            <a:off x="1607964" y="2852575"/>
            <a:ext cx="40657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99FF"/>
              </a:buClr>
              <a:buFont typeface="Wingdings" panose="05000000000000000000" pitchFamily="2" charset="2"/>
              <a:buChar char="u"/>
              <a:defRPr sz="1400">
                <a:solidFill>
                  <a:schemeClr val="tx1"/>
                </a:solidFill>
                <a:latin typeface="HGP創英角ｺﾞｼｯｸUB" panose="020B0900000000000000" pitchFamily="50" charset="-128"/>
                <a:ea typeface="ＭＳ Ｐゴシック" panose="020B0600070205080204" pitchFamily="50" charset="-128"/>
              </a:defRPr>
            </a:lvl1pPr>
            <a:lvl2pPr indent="-285750">
              <a:spcBef>
                <a:spcPct val="20000"/>
              </a:spcBef>
              <a:buClr>
                <a:srgbClr val="33CCCC"/>
              </a:buClr>
              <a:buFont typeface="Wingdings" panose="05000000000000000000" pitchFamily="2" charset="2"/>
              <a:buChar char="p"/>
              <a:defRPr sz="1400">
                <a:solidFill>
                  <a:schemeClr val="tx1"/>
                </a:solidFill>
                <a:latin typeface="ＭＳ Ｐゴシック" panose="020B0600070205080204" pitchFamily="50" charset="-128"/>
                <a:ea typeface="ＭＳ Ｐゴシック" panose="020B0600070205080204" pitchFamily="50" charset="-128"/>
              </a:defRPr>
            </a:lvl2pPr>
            <a:lvl3pPr indent="-228600">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3pPr>
            <a:lvl4pPr indent="-228600">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4pPr>
            <a:lvl5pPr indent="-201613">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5pPr>
            <a:lvl6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6pPr>
            <a:lvl7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7pPr>
            <a:lvl8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8pPr>
            <a:lvl9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9pPr>
          </a:lstStyle>
          <a:p>
            <a:pPr defTabSz="914324">
              <a:spcBef>
                <a:spcPct val="0"/>
              </a:spcBef>
              <a:buClrTx/>
              <a:buNone/>
            </a:pPr>
            <a:r>
              <a:rPr lang="ja-JP" altLang="en-US" sz="2000" b="1">
                <a:solidFill>
                  <a:srgbClr val="000000"/>
                </a:solidFill>
                <a:latin typeface="メイリオ"/>
                <a:ea typeface="メイリオ"/>
              </a:rPr>
              <a:t>損害賠償責任に関する補償</a:t>
            </a:r>
          </a:p>
        </p:txBody>
      </p:sp>
      <p:sp>
        <p:nvSpPr>
          <p:cNvPr id="22" name="テキスト ボックス 21">
            <a:extLst>
              <a:ext uri="{FF2B5EF4-FFF2-40B4-BE49-F238E27FC236}">
                <a16:creationId xmlns:a16="http://schemas.microsoft.com/office/drawing/2014/main" id="{CAA38B3A-81D8-47C8-BEC1-DF275E0249DF}"/>
              </a:ext>
            </a:extLst>
          </p:cNvPr>
          <p:cNvSpPr txBox="1"/>
          <p:nvPr/>
        </p:nvSpPr>
        <p:spPr>
          <a:xfrm>
            <a:off x="551720" y="2693697"/>
            <a:ext cx="983103" cy="1861920"/>
          </a:xfrm>
          <a:prstGeom prst="rect">
            <a:avLst/>
          </a:prstGeom>
          <a:noFill/>
        </p:spPr>
        <p:txBody>
          <a:bodyPr wrap="square">
            <a:spAutoFit/>
          </a:bodyPr>
          <a:lstStyle/>
          <a:p>
            <a:pPr algn="ctr" defTabSz="914324">
              <a:spcBef>
                <a:spcPct val="0"/>
              </a:spcBef>
            </a:pPr>
            <a:r>
              <a:rPr lang="ja-JP" altLang="en-US" sz="11499">
                <a:solidFill>
                  <a:srgbClr val="000000"/>
                </a:solidFill>
                <a:latin typeface="メイリオ"/>
                <a:ea typeface="メイリオ"/>
              </a:rPr>
              <a:t>１</a:t>
            </a:r>
          </a:p>
        </p:txBody>
      </p:sp>
      <p:sp>
        <p:nvSpPr>
          <p:cNvPr id="23" name="テキスト ボックス 22">
            <a:extLst>
              <a:ext uri="{FF2B5EF4-FFF2-40B4-BE49-F238E27FC236}">
                <a16:creationId xmlns:a16="http://schemas.microsoft.com/office/drawing/2014/main" id="{BC0DC75E-CC9D-5B4F-BF87-38FB12C853F0}"/>
              </a:ext>
            </a:extLst>
          </p:cNvPr>
          <p:cNvSpPr txBox="1"/>
          <p:nvPr/>
        </p:nvSpPr>
        <p:spPr>
          <a:xfrm>
            <a:off x="1691725" y="3190131"/>
            <a:ext cx="6923079" cy="1390124"/>
          </a:xfrm>
          <a:prstGeom prst="rect">
            <a:avLst/>
          </a:prstGeom>
          <a:noFill/>
        </p:spPr>
        <p:txBody>
          <a:bodyPr wrap="square" lIns="0" rIns="0">
            <a:spAutoFit/>
          </a:bodyPr>
          <a:lstStyle/>
          <a:p>
            <a:pPr defTabSz="914324">
              <a:lnSpc>
                <a:spcPts val="2000"/>
              </a:lnSpc>
              <a:spcAft>
                <a:spcPts val="200"/>
              </a:spcAft>
              <a:buClr>
                <a:srgbClr val="000000"/>
              </a:buClr>
            </a:pPr>
            <a:r>
              <a:rPr lang="ja-JP" altLang="en-US" sz="1400">
                <a:solidFill>
                  <a:srgbClr val="000000"/>
                </a:solidFill>
                <a:latin typeface="メイリオ"/>
                <a:ea typeface="メイリオ"/>
              </a:rPr>
              <a:t>コンピュータシステム（他人のためのコンピュータシステムを除きます。）の所有・使用・管理等に起因して発生した他人の事業の休止・阻害、情報の漏えいまたはそのおそれ、人格権・著作権等の侵害について、被保険者が法律上の損害賠償責任を負担することによって被る損害を補償します。</a:t>
            </a:r>
          </a:p>
          <a:p>
            <a:pPr defTabSz="914324">
              <a:lnSpc>
                <a:spcPts val="2000"/>
              </a:lnSpc>
              <a:spcAft>
                <a:spcPts val="200"/>
              </a:spcAft>
              <a:buClr>
                <a:srgbClr val="000000"/>
              </a:buClr>
            </a:pPr>
            <a:endParaRPr lang="ja-JP" altLang="en-US" sz="1400">
              <a:solidFill>
                <a:srgbClr val="000000"/>
              </a:solidFill>
              <a:latin typeface="メイリオ"/>
              <a:ea typeface="メイリオ"/>
            </a:endParaRPr>
          </a:p>
        </p:txBody>
      </p:sp>
      <p:sp>
        <p:nvSpPr>
          <p:cNvPr id="29" name="正方形/長方形 7">
            <a:extLst>
              <a:ext uri="{FF2B5EF4-FFF2-40B4-BE49-F238E27FC236}">
                <a16:creationId xmlns:a16="http://schemas.microsoft.com/office/drawing/2014/main" id="{FCB6C8B9-3974-F1F7-E2E4-CE6EC74EBC5A}"/>
              </a:ext>
            </a:extLst>
          </p:cNvPr>
          <p:cNvSpPr>
            <a:spLocks noChangeArrowheads="1"/>
          </p:cNvSpPr>
          <p:nvPr/>
        </p:nvSpPr>
        <p:spPr bwMode="auto">
          <a:xfrm>
            <a:off x="1607964" y="4580122"/>
            <a:ext cx="51342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rgbClr val="0099FF"/>
              </a:buClr>
              <a:buFont typeface="Wingdings" panose="05000000000000000000" pitchFamily="2" charset="2"/>
              <a:buChar char="u"/>
              <a:defRPr sz="1400">
                <a:solidFill>
                  <a:schemeClr val="tx1"/>
                </a:solidFill>
                <a:latin typeface="HGP創英角ｺﾞｼｯｸUB" panose="020B0900000000000000" pitchFamily="50" charset="-128"/>
                <a:ea typeface="ＭＳ Ｐゴシック" panose="020B0600070205080204" pitchFamily="50" charset="-128"/>
              </a:defRPr>
            </a:lvl1pPr>
            <a:lvl2pPr indent="-285750">
              <a:spcBef>
                <a:spcPct val="20000"/>
              </a:spcBef>
              <a:buClr>
                <a:srgbClr val="33CCCC"/>
              </a:buClr>
              <a:buFont typeface="Wingdings" panose="05000000000000000000" pitchFamily="2" charset="2"/>
              <a:buChar char="p"/>
              <a:defRPr sz="1400">
                <a:solidFill>
                  <a:schemeClr val="tx1"/>
                </a:solidFill>
                <a:latin typeface="ＭＳ Ｐゴシック" panose="020B0600070205080204" pitchFamily="50" charset="-128"/>
                <a:ea typeface="ＭＳ Ｐゴシック" panose="020B0600070205080204" pitchFamily="50" charset="-128"/>
              </a:defRPr>
            </a:lvl2pPr>
            <a:lvl3pPr indent="-228600">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3pPr>
            <a:lvl4pPr indent="-228600">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4pPr>
            <a:lvl5pPr indent="-201613">
              <a:spcBef>
                <a:spcPct val="20000"/>
              </a:spcBef>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5pPr>
            <a:lvl6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6pPr>
            <a:lvl7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7pPr>
            <a:lvl8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8pPr>
            <a:lvl9pPr indent="-201613" eaLnBrk="0" fontAlgn="base" hangingPunct="0">
              <a:spcBef>
                <a:spcPct val="20000"/>
              </a:spcBef>
              <a:spcAft>
                <a:spcPct val="0"/>
              </a:spcAft>
              <a:buFont typeface="Wingdings" panose="05000000000000000000" pitchFamily="2" charset="2"/>
              <a:buChar char="»"/>
              <a:defRPr sz="1400">
                <a:solidFill>
                  <a:schemeClr val="tx1"/>
                </a:solidFill>
                <a:latin typeface="ＭＳ Ｐゴシック" panose="020B0600070205080204" pitchFamily="50" charset="-128"/>
                <a:ea typeface="ＭＳ Ｐゴシック" panose="020B0600070205080204" pitchFamily="50" charset="-128"/>
              </a:defRPr>
            </a:lvl9pPr>
          </a:lstStyle>
          <a:p>
            <a:pPr defTabSz="914324">
              <a:spcBef>
                <a:spcPct val="0"/>
              </a:spcBef>
              <a:buClrTx/>
              <a:buNone/>
            </a:pPr>
            <a:r>
              <a:rPr lang="ja-JP" altLang="en-US" sz="2000" b="1">
                <a:solidFill>
                  <a:srgbClr val="000000"/>
                </a:solidFill>
                <a:latin typeface="メイリオ"/>
                <a:ea typeface="メイリオ"/>
              </a:rPr>
              <a:t>サイバー事故対応費用に関する補償</a:t>
            </a:r>
          </a:p>
        </p:txBody>
      </p:sp>
      <p:sp>
        <p:nvSpPr>
          <p:cNvPr id="30" name="テキスト ボックス 29">
            <a:extLst>
              <a:ext uri="{FF2B5EF4-FFF2-40B4-BE49-F238E27FC236}">
                <a16:creationId xmlns:a16="http://schemas.microsoft.com/office/drawing/2014/main" id="{2E4E15EE-0EA8-D868-8438-BA8DA6A82462}"/>
              </a:ext>
            </a:extLst>
          </p:cNvPr>
          <p:cNvSpPr txBox="1"/>
          <p:nvPr/>
        </p:nvSpPr>
        <p:spPr>
          <a:xfrm>
            <a:off x="551720" y="4421243"/>
            <a:ext cx="983103" cy="1861920"/>
          </a:xfrm>
          <a:prstGeom prst="rect">
            <a:avLst/>
          </a:prstGeom>
          <a:noFill/>
        </p:spPr>
        <p:txBody>
          <a:bodyPr wrap="square">
            <a:spAutoFit/>
          </a:bodyPr>
          <a:lstStyle/>
          <a:p>
            <a:pPr algn="ctr" defTabSz="914324">
              <a:spcBef>
                <a:spcPct val="0"/>
              </a:spcBef>
            </a:pPr>
            <a:r>
              <a:rPr lang="en-US" altLang="ja-JP" sz="11499">
                <a:solidFill>
                  <a:srgbClr val="000000"/>
                </a:solidFill>
                <a:latin typeface="メイリオ"/>
                <a:ea typeface="メイリオ"/>
              </a:rPr>
              <a:t>2</a:t>
            </a:r>
            <a:endParaRPr lang="ja-JP" altLang="en-US" sz="11499">
              <a:solidFill>
                <a:srgbClr val="000000"/>
              </a:solidFill>
              <a:latin typeface="メイリオ"/>
              <a:ea typeface="メイリオ"/>
            </a:endParaRPr>
          </a:p>
        </p:txBody>
      </p:sp>
      <p:sp>
        <p:nvSpPr>
          <p:cNvPr id="31" name="テキスト ボックス 30">
            <a:extLst>
              <a:ext uri="{FF2B5EF4-FFF2-40B4-BE49-F238E27FC236}">
                <a16:creationId xmlns:a16="http://schemas.microsoft.com/office/drawing/2014/main" id="{D45397E6-15B5-AF4A-37D1-2B5F82869AF9}"/>
              </a:ext>
            </a:extLst>
          </p:cNvPr>
          <p:cNvSpPr txBox="1"/>
          <p:nvPr/>
        </p:nvSpPr>
        <p:spPr>
          <a:xfrm>
            <a:off x="1691725" y="4917678"/>
            <a:ext cx="6923079" cy="595035"/>
          </a:xfrm>
          <a:prstGeom prst="rect">
            <a:avLst/>
          </a:prstGeom>
          <a:noFill/>
        </p:spPr>
        <p:txBody>
          <a:bodyPr wrap="square" lIns="0" rIns="0">
            <a:spAutoFit/>
          </a:bodyPr>
          <a:lstStyle/>
          <a:p>
            <a:pPr defTabSz="914324">
              <a:lnSpc>
                <a:spcPts val="2000"/>
              </a:lnSpc>
              <a:spcAft>
                <a:spcPts val="200"/>
              </a:spcAft>
              <a:buClr>
                <a:srgbClr val="000000"/>
              </a:buClr>
            </a:pPr>
            <a:r>
              <a:rPr lang="ja-JP" altLang="en-US" sz="1400">
                <a:solidFill>
                  <a:srgbClr val="000000"/>
                </a:solidFill>
                <a:latin typeface="メイリオ"/>
                <a:ea typeface="メイリオ"/>
              </a:rPr>
              <a:t>情報の漏えい、サイバー攻撃等に起因して一定期間内に生じたサイバー攻撃対応</a:t>
            </a:r>
            <a:br>
              <a:rPr lang="en-US" altLang="ja-JP" sz="1400">
                <a:solidFill>
                  <a:srgbClr val="000000"/>
                </a:solidFill>
                <a:latin typeface="メイリオ"/>
                <a:ea typeface="メイリオ"/>
              </a:rPr>
            </a:br>
            <a:r>
              <a:rPr lang="ja-JP" altLang="en-US" sz="1400">
                <a:solidFill>
                  <a:srgbClr val="000000"/>
                </a:solidFill>
                <a:latin typeface="メイリオ"/>
                <a:ea typeface="メイリオ"/>
              </a:rPr>
              <a:t>費用・再発防止費用等を被保険者が負担することによって生じた損害を補償します。</a:t>
            </a:r>
          </a:p>
        </p:txBody>
      </p:sp>
      <p:sp>
        <p:nvSpPr>
          <p:cNvPr id="32" name="フリーフォーム: 図形 31">
            <a:extLst>
              <a:ext uri="{FF2B5EF4-FFF2-40B4-BE49-F238E27FC236}">
                <a16:creationId xmlns:a16="http://schemas.microsoft.com/office/drawing/2014/main" id="{93EB0606-50D8-C7F5-E5C2-C0B68EC28877}"/>
              </a:ext>
            </a:extLst>
          </p:cNvPr>
          <p:cNvSpPr/>
          <p:nvPr/>
        </p:nvSpPr>
        <p:spPr>
          <a:xfrm>
            <a:off x="584745" y="4288019"/>
            <a:ext cx="8305436" cy="0"/>
          </a:xfrm>
          <a:custGeom>
            <a:avLst/>
            <a:gdLst>
              <a:gd name="connsiteX0" fmla="*/ 0 w 8306718"/>
              <a:gd name="connsiteY0" fmla="*/ 0 h 0"/>
              <a:gd name="connsiteX1" fmla="*/ 8306718 w 8306718"/>
              <a:gd name="connsiteY1" fmla="*/ 0 h 0"/>
            </a:gdLst>
            <a:ahLst/>
            <a:cxnLst>
              <a:cxn ang="0">
                <a:pos x="connsiteX0" y="connsiteY0"/>
              </a:cxn>
              <a:cxn ang="0">
                <a:pos x="connsiteX1" y="connsiteY1"/>
              </a:cxn>
            </a:cxnLst>
            <a:rect l="l" t="t" r="r" b="b"/>
            <a:pathLst>
              <a:path w="8306718">
                <a:moveTo>
                  <a:pt x="0" y="0"/>
                </a:moveTo>
                <a:lnTo>
                  <a:pt x="8306718" y="0"/>
                </a:lnTo>
              </a:path>
            </a:pathLst>
          </a:custGeom>
          <a:noFill/>
          <a:ln w="9525">
            <a:solidFill>
              <a:schemeClr val="bg2"/>
            </a:solidFill>
            <a:prstDash val="dash"/>
            <a:headEnd type="none" w="med" len="med"/>
            <a:tailEnd type="non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sp>
        <p:nvSpPr>
          <p:cNvPr id="33" name="テキスト ボックス 32">
            <a:extLst>
              <a:ext uri="{FF2B5EF4-FFF2-40B4-BE49-F238E27FC236}">
                <a16:creationId xmlns:a16="http://schemas.microsoft.com/office/drawing/2014/main" id="{59B33886-C283-9C44-703F-D70AC52187D9}"/>
              </a:ext>
            </a:extLst>
          </p:cNvPr>
          <p:cNvSpPr txBox="1"/>
          <p:nvPr/>
        </p:nvSpPr>
        <p:spPr>
          <a:xfrm>
            <a:off x="8367694" y="5872501"/>
            <a:ext cx="3488455" cy="230832"/>
          </a:xfrm>
          <a:prstGeom prst="rect">
            <a:avLst/>
          </a:prstGeom>
          <a:noFill/>
        </p:spPr>
        <p:txBody>
          <a:bodyPr wrap="none" rtlCol="0">
            <a:spAutoFit/>
          </a:bodyPr>
          <a:lstStyle/>
          <a:p>
            <a:pPr algn="r" defTabSz="914324"/>
            <a:r>
              <a:rPr lang="ja-JP" altLang="en-US" sz="900">
                <a:solidFill>
                  <a:srgbClr val="000000"/>
                </a:solidFill>
                <a:latin typeface="メイリオ"/>
                <a:ea typeface="メイリオ"/>
              </a:rPr>
              <a:t>*保険に関する問い合わせ先：　保険代理店きらら保険サービス</a:t>
            </a:r>
          </a:p>
        </p:txBody>
      </p:sp>
      <p:sp>
        <p:nvSpPr>
          <p:cNvPr id="5" name="正方形/長方形 4">
            <a:extLst>
              <a:ext uri="{FF2B5EF4-FFF2-40B4-BE49-F238E27FC236}">
                <a16:creationId xmlns:a16="http://schemas.microsoft.com/office/drawing/2014/main" id="{F92C8567-E62E-62D4-33D2-FBEE912079BF}"/>
              </a:ext>
            </a:extLst>
          </p:cNvPr>
          <p:cNvSpPr/>
          <p:nvPr/>
        </p:nvSpPr>
        <p:spPr bwMode="auto">
          <a:xfrm>
            <a:off x="9151524" y="4326964"/>
            <a:ext cx="2380825" cy="1359347"/>
          </a:xfrm>
          <a:prstGeom prst="rect">
            <a:avLst/>
          </a:prstGeom>
          <a:solidFill>
            <a:srgbClr val="CC0033"/>
          </a:solidFill>
          <a:ln w="6350" cap="flat" cmpd="sng" algn="ctr">
            <a:noFill/>
            <a:prstDash val="solid"/>
            <a:miter lim="800000"/>
          </a:ln>
          <a:effectLst/>
        </p:spPr>
        <p:txBody>
          <a:bodyPr lIns="0" rIns="0" anchor="ctr"/>
          <a:lstStyle/>
          <a:p>
            <a:pPr algn="ctr" defTabSz="914324">
              <a:defRPr/>
            </a:pPr>
            <a:r>
              <a:rPr lang="ja-JP" altLang="en-US" sz="1600" b="1" kern="0">
                <a:solidFill>
                  <a:srgbClr val="FFFFFF"/>
                </a:solidFill>
                <a:latin typeface="メイリオ"/>
                <a:ea typeface="メイリオ"/>
              </a:rPr>
              <a:t>最大 </a:t>
            </a:r>
            <a:r>
              <a:rPr lang="en-US" altLang="ja-JP" sz="1600" b="1" kern="0">
                <a:solidFill>
                  <a:srgbClr val="FFFFFF"/>
                </a:solidFill>
                <a:latin typeface="メイリオ"/>
                <a:ea typeface="メイリオ"/>
              </a:rPr>
              <a:t>50</a:t>
            </a:r>
            <a:r>
              <a:rPr lang="ja-JP" altLang="en-US" sz="1600" b="1" kern="0">
                <a:solidFill>
                  <a:srgbClr val="FFFFFF"/>
                </a:solidFill>
                <a:latin typeface="メイリオ"/>
                <a:ea typeface="メイリオ"/>
              </a:rPr>
              <a:t>万円</a:t>
            </a:r>
            <a:endParaRPr lang="en-US" altLang="ja-JP" sz="1600" b="1" kern="0">
              <a:solidFill>
                <a:srgbClr val="FFFFFF"/>
              </a:solidFill>
              <a:latin typeface="メイリオ"/>
              <a:ea typeface="メイリオ"/>
            </a:endParaRPr>
          </a:p>
          <a:p>
            <a:pPr algn="ctr" defTabSz="914324">
              <a:defRPr/>
            </a:pPr>
            <a:r>
              <a:rPr lang="ja-JP" altLang="en-US" sz="1600" b="1" kern="0">
                <a:solidFill>
                  <a:srgbClr val="FFFFFF"/>
                </a:solidFill>
                <a:latin typeface="メイリオ"/>
                <a:ea typeface="メイリオ"/>
              </a:rPr>
              <a:t>（</a:t>
            </a:r>
            <a:r>
              <a:rPr lang="en-US" altLang="ja-JP" sz="1600" b="1" kern="0">
                <a:solidFill>
                  <a:srgbClr val="FFFFFF"/>
                </a:solidFill>
                <a:latin typeface="メイリオ"/>
                <a:ea typeface="メイリオ"/>
              </a:rPr>
              <a:t>1</a:t>
            </a:r>
            <a:r>
              <a:rPr lang="ja-JP" altLang="en-US" sz="1600" b="1" kern="0">
                <a:solidFill>
                  <a:srgbClr val="FFFFFF"/>
                </a:solidFill>
                <a:latin typeface="メイリオ"/>
                <a:ea typeface="メイリオ"/>
              </a:rPr>
              <a:t>事故）</a:t>
            </a:r>
            <a:endParaRPr lang="en-US" altLang="ja-JP" sz="1600" b="1" kern="0">
              <a:solidFill>
                <a:srgbClr val="FFFFFF"/>
              </a:solidFill>
              <a:latin typeface="メイリオ"/>
              <a:ea typeface="メイリオ"/>
            </a:endParaRPr>
          </a:p>
        </p:txBody>
      </p:sp>
      <p:sp>
        <p:nvSpPr>
          <p:cNvPr id="7" name="正方形/長方形 6">
            <a:extLst>
              <a:ext uri="{FF2B5EF4-FFF2-40B4-BE49-F238E27FC236}">
                <a16:creationId xmlns:a16="http://schemas.microsoft.com/office/drawing/2014/main" id="{75A9B166-122B-47E1-E550-EE48E911B60A}"/>
              </a:ext>
            </a:extLst>
          </p:cNvPr>
          <p:cNvSpPr/>
          <p:nvPr/>
        </p:nvSpPr>
        <p:spPr bwMode="auto">
          <a:xfrm>
            <a:off x="9151523" y="2227406"/>
            <a:ext cx="2380825" cy="567764"/>
          </a:xfrm>
          <a:prstGeom prst="rect">
            <a:avLst/>
          </a:prstGeom>
          <a:solidFill>
            <a:schemeClr val="bg1"/>
          </a:solidFill>
          <a:ln w="57150" cap="flat" cmpd="sng" algn="ctr">
            <a:solidFill>
              <a:schemeClr val="tx2"/>
            </a:solidFill>
            <a:prstDash val="solid"/>
            <a:miter lim="800000"/>
          </a:ln>
          <a:effectLst/>
        </p:spPr>
        <p:txBody>
          <a:bodyPr lIns="0" rIns="0" anchor="ctr"/>
          <a:lstStyle/>
          <a:p>
            <a:pPr algn="ctr" defTabSz="914324">
              <a:defRPr/>
            </a:pPr>
            <a:r>
              <a:rPr lang="ja-JP" altLang="en-US" sz="1600" b="1" kern="0">
                <a:solidFill>
                  <a:sysClr val="windowText" lastClr="000000"/>
                </a:solidFill>
                <a:latin typeface="メイリオ"/>
                <a:ea typeface="メイリオ"/>
              </a:rPr>
              <a:t>支払い限度額</a:t>
            </a:r>
            <a:endParaRPr lang="en-US" altLang="ja-JP" sz="1600" b="1" kern="0">
              <a:solidFill>
                <a:sysClr val="windowText" lastClr="000000"/>
              </a:solidFill>
              <a:latin typeface="メイリオ"/>
              <a:ea typeface="メイリオ"/>
            </a:endParaRPr>
          </a:p>
        </p:txBody>
      </p:sp>
      <p:sp>
        <p:nvSpPr>
          <p:cNvPr id="2" name="タイトル 1">
            <a:extLst>
              <a:ext uri="{FF2B5EF4-FFF2-40B4-BE49-F238E27FC236}">
                <a16:creationId xmlns:a16="http://schemas.microsoft.com/office/drawing/2014/main" id="{F346020B-1BBC-2892-A796-009BDFF5FE10}"/>
              </a:ext>
            </a:extLst>
          </p:cNvPr>
          <p:cNvSpPr>
            <a:spLocks noGrp="1"/>
          </p:cNvSpPr>
          <p:nvPr>
            <p:ph type="title"/>
          </p:nvPr>
        </p:nvSpPr>
        <p:spPr/>
        <p:txBody>
          <a:bodyPr/>
          <a:lstStyle/>
          <a:p>
            <a:r>
              <a:rPr lang="ja-JP" altLang="en-US" sz="3200"/>
              <a:t>（参考）</a:t>
            </a:r>
            <a:r>
              <a:rPr lang="ja-JP" altLang="en-US" sz="3200">
                <a:solidFill>
                  <a:srgbClr val="000000"/>
                </a:solidFill>
                <a:latin typeface="メイリオ"/>
                <a:ea typeface="メイリオ"/>
              </a:rPr>
              <a:t>サイバーリスク保険について</a:t>
            </a:r>
            <a:endParaRPr lang="ja-JP" altLang="en-US"/>
          </a:p>
        </p:txBody>
      </p:sp>
    </p:spTree>
    <p:extLst>
      <p:ext uri="{BB962C8B-B14F-4D97-AF65-F5344CB8AC3E}">
        <p14:creationId xmlns:p14="http://schemas.microsoft.com/office/powerpoint/2010/main" val="2627229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318C3-084A-E0B0-E069-BEE7170B36AF}"/>
            </a:ext>
          </a:extLst>
        </p:cNvPr>
        <p:cNvGrpSpPr/>
        <p:nvPr/>
      </p:nvGrpSpPr>
      <p:grpSpPr>
        <a:xfrm>
          <a:off x="0" y="0"/>
          <a:ext cx="0" cy="0"/>
          <a:chOff x="0" y="0"/>
          <a:chExt cx="0" cy="0"/>
        </a:xfrm>
      </p:grpSpPr>
      <p:sp>
        <p:nvSpPr>
          <p:cNvPr id="71" name="テキスト ボックス 70">
            <a:extLst>
              <a:ext uri="{FF2B5EF4-FFF2-40B4-BE49-F238E27FC236}">
                <a16:creationId xmlns:a16="http://schemas.microsoft.com/office/drawing/2014/main" id="{158B292C-CF85-7E2D-FAE5-359FF65E4DA8}"/>
              </a:ext>
            </a:extLst>
          </p:cNvPr>
          <p:cNvSpPr txBox="1"/>
          <p:nvPr/>
        </p:nvSpPr>
        <p:spPr>
          <a:xfrm>
            <a:off x="9267943" y="5214045"/>
            <a:ext cx="2616962" cy="354822"/>
          </a:xfrm>
          <a:prstGeom prst="rect">
            <a:avLst/>
          </a:prstGeom>
          <a:noFill/>
        </p:spPr>
        <p:txBody>
          <a:bodyPr wrap="square" lIns="35995" tIns="35995" rIns="35995" bIns="35995">
            <a:spAutoFit/>
          </a:bodyPr>
          <a:lstStyle/>
          <a:p>
            <a:pPr defTabSz="304857">
              <a:lnSpc>
                <a:spcPts val="1100"/>
              </a:lnSpc>
              <a:defRPr/>
            </a:pPr>
            <a:r>
              <a:rPr lang="ja-JP" altLang="en-US" sz="800">
                <a:solidFill>
                  <a:srgbClr val="000000"/>
                </a:solidFill>
                <a:latin typeface="メイリオ"/>
                <a:ea typeface="メイリオ"/>
              </a:rPr>
              <a:t>引受保険会社：　東京海上日動火災保険株式会社</a:t>
            </a:r>
            <a:endParaRPr lang="en-US" altLang="ja-JP" sz="800">
              <a:solidFill>
                <a:srgbClr val="000000"/>
              </a:solidFill>
              <a:latin typeface="メイリオ"/>
              <a:ea typeface="メイリオ"/>
            </a:endParaRPr>
          </a:p>
          <a:p>
            <a:pPr defTabSz="304857">
              <a:lnSpc>
                <a:spcPts val="1100"/>
              </a:lnSpc>
              <a:defRPr/>
            </a:pPr>
            <a:r>
              <a:rPr lang="ja-JP" altLang="en-US" sz="800">
                <a:solidFill>
                  <a:srgbClr val="000000"/>
                </a:solidFill>
                <a:latin typeface="メイリオ"/>
                <a:ea typeface="メイリオ"/>
              </a:rPr>
              <a:t>保険扱代理店：　きらら保険サービス株式会社</a:t>
            </a:r>
            <a:endParaRPr lang="en-US" altLang="ja-JP" sz="800">
              <a:solidFill>
                <a:srgbClr val="000000"/>
              </a:solidFill>
              <a:latin typeface="メイリオ"/>
              <a:ea typeface="メイリオ"/>
            </a:endParaRPr>
          </a:p>
        </p:txBody>
      </p:sp>
      <p:sp>
        <p:nvSpPr>
          <p:cNvPr id="77" name="四角形: 角を丸くする 76">
            <a:extLst>
              <a:ext uri="{FF2B5EF4-FFF2-40B4-BE49-F238E27FC236}">
                <a16:creationId xmlns:a16="http://schemas.microsoft.com/office/drawing/2014/main" id="{5887B084-86B9-980E-1978-55B60C2C6B2C}"/>
              </a:ext>
            </a:extLst>
          </p:cNvPr>
          <p:cNvSpPr/>
          <p:nvPr/>
        </p:nvSpPr>
        <p:spPr>
          <a:xfrm>
            <a:off x="7704220" y="2001107"/>
            <a:ext cx="2219909" cy="647900"/>
          </a:xfrm>
          <a:prstGeom prst="round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6" tIns="45713" rIns="91426" bIns="0" numCol="1" spcCol="0" rtlCol="0" fromWordArt="0" anchor="ctr" anchorCtr="0" forceAA="0" compatLnSpc="1">
            <a:prstTxWarp prst="textNoShape">
              <a:avLst/>
            </a:prstTxWarp>
            <a:noAutofit/>
          </a:bodyPr>
          <a:lstStyle/>
          <a:p>
            <a:pPr algn="ctr" defTabSz="304857">
              <a:defRPr/>
            </a:pPr>
            <a:r>
              <a:rPr lang="ja-JP" altLang="en-US" sz="1600" b="1">
                <a:solidFill>
                  <a:srgbClr val="FFFFFF"/>
                </a:solidFill>
                <a:latin typeface="メイリオ"/>
                <a:ea typeface="メイリオ"/>
              </a:rPr>
              <a:t>お客様</a:t>
            </a:r>
            <a:endParaRPr lang="en-US" altLang="ja-JP" sz="1600" b="1">
              <a:solidFill>
                <a:srgbClr val="FFFFFF"/>
              </a:solidFill>
              <a:latin typeface="メイリオ"/>
              <a:ea typeface="メイリオ"/>
            </a:endParaRPr>
          </a:p>
          <a:p>
            <a:pPr algn="ctr" defTabSz="304857">
              <a:defRPr/>
            </a:pPr>
            <a:r>
              <a:rPr lang="en-US" altLang="ja-JP" sz="1200" b="1">
                <a:solidFill>
                  <a:srgbClr val="FFFFFF"/>
                </a:solidFill>
                <a:latin typeface="メイリオ"/>
                <a:ea typeface="メイリオ"/>
              </a:rPr>
              <a:t>【</a:t>
            </a:r>
            <a:r>
              <a:rPr lang="ja-JP" altLang="en-US" sz="1200" b="1">
                <a:solidFill>
                  <a:srgbClr val="FFFFFF"/>
                </a:solidFill>
                <a:latin typeface="メイリオ"/>
                <a:ea typeface="メイリオ"/>
              </a:rPr>
              <a:t>被保険者</a:t>
            </a:r>
            <a:r>
              <a:rPr lang="en-US" altLang="ja-JP" sz="1200" b="1">
                <a:solidFill>
                  <a:srgbClr val="FFFFFF"/>
                </a:solidFill>
                <a:latin typeface="メイリオ"/>
                <a:ea typeface="メイリオ"/>
              </a:rPr>
              <a:t>】</a:t>
            </a:r>
            <a:endParaRPr lang="ja-JP" altLang="en-US" sz="1200" b="1">
              <a:solidFill>
                <a:srgbClr val="FFFFFF"/>
              </a:solidFill>
              <a:latin typeface="メイリオ"/>
              <a:ea typeface="メイリオ"/>
            </a:endParaRPr>
          </a:p>
        </p:txBody>
      </p:sp>
      <p:sp>
        <p:nvSpPr>
          <p:cNvPr id="80" name="テキスト ボックス 79">
            <a:extLst>
              <a:ext uri="{FF2B5EF4-FFF2-40B4-BE49-F238E27FC236}">
                <a16:creationId xmlns:a16="http://schemas.microsoft.com/office/drawing/2014/main" id="{82241B4D-31AD-D1F6-FB9B-7187C1473F8C}"/>
              </a:ext>
            </a:extLst>
          </p:cNvPr>
          <p:cNvSpPr txBox="1"/>
          <p:nvPr/>
        </p:nvSpPr>
        <p:spPr>
          <a:xfrm>
            <a:off x="8195872" y="4928841"/>
            <a:ext cx="1188853" cy="380470"/>
          </a:xfrm>
          <a:prstGeom prst="rect">
            <a:avLst/>
          </a:prstGeom>
          <a:noFill/>
        </p:spPr>
        <p:txBody>
          <a:bodyPr wrap="square" lIns="35995" tIns="35995" rIns="35995" bIns="35995">
            <a:spAutoFit/>
          </a:bodyPr>
          <a:lstStyle/>
          <a:p>
            <a:pPr algn="ctr" defTabSz="304857">
              <a:defRPr/>
            </a:pPr>
            <a:r>
              <a:rPr lang="ja-JP" altLang="en-US" sz="1000">
                <a:solidFill>
                  <a:srgbClr val="000000"/>
                </a:solidFill>
                <a:latin typeface="メイリオ"/>
                <a:ea typeface="メイリオ"/>
              </a:rPr>
              <a:t>保険契約</a:t>
            </a:r>
          </a:p>
          <a:p>
            <a:pPr algn="ctr" defTabSz="304857">
              <a:defRPr/>
            </a:pPr>
            <a:r>
              <a:rPr lang="ja-JP" altLang="en-US" sz="1000">
                <a:solidFill>
                  <a:srgbClr val="000000"/>
                </a:solidFill>
                <a:latin typeface="メイリオ"/>
                <a:ea typeface="メイリオ"/>
              </a:rPr>
              <a:t>締結</a:t>
            </a:r>
            <a:endParaRPr lang="en-US" altLang="ja-JP" sz="1000">
              <a:solidFill>
                <a:srgbClr val="000000"/>
              </a:solidFill>
              <a:latin typeface="メイリオ"/>
              <a:ea typeface="メイリオ"/>
            </a:endParaRPr>
          </a:p>
        </p:txBody>
      </p:sp>
      <p:sp>
        <p:nvSpPr>
          <p:cNvPr id="81" name="テキスト ボックス 80">
            <a:extLst>
              <a:ext uri="{FF2B5EF4-FFF2-40B4-BE49-F238E27FC236}">
                <a16:creationId xmlns:a16="http://schemas.microsoft.com/office/drawing/2014/main" id="{46B09A82-283C-A08A-881E-23EC42FDFE39}"/>
              </a:ext>
            </a:extLst>
          </p:cNvPr>
          <p:cNvSpPr txBox="1"/>
          <p:nvPr/>
        </p:nvSpPr>
        <p:spPr>
          <a:xfrm>
            <a:off x="8195872" y="4528328"/>
            <a:ext cx="1188853" cy="226581"/>
          </a:xfrm>
          <a:prstGeom prst="rect">
            <a:avLst/>
          </a:prstGeom>
          <a:noFill/>
        </p:spPr>
        <p:txBody>
          <a:bodyPr wrap="square" lIns="35995" tIns="35995" rIns="35995" bIns="35995">
            <a:spAutoFit/>
          </a:bodyPr>
          <a:lstStyle/>
          <a:p>
            <a:pPr algn="ctr" defTabSz="304857">
              <a:defRPr/>
            </a:pPr>
            <a:r>
              <a:rPr lang="ja-JP" altLang="en-US" sz="1000">
                <a:solidFill>
                  <a:srgbClr val="000000"/>
                </a:solidFill>
                <a:latin typeface="メイリオ"/>
                <a:ea typeface="メイリオ"/>
              </a:rPr>
              <a:t>情報連携</a:t>
            </a:r>
            <a:endParaRPr lang="en-US" altLang="ja-JP" sz="1000">
              <a:solidFill>
                <a:srgbClr val="000000"/>
              </a:solidFill>
              <a:latin typeface="メイリオ"/>
              <a:ea typeface="メイリオ"/>
            </a:endParaRPr>
          </a:p>
        </p:txBody>
      </p:sp>
      <p:sp>
        <p:nvSpPr>
          <p:cNvPr id="6" name="テキスト ボックス 5">
            <a:extLst>
              <a:ext uri="{FF2B5EF4-FFF2-40B4-BE49-F238E27FC236}">
                <a16:creationId xmlns:a16="http://schemas.microsoft.com/office/drawing/2014/main" id="{BABF0896-71F1-A2DA-EBB9-889E181835ED}"/>
              </a:ext>
            </a:extLst>
          </p:cNvPr>
          <p:cNvSpPr txBox="1"/>
          <p:nvPr/>
        </p:nvSpPr>
        <p:spPr>
          <a:xfrm>
            <a:off x="480292" y="1000943"/>
            <a:ext cx="5163555" cy="323165"/>
          </a:xfrm>
          <a:prstGeom prst="rect">
            <a:avLst/>
          </a:prstGeom>
          <a:noFill/>
        </p:spPr>
        <p:txBody>
          <a:bodyPr wrap="square" lIns="0" rIns="0">
            <a:spAutoFit/>
          </a:bodyPr>
          <a:lstStyle/>
          <a:p>
            <a:pPr defTabSz="457162">
              <a:lnSpc>
                <a:spcPts val="1600"/>
              </a:lnSpc>
              <a:spcAft>
                <a:spcPts val="600"/>
              </a:spcAft>
              <a:defRPr/>
            </a:pPr>
            <a:r>
              <a:rPr lang="ja-JP" altLang="en-US" sz="2000" b="1">
                <a:solidFill>
                  <a:srgbClr val="000000"/>
                </a:solidFill>
                <a:latin typeface="メイリオ"/>
                <a:ea typeface="メイリオ"/>
              </a:rPr>
              <a:t>対象事故</a:t>
            </a:r>
          </a:p>
        </p:txBody>
      </p:sp>
      <p:sp>
        <p:nvSpPr>
          <p:cNvPr id="7" name="テキスト ボックス 6">
            <a:extLst>
              <a:ext uri="{FF2B5EF4-FFF2-40B4-BE49-F238E27FC236}">
                <a16:creationId xmlns:a16="http://schemas.microsoft.com/office/drawing/2014/main" id="{B5F2AEA7-4C05-77E7-04F0-7C1E2F978B86}"/>
              </a:ext>
            </a:extLst>
          </p:cNvPr>
          <p:cNvSpPr txBox="1"/>
          <p:nvPr/>
        </p:nvSpPr>
        <p:spPr>
          <a:xfrm>
            <a:off x="480292" y="1248326"/>
            <a:ext cx="11267924" cy="670055"/>
          </a:xfrm>
          <a:prstGeom prst="rect">
            <a:avLst/>
          </a:prstGeom>
          <a:noFill/>
        </p:spPr>
        <p:txBody>
          <a:bodyPr wrap="square" lIns="0" rIns="0">
            <a:spAutoFit/>
          </a:bodyPr>
          <a:lstStyle/>
          <a:p>
            <a:pPr defTabSz="914324">
              <a:lnSpc>
                <a:spcPts val="2300"/>
              </a:lnSpc>
              <a:buClr>
                <a:srgbClr val="000000"/>
              </a:buClr>
            </a:pPr>
            <a:r>
              <a:rPr lang="ja-JP" altLang="en-US" sz="1600">
                <a:solidFill>
                  <a:srgbClr val="000000"/>
                </a:solidFill>
                <a:latin typeface="メイリオ"/>
                <a:ea typeface="メイリオ"/>
              </a:rPr>
              <a:t>情報漏えいや不正アクセス等に起因するセキュリティ事故が発生した場合、お客さまに生じる損害賠償費用、サイバー事故対応に関する費用を一定金額まで補償します。</a:t>
            </a:r>
          </a:p>
        </p:txBody>
      </p:sp>
      <p:sp>
        <p:nvSpPr>
          <p:cNvPr id="8" name="テキスト ボックス 7">
            <a:extLst>
              <a:ext uri="{FF2B5EF4-FFF2-40B4-BE49-F238E27FC236}">
                <a16:creationId xmlns:a16="http://schemas.microsoft.com/office/drawing/2014/main" id="{1DFC57BA-A37F-8D21-B17B-D75ABF98CFAB}"/>
              </a:ext>
            </a:extLst>
          </p:cNvPr>
          <p:cNvSpPr txBox="1"/>
          <p:nvPr/>
        </p:nvSpPr>
        <p:spPr>
          <a:xfrm>
            <a:off x="480292" y="2012503"/>
            <a:ext cx="2114593" cy="323165"/>
          </a:xfrm>
          <a:prstGeom prst="rect">
            <a:avLst/>
          </a:prstGeom>
          <a:noFill/>
        </p:spPr>
        <p:txBody>
          <a:bodyPr wrap="square" lIns="0" rIns="0">
            <a:spAutoFit/>
          </a:bodyPr>
          <a:lstStyle/>
          <a:p>
            <a:pPr defTabSz="457162">
              <a:lnSpc>
                <a:spcPts val="1600"/>
              </a:lnSpc>
              <a:spcAft>
                <a:spcPts val="600"/>
              </a:spcAft>
              <a:defRPr/>
            </a:pPr>
            <a:r>
              <a:rPr lang="ja-JP" altLang="en-US" sz="2000" b="1">
                <a:solidFill>
                  <a:srgbClr val="000000"/>
                </a:solidFill>
                <a:latin typeface="メイリオ"/>
                <a:ea typeface="メイリオ"/>
              </a:rPr>
              <a:t>補償内容</a:t>
            </a:r>
          </a:p>
        </p:txBody>
      </p:sp>
      <p:sp>
        <p:nvSpPr>
          <p:cNvPr id="9" name="四角形: 角を丸くする 8">
            <a:extLst>
              <a:ext uri="{FF2B5EF4-FFF2-40B4-BE49-F238E27FC236}">
                <a16:creationId xmlns:a16="http://schemas.microsoft.com/office/drawing/2014/main" id="{175BAC7A-1551-E830-065E-1EC12E4B2B31}"/>
              </a:ext>
            </a:extLst>
          </p:cNvPr>
          <p:cNvSpPr/>
          <p:nvPr/>
        </p:nvSpPr>
        <p:spPr>
          <a:xfrm>
            <a:off x="389696" y="2574728"/>
            <a:ext cx="2071053" cy="2375633"/>
          </a:xfrm>
          <a:prstGeom prst="roundRect">
            <a:avLst>
              <a:gd name="adj" fmla="val 0"/>
            </a:avLst>
          </a:prstGeom>
          <a:no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79972" tIns="143978" rIns="91426" bIns="45713" numCol="1" spcCol="0" rtlCol="0" fromWordArt="0" anchor="t" anchorCtr="0" forceAA="0" compatLnSpc="1">
            <a:prstTxWarp prst="textNoShape">
              <a:avLst/>
            </a:prstTxWarp>
            <a:noAutofit/>
          </a:bodyPr>
          <a:lstStyle/>
          <a:p>
            <a:pPr defTabSz="304857" fontAlgn="ctr">
              <a:lnSpc>
                <a:spcPts val="1400"/>
              </a:lnSpc>
              <a:defRPr/>
            </a:pPr>
            <a:r>
              <a:rPr lang="ja-JP" altLang="en-US" sz="1000">
                <a:solidFill>
                  <a:srgbClr val="000000"/>
                </a:solidFill>
                <a:latin typeface="メイリオ"/>
                <a:ea typeface="メイリオ"/>
                <a:cs typeface="メイリオ" panose="020B0604030504040204" pitchFamily="50" charset="-128"/>
              </a:rPr>
              <a:t>●被保険者が法律上の損害賠償</a:t>
            </a:r>
            <a:endParaRPr lang="en-US" altLang="ja-JP" sz="1000">
              <a:solidFill>
                <a:srgbClr val="000000"/>
              </a:solidFill>
              <a:latin typeface="メイリオ"/>
              <a:ea typeface="メイリオ"/>
              <a:cs typeface="メイリオ" panose="020B0604030504040204" pitchFamily="50" charset="-128"/>
            </a:endParaRPr>
          </a:p>
          <a:p>
            <a:pPr defTabSz="304857" fontAlgn="ctr">
              <a:lnSpc>
                <a:spcPts val="1400"/>
              </a:lnSpc>
              <a:defRPr/>
            </a:pPr>
            <a:r>
              <a:rPr lang="ja-JP" altLang="en-US" sz="1000">
                <a:solidFill>
                  <a:srgbClr val="000000"/>
                </a:solidFill>
                <a:latin typeface="メイリオ"/>
                <a:ea typeface="メイリオ"/>
                <a:cs typeface="メイリオ" panose="020B0604030504040204" pitchFamily="50" charset="-128"/>
              </a:rPr>
              <a:t>　責任を負担することによって</a:t>
            </a:r>
            <a:endParaRPr lang="en-US" altLang="ja-JP" sz="1000">
              <a:solidFill>
                <a:srgbClr val="000000"/>
              </a:solidFill>
              <a:latin typeface="メイリオ"/>
              <a:ea typeface="メイリオ"/>
              <a:cs typeface="メイリオ" panose="020B0604030504040204" pitchFamily="50" charset="-128"/>
            </a:endParaRPr>
          </a:p>
          <a:p>
            <a:pPr defTabSz="304857" fontAlgn="ctr">
              <a:lnSpc>
                <a:spcPts val="1400"/>
              </a:lnSpc>
              <a:defRPr/>
            </a:pPr>
            <a:r>
              <a:rPr lang="ja-JP" altLang="en-US" sz="1000">
                <a:solidFill>
                  <a:srgbClr val="000000"/>
                </a:solidFill>
                <a:latin typeface="メイリオ"/>
                <a:ea typeface="メイリオ"/>
                <a:cs typeface="メイリオ" panose="020B0604030504040204" pitchFamily="50" charset="-128"/>
              </a:rPr>
              <a:t>　被る損害を補償します。</a:t>
            </a:r>
          </a:p>
        </p:txBody>
      </p:sp>
      <p:sp>
        <p:nvSpPr>
          <p:cNvPr id="10" name="四角形: 角を丸くする 9">
            <a:extLst>
              <a:ext uri="{FF2B5EF4-FFF2-40B4-BE49-F238E27FC236}">
                <a16:creationId xmlns:a16="http://schemas.microsoft.com/office/drawing/2014/main" id="{77203622-C8E4-89D6-5711-F795ACF6F273}"/>
              </a:ext>
            </a:extLst>
          </p:cNvPr>
          <p:cNvSpPr/>
          <p:nvPr/>
        </p:nvSpPr>
        <p:spPr>
          <a:xfrm>
            <a:off x="2608015" y="2574728"/>
            <a:ext cx="2879555" cy="2375633"/>
          </a:xfrm>
          <a:prstGeom prst="roundRect">
            <a:avLst>
              <a:gd name="adj" fmla="val 0"/>
            </a:avLst>
          </a:prstGeom>
          <a:no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79972" tIns="143978" rIns="91426" bIns="45713" numCol="1" spcCol="0" rtlCol="0" fromWordArt="0" anchor="t" anchorCtr="0" forceAA="0" compatLnSpc="1">
            <a:prstTxWarp prst="textNoShape">
              <a:avLst/>
            </a:prstTxWarp>
            <a:noAutofit/>
          </a:bodyPr>
          <a:lstStyle/>
          <a:p>
            <a:pPr defTabSz="304857" fontAlgn="ctr">
              <a:lnSpc>
                <a:spcPts val="1400"/>
              </a:lnSpc>
              <a:defRPr/>
            </a:pPr>
            <a:r>
              <a:rPr lang="ja-JP" altLang="en-US" sz="1000">
                <a:solidFill>
                  <a:srgbClr val="000000"/>
                </a:solidFill>
                <a:latin typeface="メイリオ"/>
                <a:ea typeface="メイリオ"/>
              </a:rPr>
              <a:t>● サイバー攻撃対応費用</a:t>
            </a:r>
            <a:r>
              <a:rPr lang="en-US" altLang="ja-JP" sz="1000">
                <a:solidFill>
                  <a:srgbClr val="000000"/>
                </a:solidFill>
                <a:latin typeface="メイリオ"/>
                <a:ea typeface="メイリオ"/>
              </a:rPr>
              <a:t>(※</a:t>
            </a:r>
            <a:r>
              <a:rPr lang="ja-JP" altLang="en-US" sz="1000">
                <a:solidFill>
                  <a:srgbClr val="000000"/>
                </a:solidFill>
                <a:latin typeface="メイリオ"/>
                <a:ea typeface="メイリオ"/>
              </a:rPr>
              <a:t>緊急対応費用は</a:t>
            </a:r>
            <a:endParaRPr lang="en-US" altLang="ja-JP" sz="1000">
              <a:solidFill>
                <a:srgbClr val="000000"/>
              </a:solidFill>
              <a:latin typeface="メイリオ"/>
              <a:ea typeface="メイリオ"/>
            </a:endParaRPr>
          </a:p>
          <a:p>
            <a:pPr defTabSz="304857" fontAlgn="ctr">
              <a:lnSpc>
                <a:spcPts val="1400"/>
              </a:lnSpc>
              <a:defRPr/>
            </a:pPr>
            <a:r>
              <a:rPr lang="ja-JP" altLang="en-US" sz="1000">
                <a:solidFill>
                  <a:srgbClr val="000000"/>
                </a:solidFill>
                <a:latin typeface="メイリオ"/>
                <a:ea typeface="メイリオ"/>
              </a:rPr>
              <a:t>　不担保</a:t>
            </a:r>
            <a:r>
              <a:rPr lang="en-US" altLang="ja-JP" sz="1000">
                <a:solidFill>
                  <a:srgbClr val="000000"/>
                </a:solidFill>
                <a:latin typeface="メイリオ"/>
                <a:ea typeface="メイリオ"/>
              </a:rPr>
              <a:t>)</a:t>
            </a:r>
          </a:p>
          <a:p>
            <a:pPr defTabSz="304857" fontAlgn="ctr">
              <a:lnSpc>
                <a:spcPts val="1400"/>
              </a:lnSpc>
              <a:defRPr/>
            </a:pPr>
            <a:r>
              <a:rPr lang="ja-JP" altLang="en-US" sz="1000">
                <a:solidFill>
                  <a:srgbClr val="000000"/>
                </a:solidFill>
                <a:latin typeface="メイリオ"/>
                <a:ea typeface="メイリオ"/>
              </a:rPr>
              <a:t>● 原因・被害範囲調査費用</a:t>
            </a:r>
          </a:p>
          <a:p>
            <a:pPr defTabSz="304857" fontAlgn="ctr">
              <a:lnSpc>
                <a:spcPts val="1400"/>
              </a:lnSpc>
              <a:defRPr/>
            </a:pPr>
            <a:r>
              <a:rPr lang="ja-JP" altLang="en-US" sz="1000">
                <a:solidFill>
                  <a:srgbClr val="000000"/>
                </a:solidFill>
                <a:latin typeface="メイリオ"/>
                <a:ea typeface="メイリオ"/>
              </a:rPr>
              <a:t>● 相談費用（弁護士費用、コンサルティング</a:t>
            </a:r>
            <a:endParaRPr lang="en-US" altLang="ja-JP" sz="1000">
              <a:solidFill>
                <a:srgbClr val="000000"/>
              </a:solidFill>
              <a:latin typeface="メイリオ"/>
              <a:ea typeface="メイリオ"/>
            </a:endParaRPr>
          </a:p>
          <a:p>
            <a:pPr defTabSz="304857" fontAlgn="ctr">
              <a:lnSpc>
                <a:spcPts val="1400"/>
              </a:lnSpc>
              <a:defRPr/>
            </a:pPr>
            <a:r>
              <a:rPr lang="ja-JP" altLang="en-US" sz="1000">
                <a:solidFill>
                  <a:srgbClr val="000000"/>
                </a:solidFill>
                <a:latin typeface="メイリオ"/>
                <a:ea typeface="メイリオ"/>
              </a:rPr>
              <a:t>　費用、風評被害拡大防止費用）</a:t>
            </a:r>
          </a:p>
          <a:p>
            <a:pPr defTabSz="304857" fontAlgn="ctr">
              <a:lnSpc>
                <a:spcPts val="1400"/>
              </a:lnSpc>
              <a:defRPr/>
            </a:pPr>
            <a:r>
              <a:rPr lang="ja-JP" altLang="en-US" sz="1000">
                <a:solidFill>
                  <a:srgbClr val="000000"/>
                </a:solidFill>
                <a:latin typeface="メイリオ"/>
                <a:ea typeface="メイリオ"/>
              </a:rPr>
              <a:t>●コンピュータシステム復旧費用</a:t>
            </a:r>
          </a:p>
          <a:p>
            <a:pPr defTabSz="304857" fontAlgn="ctr">
              <a:lnSpc>
                <a:spcPts val="1400"/>
              </a:lnSpc>
              <a:defRPr/>
            </a:pPr>
            <a:r>
              <a:rPr lang="ja-JP" altLang="en-US" sz="1000">
                <a:solidFill>
                  <a:srgbClr val="000000"/>
                </a:solidFill>
                <a:latin typeface="メイリオ"/>
                <a:ea typeface="メイリオ"/>
              </a:rPr>
              <a:t>　消失、改ざん等の損害を受けたデータ、</a:t>
            </a:r>
            <a:endParaRPr lang="en-US" altLang="ja-JP" sz="1000">
              <a:solidFill>
                <a:srgbClr val="000000"/>
              </a:solidFill>
              <a:latin typeface="メイリオ"/>
              <a:ea typeface="メイリオ"/>
            </a:endParaRPr>
          </a:p>
          <a:p>
            <a:pPr defTabSz="304857" fontAlgn="ctr">
              <a:lnSpc>
                <a:spcPts val="1400"/>
              </a:lnSpc>
              <a:defRPr/>
            </a:pPr>
            <a:r>
              <a:rPr lang="ja-JP" altLang="en-US" sz="1000">
                <a:solidFill>
                  <a:srgbClr val="000000"/>
                </a:solidFill>
                <a:latin typeface="メイリオ"/>
                <a:ea typeface="メイリオ"/>
              </a:rPr>
              <a:t>　ウェブサイトの復旧費用、</a:t>
            </a:r>
          </a:p>
          <a:p>
            <a:pPr defTabSz="304857" fontAlgn="ctr">
              <a:lnSpc>
                <a:spcPts val="1400"/>
              </a:lnSpc>
              <a:defRPr/>
            </a:pPr>
            <a:r>
              <a:rPr lang="ja-JP" altLang="en-US" sz="1000">
                <a:solidFill>
                  <a:srgbClr val="000000"/>
                </a:solidFill>
                <a:latin typeface="メイリオ"/>
                <a:ea typeface="メイリオ"/>
              </a:rPr>
              <a:t>　損傷したサーバ等のコンピュータシステム</a:t>
            </a:r>
            <a:endParaRPr lang="en-US" altLang="ja-JP" sz="1000">
              <a:solidFill>
                <a:srgbClr val="000000"/>
              </a:solidFill>
              <a:latin typeface="メイリオ"/>
              <a:ea typeface="メイリオ"/>
            </a:endParaRPr>
          </a:p>
          <a:p>
            <a:pPr defTabSz="304857" fontAlgn="ctr">
              <a:lnSpc>
                <a:spcPts val="1400"/>
              </a:lnSpc>
              <a:defRPr/>
            </a:pPr>
            <a:r>
              <a:rPr lang="ja-JP" altLang="en-US" sz="1000">
                <a:solidFill>
                  <a:srgbClr val="000000"/>
                </a:solidFill>
                <a:latin typeface="メイリオ"/>
                <a:ea typeface="メイリオ"/>
              </a:rPr>
              <a:t>　の復旧費用を補償します。</a:t>
            </a:r>
          </a:p>
          <a:p>
            <a:pPr defTabSz="304857" fontAlgn="ctr">
              <a:lnSpc>
                <a:spcPts val="1400"/>
              </a:lnSpc>
              <a:defRPr/>
            </a:pPr>
            <a:r>
              <a:rPr lang="ja-JP" altLang="en-US" sz="1000">
                <a:solidFill>
                  <a:srgbClr val="000000"/>
                </a:solidFill>
                <a:latin typeface="メイリオ"/>
                <a:ea typeface="メイリオ"/>
              </a:rPr>
              <a:t>●再発防止費用</a:t>
            </a:r>
          </a:p>
          <a:p>
            <a:pPr defTabSz="304857" fontAlgn="ctr">
              <a:lnSpc>
                <a:spcPts val="1400"/>
              </a:lnSpc>
              <a:defRPr/>
            </a:pPr>
            <a:r>
              <a:rPr lang="ja-JP" altLang="en-US" sz="1000">
                <a:solidFill>
                  <a:srgbClr val="000000"/>
                </a:solidFill>
                <a:latin typeface="メイリオ"/>
                <a:ea typeface="メイリオ"/>
              </a:rPr>
              <a:t>　事故の再発防止に係る費用を補償します。</a:t>
            </a:r>
          </a:p>
          <a:p>
            <a:pPr defTabSz="304857" fontAlgn="ctr">
              <a:lnSpc>
                <a:spcPts val="1400"/>
              </a:lnSpc>
              <a:defRPr/>
            </a:pPr>
            <a:endParaRPr lang="ja-JP" altLang="ja-JP" sz="1000">
              <a:solidFill>
                <a:srgbClr val="000000"/>
              </a:solidFill>
              <a:latin typeface="メイリオ"/>
              <a:ea typeface="メイリオ"/>
            </a:endParaRPr>
          </a:p>
        </p:txBody>
      </p:sp>
      <p:sp>
        <p:nvSpPr>
          <p:cNvPr id="11" name="四角形: 角を丸くする 10">
            <a:extLst>
              <a:ext uri="{FF2B5EF4-FFF2-40B4-BE49-F238E27FC236}">
                <a16:creationId xmlns:a16="http://schemas.microsoft.com/office/drawing/2014/main" id="{A6E324EC-0BA8-4A94-8E11-416CFAE2AB70}"/>
              </a:ext>
            </a:extLst>
          </p:cNvPr>
          <p:cNvSpPr/>
          <p:nvPr/>
        </p:nvSpPr>
        <p:spPr>
          <a:xfrm>
            <a:off x="389696" y="2329561"/>
            <a:ext cx="2071053" cy="287955"/>
          </a:xfrm>
          <a:prstGeom prst="roundRect">
            <a:avLst>
              <a:gd name="adj" fmla="val 0"/>
            </a:avLst>
          </a:prstGeom>
          <a:solidFill>
            <a:schemeClr val="bg2"/>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6" tIns="57591" rIns="91426" bIns="0" numCol="1" spcCol="0" rtlCol="0" fromWordArt="0" anchor="ctr" anchorCtr="0" forceAA="0" compatLnSpc="1">
            <a:prstTxWarp prst="textNoShape">
              <a:avLst/>
            </a:prstTxWarp>
            <a:noAutofit/>
          </a:bodyPr>
          <a:lstStyle/>
          <a:p>
            <a:pPr algn="ctr" defTabSz="304857">
              <a:defRPr/>
            </a:pPr>
            <a:r>
              <a:rPr lang="ja-JP" altLang="en-US" sz="1400" b="1">
                <a:solidFill>
                  <a:srgbClr val="FFFFFF"/>
                </a:solidFill>
                <a:latin typeface="メイリオ"/>
                <a:ea typeface="メイリオ"/>
              </a:rPr>
              <a:t>賠償損害</a:t>
            </a:r>
          </a:p>
        </p:txBody>
      </p:sp>
      <p:sp>
        <p:nvSpPr>
          <p:cNvPr id="12" name="四角形: 角を丸くする 11">
            <a:extLst>
              <a:ext uri="{FF2B5EF4-FFF2-40B4-BE49-F238E27FC236}">
                <a16:creationId xmlns:a16="http://schemas.microsoft.com/office/drawing/2014/main" id="{53615E93-C68D-1144-CA71-A5F380162F3D}"/>
              </a:ext>
            </a:extLst>
          </p:cNvPr>
          <p:cNvSpPr/>
          <p:nvPr/>
        </p:nvSpPr>
        <p:spPr>
          <a:xfrm>
            <a:off x="2608015" y="2329561"/>
            <a:ext cx="2879555" cy="287955"/>
          </a:xfrm>
          <a:prstGeom prst="roundRect">
            <a:avLst>
              <a:gd name="adj" fmla="val 0"/>
            </a:avLst>
          </a:prstGeom>
          <a:solidFill>
            <a:schemeClr val="bg2"/>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6" tIns="57591" rIns="91426" bIns="0" numCol="1" spcCol="0" rtlCol="0" fromWordArt="0" anchor="ctr" anchorCtr="0" forceAA="0" compatLnSpc="1">
            <a:prstTxWarp prst="textNoShape">
              <a:avLst/>
            </a:prstTxWarp>
            <a:noAutofit/>
          </a:bodyPr>
          <a:lstStyle/>
          <a:p>
            <a:pPr algn="ctr" defTabSz="304857">
              <a:defRPr/>
            </a:pPr>
            <a:r>
              <a:rPr lang="ja-JP" altLang="en-US" sz="1400" b="1">
                <a:solidFill>
                  <a:srgbClr val="FFFFFF"/>
                </a:solidFill>
                <a:latin typeface="メイリオ"/>
                <a:ea typeface="メイリオ"/>
              </a:rPr>
              <a:t>費用損害</a:t>
            </a:r>
          </a:p>
        </p:txBody>
      </p:sp>
      <p:sp>
        <p:nvSpPr>
          <p:cNvPr id="13" name="四角形: 角を丸くする 12">
            <a:extLst>
              <a:ext uri="{FF2B5EF4-FFF2-40B4-BE49-F238E27FC236}">
                <a16:creationId xmlns:a16="http://schemas.microsoft.com/office/drawing/2014/main" id="{D6EFA5EB-9359-33CC-6E98-0F6ACC1DDF80}"/>
              </a:ext>
            </a:extLst>
          </p:cNvPr>
          <p:cNvSpPr/>
          <p:nvPr/>
        </p:nvSpPr>
        <p:spPr>
          <a:xfrm>
            <a:off x="480292" y="5124630"/>
            <a:ext cx="5059357" cy="431933"/>
          </a:xfrm>
          <a:prstGeom prst="roundRect">
            <a:avLst>
              <a:gd name="adj" fmla="val 50000"/>
            </a:avLst>
          </a:prstGeom>
          <a:solidFill>
            <a:schemeClr val="bg2">
              <a:lumMod val="20000"/>
              <a:lumOff val="80000"/>
            </a:schemeClr>
          </a:solidFill>
          <a:ln w="38100">
            <a:noFill/>
            <a:headEnd type="none" w="med" len="med"/>
            <a:tailEnd type="triangle" w="lg" len="med"/>
          </a:ln>
        </p:spPr>
        <p:style>
          <a:lnRef idx="2">
            <a:schemeClr val="accent1">
              <a:shade val="15000"/>
            </a:schemeClr>
          </a:lnRef>
          <a:fillRef idx="1">
            <a:schemeClr val="accent1"/>
          </a:fillRef>
          <a:effectRef idx="0">
            <a:schemeClr val="accent1"/>
          </a:effectRef>
          <a:fontRef idx="minor">
            <a:schemeClr val="lt1"/>
          </a:fontRef>
        </p:style>
        <p:txBody>
          <a:bodyPr tIns="71989" bIns="0" rtlCol="0" anchor="ctr"/>
          <a:lstStyle/>
          <a:p>
            <a:pPr algn="ctr" defTabSz="304857">
              <a:defRPr/>
            </a:pPr>
            <a:r>
              <a:rPr lang="ja-JP" altLang="en-US" sz="1600" b="1">
                <a:solidFill>
                  <a:srgbClr val="CC0033"/>
                </a:solidFill>
                <a:latin typeface="メイリオ"/>
                <a:ea typeface="メイリオ"/>
              </a:rPr>
              <a:t>支払限度額：</a:t>
            </a:r>
            <a:r>
              <a:rPr lang="en-US" altLang="ja-JP" sz="1600" b="1">
                <a:solidFill>
                  <a:srgbClr val="CC0033"/>
                </a:solidFill>
                <a:latin typeface="メイリオ"/>
                <a:ea typeface="メイリオ"/>
              </a:rPr>
              <a:t>100</a:t>
            </a:r>
            <a:r>
              <a:rPr lang="ja-JP" altLang="en-US" sz="1600" b="1">
                <a:solidFill>
                  <a:srgbClr val="CC0033"/>
                </a:solidFill>
                <a:latin typeface="メイリオ"/>
                <a:ea typeface="メイリオ"/>
              </a:rPr>
              <a:t>万円</a:t>
            </a:r>
          </a:p>
        </p:txBody>
      </p:sp>
      <p:sp>
        <p:nvSpPr>
          <p:cNvPr id="14" name="テキスト ボックス 13">
            <a:extLst>
              <a:ext uri="{FF2B5EF4-FFF2-40B4-BE49-F238E27FC236}">
                <a16:creationId xmlns:a16="http://schemas.microsoft.com/office/drawing/2014/main" id="{9C293C61-E852-828D-DED8-CB36E8E2A4A4}"/>
              </a:ext>
            </a:extLst>
          </p:cNvPr>
          <p:cNvSpPr txBox="1"/>
          <p:nvPr/>
        </p:nvSpPr>
        <p:spPr>
          <a:xfrm>
            <a:off x="462039" y="5979054"/>
            <a:ext cx="11194910" cy="302006"/>
          </a:xfrm>
          <a:prstGeom prst="rect">
            <a:avLst/>
          </a:prstGeom>
          <a:noFill/>
        </p:spPr>
        <p:txBody>
          <a:bodyPr wrap="square" lIns="0" rIns="0">
            <a:spAutoFit/>
          </a:bodyPr>
          <a:lstStyle/>
          <a:p>
            <a:pPr defTabSz="457162">
              <a:lnSpc>
                <a:spcPts val="1700"/>
              </a:lnSpc>
              <a:defRPr/>
            </a:pPr>
            <a:r>
              <a:rPr lang="ja-JP" altLang="en-US" sz="1200" b="1">
                <a:solidFill>
                  <a:srgbClr val="000000"/>
                </a:solidFill>
                <a:latin typeface="メイリオ"/>
                <a:ea typeface="メイリオ"/>
              </a:rPr>
              <a:t>サイバーリスク保険の付帯条件：セキュリティ</a:t>
            </a:r>
            <a:r>
              <a:rPr lang="en-US" altLang="ja-JP" sz="1200" b="1">
                <a:solidFill>
                  <a:srgbClr val="000000"/>
                </a:solidFill>
                <a:latin typeface="メイリオ"/>
                <a:ea typeface="メイリオ"/>
              </a:rPr>
              <a:t>YOROZU</a:t>
            </a:r>
            <a:r>
              <a:rPr lang="ja-JP" altLang="en-US" sz="1200" b="1">
                <a:solidFill>
                  <a:srgbClr val="000000"/>
                </a:solidFill>
                <a:latin typeface="メイリオ"/>
                <a:ea typeface="メイリオ"/>
              </a:rPr>
              <a:t>相談をご契約いただいている期間を対象に、無償で自動的に付帯されます。</a:t>
            </a:r>
          </a:p>
        </p:txBody>
      </p:sp>
      <p:sp>
        <p:nvSpPr>
          <p:cNvPr id="15" name="テキスト ボックス 14">
            <a:extLst>
              <a:ext uri="{FF2B5EF4-FFF2-40B4-BE49-F238E27FC236}">
                <a16:creationId xmlns:a16="http://schemas.microsoft.com/office/drawing/2014/main" id="{88C637F9-8FDA-DF03-C4B5-A19FC4C137D1}"/>
              </a:ext>
            </a:extLst>
          </p:cNvPr>
          <p:cNvSpPr txBox="1"/>
          <p:nvPr/>
        </p:nvSpPr>
        <p:spPr>
          <a:xfrm>
            <a:off x="6059494" y="2012503"/>
            <a:ext cx="2114593" cy="323165"/>
          </a:xfrm>
          <a:prstGeom prst="rect">
            <a:avLst/>
          </a:prstGeom>
          <a:noFill/>
        </p:spPr>
        <p:txBody>
          <a:bodyPr wrap="square" lIns="0" rIns="0">
            <a:spAutoFit/>
          </a:bodyPr>
          <a:lstStyle/>
          <a:p>
            <a:pPr defTabSz="457162">
              <a:lnSpc>
                <a:spcPts val="1600"/>
              </a:lnSpc>
              <a:spcAft>
                <a:spcPts val="600"/>
              </a:spcAft>
              <a:defRPr/>
            </a:pPr>
            <a:r>
              <a:rPr lang="ja-JP" altLang="en-US" sz="2000" b="1">
                <a:solidFill>
                  <a:srgbClr val="000000"/>
                </a:solidFill>
                <a:latin typeface="メイリオ"/>
                <a:ea typeface="メイリオ"/>
              </a:rPr>
              <a:t>対応フロー</a:t>
            </a:r>
          </a:p>
        </p:txBody>
      </p:sp>
      <p:sp>
        <p:nvSpPr>
          <p:cNvPr id="16" name="四角形: 角を丸くする 15">
            <a:extLst>
              <a:ext uri="{FF2B5EF4-FFF2-40B4-BE49-F238E27FC236}">
                <a16:creationId xmlns:a16="http://schemas.microsoft.com/office/drawing/2014/main" id="{AEE7C2CD-9B32-83F6-DA30-2CEE2810604C}"/>
              </a:ext>
            </a:extLst>
          </p:cNvPr>
          <p:cNvSpPr/>
          <p:nvPr/>
        </p:nvSpPr>
        <p:spPr>
          <a:xfrm>
            <a:off x="6096000" y="4506460"/>
            <a:ext cx="2219909" cy="647900"/>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6" tIns="45713" rIns="91426" bIns="0" numCol="1" spcCol="0" rtlCol="0" fromWordArt="0" anchor="ctr" anchorCtr="0" forceAA="0" compatLnSpc="1">
            <a:prstTxWarp prst="textNoShape">
              <a:avLst/>
            </a:prstTxWarp>
            <a:noAutofit/>
          </a:bodyPr>
          <a:lstStyle/>
          <a:p>
            <a:pPr algn="ctr" defTabSz="304857">
              <a:spcAft>
                <a:spcPts val="300"/>
              </a:spcAft>
              <a:defRPr/>
            </a:pPr>
            <a:r>
              <a:rPr lang="en-US" altLang="ja-JP" sz="1200" b="1">
                <a:solidFill>
                  <a:srgbClr val="FFFFFF"/>
                </a:solidFill>
                <a:latin typeface="メイリオ"/>
                <a:ea typeface="メイリオ"/>
              </a:rPr>
              <a:t>NTT</a:t>
            </a:r>
            <a:r>
              <a:rPr lang="ja-JP" altLang="en-US" sz="1200" b="1">
                <a:solidFill>
                  <a:srgbClr val="FFFFFF"/>
                </a:solidFill>
                <a:latin typeface="メイリオ"/>
                <a:ea typeface="メイリオ"/>
              </a:rPr>
              <a:t>ドコモビジネス</a:t>
            </a:r>
          </a:p>
        </p:txBody>
      </p:sp>
      <p:sp>
        <p:nvSpPr>
          <p:cNvPr id="17" name="四角形: 角を丸くする 16">
            <a:extLst>
              <a:ext uri="{FF2B5EF4-FFF2-40B4-BE49-F238E27FC236}">
                <a16:creationId xmlns:a16="http://schemas.microsoft.com/office/drawing/2014/main" id="{332B25FF-071B-6E97-2FDF-7E5305A826FF}"/>
              </a:ext>
            </a:extLst>
          </p:cNvPr>
          <p:cNvSpPr/>
          <p:nvPr/>
        </p:nvSpPr>
        <p:spPr>
          <a:xfrm>
            <a:off x="9312440" y="4506460"/>
            <a:ext cx="2219909" cy="647900"/>
          </a:xfrm>
          <a:prstGeom prst="round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6" tIns="45713" rIns="91426" bIns="0" numCol="1" spcCol="0" rtlCol="0" fromWordArt="0" anchor="ctr" anchorCtr="0" forceAA="0" compatLnSpc="1">
            <a:prstTxWarp prst="textNoShape">
              <a:avLst/>
            </a:prstTxWarp>
            <a:noAutofit/>
          </a:bodyPr>
          <a:lstStyle/>
          <a:p>
            <a:pPr algn="ctr" defTabSz="304857">
              <a:defRPr/>
            </a:pPr>
            <a:r>
              <a:rPr lang="ja-JP" altLang="en-US" sz="1400" b="1">
                <a:solidFill>
                  <a:srgbClr val="000000"/>
                </a:solidFill>
                <a:latin typeface="メイリオ"/>
                <a:ea typeface="メイリオ"/>
              </a:rPr>
              <a:t>保険会社</a:t>
            </a:r>
          </a:p>
        </p:txBody>
      </p:sp>
      <p:grpSp>
        <p:nvGrpSpPr>
          <p:cNvPr id="26" name="グループ化 25">
            <a:extLst>
              <a:ext uri="{FF2B5EF4-FFF2-40B4-BE49-F238E27FC236}">
                <a16:creationId xmlns:a16="http://schemas.microsoft.com/office/drawing/2014/main" id="{69C7D5D5-0D2F-910E-AF96-90D278BCF33B}"/>
              </a:ext>
            </a:extLst>
          </p:cNvPr>
          <p:cNvGrpSpPr/>
          <p:nvPr/>
        </p:nvGrpSpPr>
        <p:grpSpPr>
          <a:xfrm>
            <a:off x="6183661" y="2743308"/>
            <a:ext cx="2019270" cy="1672598"/>
            <a:chOff x="6183675" y="2743201"/>
            <a:chExt cx="2019582" cy="1672856"/>
          </a:xfrm>
        </p:grpSpPr>
        <p:grpSp>
          <p:nvGrpSpPr>
            <p:cNvPr id="20" name="グループ化 19">
              <a:extLst>
                <a:ext uri="{FF2B5EF4-FFF2-40B4-BE49-F238E27FC236}">
                  <a16:creationId xmlns:a16="http://schemas.microsoft.com/office/drawing/2014/main" id="{8E634899-FF4C-DDCC-DFFE-9B4820BE2CD4}"/>
                </a:ext>
              </a:extLst>
            </p:cNvPr>
            <p:cNvGrpSpPr/>
            <p:nvPr/>
          </p:nvGrpSpPr>
          <p:grpSpPr>
            <a:xfrm>
              <a:off x="6794204" y="2743201"/>
              <a:ext cx="1258187" cy="1672856"/>
              <a:chOff x="6794204" y="2721935"/>
              <a:chExt cx="1258187" cy="1672856"/>
            </a:xfrm>
          </p:grpSpPr>
          <p:sp>
            <p:nvSpPr>
              <p:cNvPr id="18" name="フリーフォーム: 図形 17">
                <a:extLst>
                  <a:ext uri="{FF2B5EF4-FFF2-40B4-BE49-F238E27FC236}">
                    <a16:creationId xmlns:a16="http://schemas.microsoft.com/office/drawing/2014/main" id="{061C64BF-EDE5-36CD-EC24-32FC88595CC9}"/>
                  </a:ext>
                </a:extLst>
              </p:cNvPr>
              <p:cNvSpPr/>
              <p:nvPr/>
            </p:nvSpPr>
            <p:spPr>
              <a:xfrm>
                <a:off x="6794204" y="2721935"/>
                <a:ext cx="903767" cy="1637414"/>
              </a:xfrm>
              <a:custGeom>
                <a:avLst/>
                <a:gdLst>
                  <a:gd name="connsiteX0" fmla="*/ 0 w 903767"/>
                  <a:gd name="connsiteY0" fmla="*/ 1637414 h 1637414"/>
                  <a:gd name="connsiteX1" fmla="*/ 903767 w 903767"/>
                  <a:gd name="connsiteY1" fmla="*/ 0 h 1637414"/>
                </a:gdLst>
                <a:ahLst/>
                <a:cxnLst>
                  <a:cxn ang="0">
                    <a:pos x="connsiteX0" y="connsiteY0"/>
                  </a:cxn>
                  <a:cxn ang="0">
                    <a:pos x="connsiteX1" y="connsiteY1"/>
                  </a:cxn>
                </a:cxnLst>
                <a:rect l="l" t="t" r="r" b="b"/>
                <a:pathLst>
                  <a:path w="903767" h="1637414">
                    <a:moveTo>
                      <a:pt x="0" y="1637414"/>
                    </a:moveTo>
                    <a:lnTo>
                      <a:pt x="903767" y="0"/>
                    </a:lnTo>
                  </a:path>
                </a:pathLst>
              </a:custGeom>
              <a:noFill/>
              <a:ln w="38100">
                <a:solidFill>
                  <a:schemeClr val="bg2"/>
                </a:solidFill>
                <a:headEnd type="none" w="med" len="med"/>
                <a:tailEnd type="triangle" w="lg"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sp>
            <p:nvSpPr>
              <p:cNvPr id="19" name="フリーフォーム: 図形 18">
                <a:extLst>
                  <a:ext uri="{FF2B5EF4-FFF2-40B4-BE49-F238E27FC236}">
                    <a16:creationId xmlns:a16="http://schemas.microsoft.com/office/drawing/2014/main" id="{0215A6F0-4C05-16EB-3633-533D3795D127}"/>
                  </a:ext>
                </a:extLst>
              </p:cNvPr>
              <p:cNvSpPr/>
              <p:nvPr/>
            </p:nvSpPr>
            <p:spPr>
              <a:xfrm>
                <a:off x="7148624" y="2757377"/>
                <a:ext cx="903767" cy="1637414"/>
              </a:xfrm>
              <a:custGeom>
                <a:avLst/>
                <a:gdLst>
                  <a:gd name="connsiteX0" fmla="*/ 0 w 903767"/>
                  <a:gd name="connsiteY0" fmla="*/ 1637414 h 1637414"/>
                  <a:gd name="connsiteX1" fmla="*/ 903767 w 903767"/>
                  <a:gd name="connsiteY1" fmla="*/ 0 h 1637414"/>
                </a:gdLst>
                <a:ahLst/>
                <a:cxnLst>
                  <a:cxn ang="0">
                    <a:pos x="connsiteX0" y="connsiteY0"/>
                  </a:cxn>
                  <a:cxn ang="0">
                    <a:pos x="connsiteX1" y="connsiteY1"/>
                  </a:cxn>
                </a:cxnLst>
                <a:rect l="l" t="t" r="r" b="b"/>
                <a:pathLst>
                  <a:path w="903767" h="1637414">
                    <a:moveTo>
                      <a:pt x="0" y="1637414"/>
                    </a:moveTo>
                    <a:lnTo>
                      <a:pt x="903767" y="0"/>
                    </a:lnTo>
                  </a:path>
                </a:pathLst>
              </a:custGeom>
              <a:noFill/>
              <a:ln w="38100">
                <a:solidFill>
                  <a:schemeClr val="bg2"/>
                </a:solidFill>
                <a:headEnd type="triangle" w="med" len="med"/>
                <a:tailEnd type="non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grpSp>
        <p:sp>
          <p:nvSpPr>
            <p:cNvPr id="86" name="テキスト ボックス 85">
              <a:extLst>
                <a:ext uri="{FF2B5EF4-FFF2-40B4-BE49-F238E27FC236}">
                  <a16:creationId xmlns:a16="http://schemas.microsoft.com/office/drawing/2014/main" id="{B823B8F3-47BB-50B0-AB18-11568B454404}"/>
                </a:ext>
              </a:extLst>
            </p:cNvPr>
            <p:cNvSpPr txBox="1"/>
            <p:nvPr/>
          </p:nvSpPr>
          <p:spPr>
            <a:xfrm>
              <a:off x="6183675" y="2985953"/>
              <a:ext cx="1341169" cy="611396"/>
            </a:xfrm>
            <a:prstGeom prst="rect">
              <a:avLst/>
            </a:prstGeom>
            <a:solidFill>
              <a:schemeClr val="bg1"/>
            </a:solidFill>
          </p:spPr>
          <p:txBody>
            <a:bodyPr wrap="square" lIns="35995" tIns="35995" rIns="35995" bIns="35995" anchor="ctr" anchorCtr="0">
              <a:spAutoFit/>
            </a:bodyPr>
            <a:lstStyle/>
            <a:p>
              <a:pPr algn="ctr" defTabSz="304857">
                <a:lnSpc>
                  <a:spcPts val="1400"/>
                </a:lnSpc>
                <a:defRPr/>
              </a:pPr>
              <a:r>
                <a:rPr lang="ja-JP" altLang="en-US" sz="1000">
                  <a:solidFill>
                    <a:srgbClr val="000000"/>
                  </a:solidFill>
                  <a:latin typeface="メイリオ"/>
                  <a:ea typeface="メイリオ"/>
                </a:rPr>
                <a:t>セキュリティ</a:t>
              </a:r>
              <a:r>
                <a:rPr lang="en-US" altLang="ja-JP" sz="1000">
                  <a:solidFill>
                    <a:srgbClr val="000000"/>
                  </a:solidFill>
                  <a:latin typeface="メイリオ"/>
                  <a:ea typeface="メイリオ"/>
                </a:rPr>
                <a:t>YOROZU</a:t>
              </a:r>
              <a:r>
                <a:rPr lang="ja-JP" altLang="en-US" sz="1000">
                  <a:solidFill>
                    <a:srgbClr val="000000"/>
                  </a:solidFill>
                  <a:latin typeface="メイリオ"/>
                  <a:ea typeface="メイリオ"/>
                </a:rPr>
                <a:t>相談</a:t>
              </a:r>
              <a:endParaRPr lang="en-US" altLang="ja-JP" sz="1000">
                <a:solidFill>
                  <a:srgbClr val="000000"/>
                </a:solidFill>
                <a:latin typeface="メイリオ"/>
                <a:ea typeface="メイリオ"/>
              </a:endParaRPr>
            </a:p>
            <a:p>
              <a:pPr algn="ctr" defTabSz="304857">
                <a:lnSpc>
                  <a:spcPts val="1400"/>
                </a:lnSpc>
                <a:defRPr/>
              </a:pPr>
              <a:r>
                <a:rPr lang="ja-JP" altLang="en-US" sz="1000">
                  <a:solidFill>
                    <a:srgbClr val="000000"/>
                  </a:solidFill>
                  <a:latin typeface="メイリオ"/>
                  <a:ea typeface="メイリオ"/>
                </a:rPr>
                <a:t>サービスのご提供</a:t>
              </a:r>
              <a:endParaRPr lang="en-US" altLang="ja-JP" sz="1000">
                <a:solidFill>
                  <a:srgbClr val="000000"/>
                </a:solidFill>
                <a:latin typeface="メイリオ"/>
                <a:ea typeface="メイリオ"/>
              </a:endParaRPr>
            </a:p>
          </p:txBody>
        </p:sp>
        <p:sp>
          <p:nvSpPr>
            <p:cNvPr id="87" name="テキスト ボックス 86">
              <a:extLst>
                <a:ext uri="{FF2B5EF4-FFF2-40B4-BE49-F238E27FC236}">
                  <a16:creationId xmlns:a16="http://schemas.microsoft.com/office/drawing/2014/main" id="{7E2C7C20-1958-8D12-9600-4EFA0819F149}"/>
                </a:ext>
              </a:extLst>
            </p:cNvPr>
            <p:cNvSpPr txBox="1"/>
            <p:nvPr/>
          </p:nvSpPr>
          <p:spPr>
            <a:xfrm>
              <a:off x="7285850" y="3756443"/>
              <a:ext cx="917407" cy="252268"/>
            </a:xfrm>
            <a:prstGeom prst="rect">
              <a:avLst/>
            </a:prstGeom>
            <a:solidFill>
              <a:schemeClr val="bg1"/>
            </a:solidFill>
          </p:spPr>
          <p:txBody>
            <a:bodyPr wrap="square" lIns="35995" tIns="35995" rIns="35995" bIns="35995" anchor="ctr" anchorCtr="0">
              <a:spAutoFit/>
            </a:bodyPr>
            <a:lstStyle/>
            <a:p>
              <a:pPr algn="ctr" defTabSz="304857">
                <a:lnSpc>
                  <a:spcPts val="1400"/>
                </a:lnSpc>
                <a:defRPr/>
              </a:pPr>
              <a:r>
                <a:rPr lang="ja-JP" altLang="en-US" sz="1000">
                  <a:solidFill>
                    <a:srgbClr val="000000"/>
                  </a:solidFill>
                  <a:latin typeface="メイリオ"/>
                  <a:ea typeface="メイリオ"/>
                </a:rPr>
                <a:t>お問い合わせ</a:t>
              </a:r>
              <a:endParaRPr lang="en-US" altLang="ja-JP" sz="1000">
                <a:solidFill>
                  <a:srgbClr val="000000"/>
                </a:solidFill>
                <a:latin typeface="メイリオ"/>
                <a:ea typeface="メイリオ"/>
              </a:endParaRPr>
            </a:p>
          </p:txBody>
        </p:sp>
      </p:grpSp>
      <p:grpSp>
        <p:nvGrpSpPr>
          <p:cNvPr id="27" name="グループ化 26">
            <a:extLst>
              <a:ext uri="{FF2B5EF4-FFF2-40B4-BE49-F238E27FC236}">
                <a16:creationId xmlns:a16="http://schemas.microsoft.com/office/drawing/2014/main" id="{C23EAFCD-0E65-8D79-5B60-5E12F43ED838}"/>
              </a:ext>
            </a:extLst>
          </p:cNvPr>
          <p:cNvGrpSpPr/>
          <p:nvPr/>
        </p:nvGrpSpPr>
        <p:grpSpPr>
          <a:xfrm>
            <a:off x="9337361" y="2743308"/>
            <a:ext cx="1622523" cy="1672598"/>
            <a:chOff x="9337861" y="2743201"/>
            <a:chExt cx="1622773" cy="1672856"/>
          </a:xfrm>
        </p:grpSpPr>
        <p:sp>
          <p:nvSpPr>
            <p:cNvPr id="22" name="フリーフォーム: 図形 21">
              <a:extLst>
                <a:ext uri="{FF2B5EF4-FFF2-40B4-BE49-F238E27FC236}">
                  <a16:creationId xmlns:a16="http://schemas.microsoft.com/office/drawing/2014/main" id="{DEC47E75-AB6E-9B6C-EF25-C462FD343E90}"/>
                </a:ext>
              </a:extLst>
            </p:cNvPr>
            <p:cNvSpPr/>
            <p:nvPr/>
          </p:nvSpPr>
          <p:spPr>
            <a:xfrm flipH="1">
              <a:off x="9916630" y="2743201"/>
              <a:ext cx="903767" cy="1637414"/>
            </a:xfrm>
            <a:custGeom>
              <a:avLst/>
              <a:gdLst>
                <a:gd name="connsiteX0" fmla="*/ 0 w 903767"/>
                <a:gd name="connsiteY0" fmla="*/ 1637414 h 1637414"/>
                <a:gd name="connsiteX1" fmla="*/ 903767 w 903767"/>
                <a:gd name="connsiteY1" fmla="*/ 0 h 1637414"/>
              </a:gdLst>
              <a:ahLst/>
              <a:cxnLst>
                <a:cxn ang="0">
                  <a:pos x="connsiteX0" y="connsiteY0"/>
                </a:cxn>
                <a:cxn ang="0">
                  <a:pos x="connsiteX1" y="connsiteY1"/>
                </a:cxn>
              </a:cxnLst>
              <a:rect l="l" t="t" r="r" b="b"/>
              <a:pathLst>
                <a:path w="903767" h="1637414">
                  <a:moveTo>
                    <a:pt x="0" y="1637414"/>
                  </a:moveTo>
                  <a:lnTo>
                    <a:pt x="903767" y="0"/>
                  </a:lnTo>
                </a:path>
              </a:pathLst>
            </a:custGeom>
            <a:noFill/>
            <a:ln w="38100">
              <a:solidFill>
                <a:schemeClr val="bg2"/>
              </a:solidFill>
              <a:headEnd type="none" w="med" len="med"/>
              <a:tailEnd type="triangle" w="lg"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sp>
          <p:nvSpPr>
            <p:cNvPr id="25" name="テキスト ボックス 24">
              <a:extLst>
                <a:ext uri="{FF2B5EF4-FFF2-40B4-BE49-F238E27FC236}">
                  <a16:creationId xmlns:a16="http://schemas.microsoft.com/office/drawing/2014/main" id="{5906BDB9-912F-5B33-4964-AFC277645349}"/>
                </a:ext>
              </a:extLst>
            </p:cNvPr>
            <p:cNvSpPr txBox="1"/>
            <p:nvPr/>
          </p:nvSpPr>
          <p:spPr>
            <a:xfrm>
              <a:off x="10043227" y="3051737"/>
              <a:ext cx="917407" cy="431833"/>
            </a:xfrm>
            <a:prstGeom prst="rect">
              <a:avLst/>
            </a:prstGeom>
            <a:solidFill>
              <a:schemeClr val="bg1"/>
            </a:solidFill>
          </p:spPr>
          <p:txBody>
            <a:bodyPr wrap="square" lIns="35995" tIns="35995" rIns="35995" bIns="35995" anchor="ctr" anchorCtr="0">
              <a:spAutoFit/>
            </a:bodyPr>
            <a:lstStyle/>
            <a:p>
              <a:pPr algn="ctr" defTabSz="304857">
                <a:lnSpc>
                  <a:spcPts val="1400"/>
                </a:lnSpc>
                <a:defRPr/>
              </a:pPr>
              <a:r>
                <a:rPr lang="ja-JP" altLang="en-US" sz="1000">
                  <a:solidFill>
                    <a:srgbClr val="000000"/>
                  </a:solidFill>
                  <a:latin typeface="メイリオ"/>
                  <a:ea typeface="メイリオ"/>
                </a:rPr>
                <a:t>事故内容確認</a:t>
              </a:r>
            </a:p>
            <a:p>
              <a:pPr algn="ctr" defTabSz="304857">
                <a:lnSpc>
                  <a:spcPts val="1400"/>
                </a:lnSpc>
                <a:defRPr/>
              </a:pPr>
              <a:r>
                <a:rPr lang="ja-JP" altLang="en-US" sz="1000">
                  <a:solidFill>
                    <a:srgbClr val="000000"/>
                  </a:solidFill>
                  <a:latin typeface="メイリオ"/>
                  <a:ea typeface="メイリオ"/>
                </a:rPr>
                <a:t>保険金支払い</a:t>
              </a:r>
            </a:p>
          </p:txBody>
        </p:sp>
        <p:sp>
          <p:nvSpPr>
            <p:cNvPr id="23" name="フリーフォーム: 図形 22">
              <a:extLst>
                <a:ext uri="{FF2B5EF4-FFF2-40B4-BE49-F238E27FC236}">
                  <a16:creationId xmlns:a16="http://schemas.microsoft.com/office/drawing/2014/main" id="{2C9B0452-306E-B9CC-1AB9-6060068F0D94}"/>
                </a:ext>
              </a:extLst>
            </p:cNvPr>
            <p:cNvSpPr/>
            <p:nvPr/>
          </p:nvSpPr>
          <p:spPr>
            <a:xfrm flipH="1">
              <a:off x="9562210" y="2778643"/>
              <a:ext cx="903767" cy="1637414"/>
            </a:xfrm>
            <a:custGeom>
              <a:avLst/>
              <a:gdLst>
                <a:gd name="connsiteX0" fmla="*/ 0 w 903767"/>
                <a:gd name="connsiteY0" fmla="*/ 1637414 h 1637414"/>
                <a:gd name="connsiteX1" fmla="*/ 903767 w 903767"/>
                <a:gd name="connsiteY1" fmla="*/ 0 h 1637414"/>
              </a:gdLst>
              <a:ahLst/>
              <a:cxnLst>
                <a:cxn ang="0">
                  <a:pos x="connsiteX0" y="connsiteY0"/>
                </a:cxn>
                <a:cxn ang="0">
                  <a:pos x="connsiteX1" y="connsiteY1"/>
                </a:cxn>
              </a:cxnLst>
              <a:rect l="l" t="t" r="r" b="b"/>
              <a:pathLst>
                <a:path w="903767" h="1637414">
                  <a:moveTo>
                    <a:pt x="0" y="1637414"/>
                  </a:moveTo>
                  <a:lnTo>
                    <a:pt x="903767" y="0"/>
                  </a:lnTo>
                </a:path>
              </a:pathLst>
            </a:custGeom>
            <a:noFill/>
            <a:ln w="38100">
              <a:solidFill>
                <a:schemeClr val="bg2"/>
              </a:solidFill>
              <a:headEnd type="triangle" w="med" len="med"/>
              <a:tailEnd type="non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sp>
          <p:nvSpPr>
            <p:cNvPr id="24" name="テキスト ボックス 23">
              <a:extLst>
                <a:ext uri="{FF2B5EF4-FFF2-40B4-BE49-F238E27FC236}">
                  <a16:creationId xmlns:a16="http://schemas.microsoft.com/office/drawing/2014/main" id="{A9D43630-9046-5641-1259-3D3D4FA7BBA4}"/>
                </a:ext>
              </a:extLst>
            </p:cNvPr>
            <p:cNvSpPr txBox="1"/>
            <p:nvPr/>
          </p:nvSpPr>
          <p:spPr>
            <a:xfrm>
              <a:off x="9337861" y="3666661"/>
              <a:ext cx="1018251" cy="431833"/>
            </a:xfrm>
            <a:prstGeom prst="rect">
              <a:avLst/>
            </a:prstGeom>
            <a:solidFill>
              <a:schemeClr val="bg1"/>
            </a:solidFill>
          </p:spPr>
          <p:txBody>
            <a:bodyPr wrap="square" lIns="35995" tIns="35995" rIns="35995" bIns="35995" anchor="ctr" anchorCtr="0">
              <a:spAutoFit/>
            </a:bodyPr>
            <a:lstStyle/>
            <a:p>
              <a:pPr algn="ctr" defTabSz="304857">
                <a:lnSpc>
                  <a:spcPts val="1400"/>
                </a:lnSpc>
                <a:defRPr/>
              </a:pPr>
              <a:r>
                <a:rPr lang="ja-JP" altLang="en-US" sz="1000">
                  <a:solidFill>
                    <a:srgbClr val="000000"/>
                  </a:solidFill>
                  <a:latin typeface="メイリオ"/>
                  <a:ea typeface="メイリオ"/>
                </a:rPr>
                <a:t>事故のご報告</a:t>
              </a:r>
            </a:p>
            <a:p>
              <a:pPr algn="ctr" defTabSz="304857">
                <a:lnSpc>
                  <a:spcPts val="1400"/>
                </a:lnSpc>
                <a:defRPr/>
              </a:pPr>
              <a:r>
                <a:rPr lang="ja-JP" altLang="en-US" sz="1000">
                  <a:solidFill>
                    <a:srgbClr val="000000"/>
                  </a:solidFill>
                  <a:latin typeface="メイリオ"/>
                  <a:ea typeface="メイリオ"/>
                </a:rPr>
                <a:t>事故対応相談</a:t>
              </a:r>
            </a:p>
          </p:txBody>
        </p:sp>
      </p:grpSp>
      <p:sp>
        <p:nvSpPr>
          <p:cNvPr id="28" name="フリーフォーム: 図形 27">
            <a:extLst>
              <a:ext uri="{FF2B5EF4-FFF2-40B4-BE49-F238E27FC236}">
                <a16:creationId xmlns:a16="http://schemas.microsoft.com/office/drawing/2014/main" id="{8467FB23-A222-32EB-2048-B283DF9C3FD8}"/>
              </a:ext>
            </a:extLst>
          </p:cNvPr>
          <p:cNvSpPr/>
          <p:nvPr/>
        </p:nvSpPr>
        <p:spPr>
          <a:xfrm>
            <a:off x="8378307" y="4830410"/>
            <a:ext cx="871735" cy="0"/>
          </a:xfrm>
          <a:custGeom>
            <a:avLst/>
            <a:gdLst>
              <a:gd name="connsiteX0" fmla="*/ 0 w 871870"/>
              <a:gd name="connsiteY0" fmla="*/ 0 h 0"/>
              <a:gd name="connsiteX1" fmla="*/ 871870 w 871870"/>
              <a:gd name="connsiteY1" fmla="*/ 0 h 0"/>
            </a:gdLst>
            <a:ahLst/>
            <a:cxnLst>
              <a:cxn ang="0">
                <a:pos x="connsiteX0" y="connsiteY0"/>
              </a:cxn>
              <a:cxn ang="0">
                <a:pos x="connsiteX1" y="connsiteY1"/>
              </a:cxn>
            </a:cxnLst>
            <a:rect l="l" t="t" r="r" b="b"/>
            <a:pathLst>
              <a:path w="871870">
                <a:moveTo>
                  <a:pt x="0" y="0"/>
                </a:moveTo>
                <a:lnTo>
                  <a:pt x="871870" y="0"/>
                </a:lnTo>
              </a:path>
            </a:pathLst>
          </a:custGeom>
          <a:noFill/>
          <a:ln w="38100">
            <a:solidFill>
              <a:schemeClr val="bg2"/>
            </a:solidFill>
            <a:headEnd type="triangle" w="lg" len="med"/>
            <a:tailEnd type="triangle" w="lg"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24"/>
            <a:endParaRPr lang="ja-JP" altLang="en-US">
              <a:solidFill>
                <a:srgbClr val="FFFFFF"/>
              </a:solidFill>
              <a:latin typeface="メイリオ"/>
              <a:ea typeface="メイリオ"/>
            </a:endParaRPr>
          </a:p>
        </p:txBody>
      </p:sp>
      <p:sp>
        <p:nvSpPr>
          <p:cNvPr id="76" name="タイトル 75">
            <a:extLst>
              <a:ext uri="{FF2B5EF4-FFF2-40B4-BE49-F238E27FC236}">
                <a16:creationId xmlns:a16="http://schemas.microsoft.com/office/drawing/2014/main" id="{13C17700-5534-A8F3-F336-31D6C0089C5B}"/>
              </a:ext>
            </a:extLst>
          </p:cNvPr>
          <p:cNvSpPr>
            <a:spLocks noGrp="1"/>
          </p:cNvSpPr>
          <p:nvPr>
            <p:ph type="title"/>
          </p:nvPr>
        </p:nvSpPr>
        <p:spPr/>
        <p:txBody>
          <a:bodyPr/>
          <a:lstStyle/>
          <a:p>
            <a:r>
              <a:rPr lang="ja-JP" altLang="en-US" sz="3200"/>
              <a:t>（参考）</a:t>
            </a:r>
            <a:r>
              <a:rPr lang="ja-JP" altLang="en-US" sz="3200">
                <a:solidFill>
                  <a:srgbClr val="000000"/>
                </a:solidFill>
                <a:latin typeface="メイリオ"/>
                <a:ea typeface="メイリオ"/>
              </a:rPr>
              <a:t>サイバーリスク保険の仕様</a:t>
            </a:r>
            <a:endParaRPr lang="ja-JP" altLang="en-US"/>
          </a:p>
        </p:txBody>
      </p:sp>
    </p:spTree>
    <p:extLst>
      <p:ext uri="{BB962C8B-B14F-4D97-AF65-F5344CB8AC3E}">
        <p14:creationId xmlns:p14="http://schemas.microsoft.com/office/powerpoint/2010/main" val="1086186394"/>
      </p:ext>
    </p:extLst>
  </p:cSld>
  <p:clrMapOvr>
    <a:masterClrMapping/>
  </p:clrMapOvr>
</p:sld>
</file>

<file path=ppt/theme/theme1.xml><?xml version="1.0" encoding="utf-8"?>
<a:theme xmlns:a="http://schemas.openxmlformats.org/drawingml/2006/main" name="1_Simple版">
  <a:themeElements>
    <a:clrScheme name="202207版">
      <a:dk1>
        <a:srgbClr val="000000"/>
      </a:dk1>
      <a:lt1>
        <a:srgbClr val="FFFFFF"/>
      </a:lt1>
      <a:dk2>
        <a:srgbClr val="CC0033"/>
      </a:dk2>
      <a:lt2>
        <a:srgbClr val="666666"/>
      </a:lt2>
      <a:accent1>
        <a:srgbClr val="E19576"/>
      </a:accent1>
      <a:accent2>
        <a:srgbClr val="F0CBB8"/>
      </a:accent2>
      <a:accent3>
        <a:srgbClr val="FCEDE4"/>
      </a:accent3>
      <a:accent4>
        <a:srgbClr val="3690FF"/>
      </a:accent4>
      <a:accent5>
        <a:srgbClr val="FFAE00"/>
      </a:accent5>
      <a:accent6>
        <a:srgbClr val="FF4B00"/>
      </a:accent6>
      <a:hlink>
        <a:srgbClr val="A3000B"/>
      </a:hlink>
      <a:folHlink>
        <a:srgbClr val="666666"/>
      </a:folHlink>
    </a:clrScheme>
    <a:fontScheme name="ユーザー定義 1">
      <a:majorFont>
        <a:latin typeface="メイリオ"/>
        <a:ea typeface="メイリオ"/>
        <a:cs typeface=""/>
      </a:majorFont>
      <a:minorFont>
        <a:latin typeface="メイリオ"/>
        <a:ea typeface="メイリオ"/>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プレゼンテーション1" id="{FE2F086E-370D-4494-A47E-7E1B2B774589}" vid="{D92E144B-3905-4CC3-A18C-0B6AA31E35D5}"/>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B99DBD550908A54BBB559C3E9C87F619" ma:contentTypeVersion="5" ma:contentTypeDescription="新しいドキュメントを作成します。" ma:contentTypeScope="" ma:versionID="e887b6ba2b20d3184136eefb6d915b8d">
  <xsd:schema xmlns:xsd="http://www.w3.org/2001/XMLSchema" xmlns:xs="http://www.w3.org/2001/XMLSchema" xmlns:p="http://schemas.microsoft.com/office/2006/metadata/properties" xmlns:ns2="0cbc1508-8c05-462d-b369-ccda6d0e4046" targetNamespace="http://schemas.microsoft.com/office/2006/metadata/properties" ma:root="true" ma:fieldsID="faa78b827f870f15ad6de65b8861b907" ns2:_="">
    <xsd:import namespace="0cbc1508-8c05-462d-b369-ccda6d0e40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_x5229__x7528__x30b7__x30fc__x30f3_" minOccurs="0"/>
                <xsd:element ref="ns2:_x304a__x5ba2__x3055__x307e__x958b__x793a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bc1508-8c05-462d-b369-ccda6d0e40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x5229__x7528__x30b7__x30fc__x30f3_" ma:index="11" nillable="true" ma:displayName="利用シーン" ma:default="基本メニュー" ma:format="Dropdown" ma:internalName="_x5229__x7528__x30b7__x30fc__x30f3_">
      <xsd:simpleType>
        <xsd:restriction base="dms:Choice">
          <xsd:enumeration value="基本メニュー"/>
          <xsd:enumeration value="ケーススタディ"/>
        </xsd:restriction>
      </xsd:simpleType>
    </xsd:element>
    <xsd:element name="_x304a__x5ba2__x3055__x307e__x958b__x793a_" ma:index="12" nillable="true" ma:displayName="お客さま開示" ma:default="可" ma:format="Dropdown" ma:internalName="_x304a__x5ba2__x3055__x307e__x958b__x793a_">
      <xsd:simpleType>
        <xsd:restriction base="dms:Choice">
          <xsd:enumeration value="可"/>
          <xsd:enumeration value="契約社のみ可"/>
          <xsd:enumeration value="不可"/>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x5229__x7528__x30b7__x30fc__x30f3_ xmlns="0cbc1508-8c05-462d-b369-ccda6d0e4046">基本メニュー</_x5229__x7528__x30b7__x30fc__x30f3_>
    <_x304a__x5ba2__x3055__x307e__x958b__x793a_ xmlns="0cbc1508-8c05-462d-b369-ccda6d0e4046">可</_x304a__x5ba2__x3055__x307e__x958b__x793a_>
  </documentManagement>
</p:properties>
</file>

<file path=customXml/itemProps1.xml><?xml version="1.0" encoding="utf-8"?>
<ds:datastoreItem xmlns:ds="http://schemas.openxmlformats.org/officeDocument/2006/customXml" ds:itemID="{F268536D-1A52-44B4-BFC3-4FD46EE7CC03}">
  <ds:schemaRefs>
    <ds:schemaRef ds:uri="http://schemas.microsoft.com/sharepoint/v3/contenttype/forms"/>
  </ds:schemaRefs>
</ds:datastoreItem>
</file>

<file path=customXml/itemProps2.xml><?xml version="1.0" encoding="utf-8"?>
<ds:datastoreItem xmlns:ds="http://schemas.openxmlformats.org/officeDocument/2006/customXml" ds:itemID="{0F7ACCED-ED3B-4D7C-AFFC-FB4B6BBAB4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bc1508-8c05-462d-b369-ccda6d0e40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9D614A-2A10-4BB6-88AC-89C511AE090F}">
  <ds:schemaRefs>
    <ds:schemaRef ds:uri="http://schemas.microsoft.com/office/2006/metadata/properties"/>
    <ds:schemaRef ds:uri="http://schemas.microsoft.com/office/infopath/2007/PartnerControls"/>
    <ds:schemaRef ds:uri="0cbc1508-8c05-462d-b369-ccda6d0e4046"/>
  </ds:schemaRefs>
</ds:datastoreItem>
</file>

<file path=docMetadata/LabelInfo.xml><?xml version="1.0" encoding="utf-8"?>
<clbl:labelList xmlns:clbl="http://schemas.microsoft.com/office/2020/mipLabelMetadata">
  <clbl:label id="{dbb4fa5d-3ac5-4415-967c-34900a0e1c6f}" enabled="1" method="Privileged" siteId="{a629ef32-67ba-47a6-8eb3-ec43935644fc}" removed="0"/>
</clbl:labelList>
</file>

<file path=docProps/app.xml><?xml version="1.0" encoding="utf-8"?>
<Properties xmlns="http://schemas.openxmlformats.org/officeDocument/2006/extended-properties" xmlns:vt="http://schemas.openxmlformats.org/officeDocument/2006/docPropsVTypes">
  <Template/>
  <TotalTime>0</TotalTime>
  <Words>4696</Words>
  <Application>Microsoft Office PowerPoint</Application>
  <PresentationFormat>ワイド画面</PresentationFormat>
  <Paragraphs>617</Paragraphs>
  <Slides>41</Slides>
  <Notes>23</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41</vt:i4>
      </vt:variant>
    </vt:vector>
  </HeadingPairs>
  <TitlesOfParts>
    <vt:vector size="48" baseType="lpstr">
      <vt:lpstr>Meiryo UI</vt:lpstr>
      <vt:lpstr>メイリオ</vt:lpstr>
      <vt:lpstr>メイリオ</vt:lpstr>
      <vt:lpstr>游ゴシック</vt:lpstr>
      <vt:lpstr>Arial</vt:lpstr>
      <vt:lpstr>Wingdings</vt:lpstr>
      <vt:lpstr>1_Simple版</vt:lpstr>
      <vt:lpstr> セキュリティYOROZU相談 ご提案書</vt:lpstr>
      <vt:lpstr>中堅中小企業を取り巻くセキュリティ環境</vt:lpstr>
      <vt:lpstr>情報セキュリティを取り巻く環境</vt:lpstr>
      <vt:lpstr>情報セキュリティを取り巻く環境</vt:lpstr>
      <vt:lpstr>このような課題はありませんか</vt:lpstr>
      <vt:lpstr>セキュリティYOROZU相談とは</vt:lpstr>
      <vt:lpstr>セキュリティYOROZU相談の特徴</vt:lpstr>
      <vt:lpstr>サービス概要</vt:lpstr>
      <vt:lpstr>サービスの提供機能 </vt:lpstr>
      <vt:lpstr>提供機能① セキュリティヘルスチェックレポート</vt:lpstr>
      <vt:lpstr>（参考）セキュリティヘルスチェックレポートサンプル①</vt:lpstr>
      <vt:lpstr>（参考）セキュリティヘルスチェックレポートサンプル②</vt:lpstr>
      <vt:lpstr>提供機能② 情報漏えいリスク診断</vt:lpstr>
      <vt:lpstr>（参考）情報漏えいリスク診断レポートサンプル</vt:lpstr>
      <vt:lpstr>提供機能③ セキュリティメールマガジン配信</vt:lpstr>
      <vt:lpstr>（参考）セキュリティメールマガジンサンプル</vt:lpstr>
      <vt:lpstr>提供機能④ セキュリティYOROZU相談窓口</vt:lpstr>
      <vt:lpstr>（参考）セキュリティYOROZU相談窓口への問い合わせ事例</vt:lpstr>
      <vt:lpstr>（参考）セキュリティYOROZU相談窓口への問い合わせ事例</vt:lpstr>
      <vt:lpstr>オプション機能 </vt:lpstr>
      <vt:lpstr>セキュリティヘルスチェックレポート（ID追加）</vt:lpstr>
      <vt:lpstr>Webフィルタリング機能</vt:lpstr>
      <vt:lpstr>セキュリティチケットオプション</vt:lpstr>
      <vt:lpstr>セキュリティチケットオプション</vt:lpstr>
      <vt:lpstr>「セキュリティYOROZU相談」オプション</vt:lpstr>
      <vt:lpstr>導入事例 </vt:lpstr>
      <vt:lpstr>I株式会社　さま</vt:lpstr>
      <vt:lpstr>K工業株式会社　さま</vt:lpstr>
      <vt:lpstr>料金・申込方法 </vt:lpstr>
      <vt:lpstr>料金・申込方法</vt:lpstr>
      <vt:lpstr>PowerPoint プレゼンテーション</vt:lpstr>
      <vt:lpstr>サービス活用事例 </vt:lpstr>
      <vt:lpstr>セキュリティヘルスチェックレポートの活用事例</vt:lpstr>
      <vt:lpstr>情報漏えいリスク診断の活用事例</vt:lpstr>
      <vt:lpstr>セキュリティYOROZU相談窓口の活用事例</vt:lpstr>
      <vt:lpstr>（参考）提供条件</vt:lpstr>
      <vt:lpstr>（参考）注意事項</vt:lpstr>
      <vt:lpstr>（参考）その他注意事項</vt:lpstr>
      <vt:lpstr>（参考）オプション機能のご契約例</vt:lpstr>
      <vt:lpstr>（参考）サイバーリスク保険について</vt:lpstr>
      <vt:lpstr>（参考）サイバーリスク保険の仕様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Yuri Matsuoka（松岡祐里）</cp:lastModifiedBy>
  <cp:revision>1</cp:revision>
  <dcterms:created xsi:type="dcterms:W3CDTF">2025-12-25T10:39:58Z</dcterms:created>
  <dcterms:modified xsi:type="dcterms:W3CDTF">2026-06-29T02:28:32Z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0x010100B99DBD550908A54BBB559C3E9C87F619</vt:lpwstr>
  </property>
</Properties>
</file>